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2"/>
  </p:notesMasterIdLst>
  <p:handoutMasterIdLst>
    <p:handoutMasterId r:id="rId33"/>
  </p:handoutMasterIdLst>
  <p:sldIdLst>
    <p:sldId id="256" r:id="rId3"/>
    <p:sldId id="326" r:id="rId4"/>
    <p:sldId id="325" r:id="rId5"/>
    <p:sldId id="323" r:id="rId6"/>
    <p:sldId id="324" r:id="rId7"/>
    <p:sldId id="328" r:id="rId8"/>
    <p:sldId id="264" r:id="rId9"/>
    <p:sldId id="322" r:id="rId10"/>
    <p:sldId id="263" r:id="rId11"/>
    <p:sldId id="302" r:id="rId12"/>
    <p:sldId id="303" r:id="rId13"/>
    <p:sldId id="299" r:id="rId14"/>
    <p:sldId id="300" r:id="rId15"/>
    <p:sldId id="301" r:id="rId16"/>
    <p:sldId id="304" r:id="rId17"/>
    <p:sldId id="305" r:id="rId18"/>
    <p:sldId id="306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19" r:id="rId3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>
        <p:scale>
          <a:sx n="76" d="100"/>
          <a:sy n="76" d="100"/>
        </p:scale>
        <p:origin x="-1122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104.20\presupuesto\3%20Ejecucion\2019\Planillas\1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104.20\presupuesto\3%20Ejecucion\2019\Planillas\11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'[11.xlsx]Partida 11'!$C$38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11'!$D$38:$O$38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7.0999999999999994E-2</c:v>
                </c:pt>
                <c:pt idx="2">
                  <c:v>7.8E-2</c:v>
                </c:pt>
                <c:pt idx="3">
                  <c:v>7.0000000000000007E-2</c:v>
                </c:pt>
                <c:pt idx="4">
                  <c:v>8.2000000000000003E-2</c:v>
                </c:pt>
                <c:pt idx="5">
                  <c:v>8.4000000000000005E-2</c:v>
                </c:pt>
                <c:pt idx="6">
                  <c:v>7.2999999999999995E-2</c:v>
                </c:pt>
                <c:pt idx="7">
                  <c:v>7.0000000000000007E-2</c:v>
                </c:pt>
                <c:pt idx="8">
                  <c:v>7.6999999999999999E-2</c:v>
                </c:pt>
                <c:pt idx="9">
                  <c:v>7.9000000000000001E-2</c:v>
                </c:pt>
                <c:pt idx="10">
                  <c:v>8.1000000000000003E-2</c:v>
                </c:pt>
                <c:pt idx="11">
                  <c:v>0.12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7E-44A7-A38F-717846D9665B}"/>
            </c:ext>
          </c:extLst>
        </c:ser>
        <c:ser>
          <c:idx val="1"/>
          <c:order val="1"/>
          <c:tx>
            <c:strRef>
              <c:f>'[11.xlsx]Partida 11'!$C$39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11'!$D$39:$O$39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D7E-44A7-A38F-717846D9665B}"/>
            </c:ext>
          </c:extLst>
        </c:ser>
        <c:ser>
          <c:idx val="2"/>
          <c:order val="2"/>
          <c:tx>
            <c:strRef>
              <c:f>'[11.xlsx]Partida 11'!$C$40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11'!$D$40:$K$40</c:f>
              <c:numCache>
                <c:formatCode>0.0%</c:formatCode>
                <c:ptCount val="8"/>
                <c:pt idx="0">
                  <c:v>0.10885132423855594</c:v>
                </c:pt>
                <c:pt idx="1">
                  <c:v>7.0838286084281887E-2</c:v>
                </c:pt>
                <c:pt idx="2">
                  <c:v>7.4011944646057731E-2</c:v>
                </c:pt>
                <c:pt idx="3">
                  <c:v>8.5785973607709759E-2</c:v>
                </c:pt>
                <c:pt idx="4">
                  <c:v>7.821403982143392E-2</c:v>
                </c:pt>
                <c:pt idx="5">
                  <c:v>8.0048032719961096E-2</c:v>
                </c:pt>
                <c:pt idx="6">
                  <c:v>6.8846265859394129E-2</c:v>
                </c:pt>
                <c:pt idx="7">
                  <c:v>7.8877201259649268E-2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D7E-44A7-A38F-717846D96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365207936"/>
        <c:axId val="365220608"/>
      </c:barChart>
      <c:catAx>
        <c:axId val="36520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65220608"/>
        <c:crosses val="autoZero"/>
        <c:auto val="0"/>
        <c:lblAlgn val="ctr"/>
        <c:lblOffset val="100"/>
        <c:noMultiLvlLbl val="0"/>
      </c:catAx>
      <c:valAx>
        <c:axId val="36522060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652079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'[11.xlsx]Partida 11'!$C$34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'[11.xlsx]Partida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11'!$D$34:$O$34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0.159</c:v>
                </c:pt>
                <c:pt idx="2">
                  <c:v>0.23699999999999999</c:v>
                </c:pt>
                <c:pt idx="3">
                  <c:v>0.30599999999999999</c:v>
                </c:pt>
                <c:pt idx="4">
                  <c:v>0.38700000000000001</c:v>
                </c:pt>
                <c:pt idx="5">
                  <c:v>0.46899999999999997</c:v>
                </c:pt>
                <c:pt idx="6">
                  <c:v>0.54100000000000004</c:v>
                </c:pt>
                <c:pt idx="7">
                  <c:v>0.60899999999999999</c:v>
                </c:pt>
                <c:pt idx="8">
                  <c:v>0.68600000000000005</c:v>
                </c:pt>
                <c:pt idx="9">
                  <c:v>0.76400000000000001</c:v>
                </c:pt>
                <c:pt idx="10">
                  <c:v>0.84499999999999997</c:v>
                </c:pt>
                <c:pt idx="11">
                  <c:v>0.95399999999999996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BAA-42BA-B2FB-69ED59B185B6}"/>
            </c:ext>
          </c:extLst>
        </c:ser>
        <c:ser>
          <c:idx val="1"/>
          <c:order val="1"/>
          <c:tx>
            <c:strRef>
              <c:f>'[11.xlsx]Partida 11'!$C$35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'[11.xlsx]Partida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11'!$D$35:$O$35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BAA-42BA-B2FB-69ED59B185B6}"/>
            </c:ext>
          </c:extLst>
        </c:ser>
        <c:ser>
          <c:idx val="2"/>
          <c:order val="2"/>
          <c:tx>
            <c:strRef>
              <c:f>'[11.xlsx]Partida 11'!$C$36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7263681592039815E-2"/>
                  <c:y val="4.56905503634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24-4C82-A192-31D5009C5817}"/>
                </c:ext>
              </c:extLst>
            </c:dLbl>
            <c:dLbl>
              <c:idx val="1"/>
              <c:layout>
                <c:manualLayout>
                  <c:x val="-4.975124378109453E-2"/>
                  <c:y val="5.3997923156801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24-4C82-A192-31D5009C5817}"/>
                </c:ext>
              </c:extLst>
            </c:dLbl>
            <c:dLbl>
              <c:idx val="2"/>
              <c:layout>
                <c:manualLayout>
                  <c:x val="-5.4726368159203981E-2"/>
                  <c:y val="6.230529595015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B09-498F-8BE2-7C7BB16C8BFB}"/>
                </c:ext>
              </c:extLst>
            </c:dLbl>
            <c:dLbl>
              <c:idx val="3"/>
              <c:layout>
                <c:manualLayout>
                  <c:x val="-4.975124378109453E-2"/>
                  <c:y val="7.0612668743509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D02-4B8B-B16C-34BA09DE78D2}"/>
                </c:ext>
              </c:extLst>
            </c:dLbl>
            <c:dLbl>
              <c:idx val="4"/>
              <c:layout>
                <c:manualLayout>
                  <c:x val="-4.9751243781094572E-2"/>
                  <c:y val="5.8151609553478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02-4B8B-B16C-34BA09DE78D2}"/>
                </c:ext>
              </c:extLst>
            </c:dLbl>
            <c:dLbl>
              <c:idx val="5"/>
              <c:layout>
                <c:manualLayout>
                  <c:x val="-3.7313432835820989E-2"/>
                  <c:y val="6.006006006006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4C-4248-BED2-933C53FC16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11'!$D$36:$K$36</c:f>
              <c:numCache>
                <c:formatCode>0.0%</c:formatCode>
                <c:ptCount val="8"/>
                <c:pt idx="0">
                  <c:v>0.10885132423855594</c:v>
                </c:pt>
                <c:pt idx="1">
                  <c:v>0.17968961032283784</c:v>
                </c:pt>
                <c:pt idx="2">
                  <c:v>0.25370155496889557</c:v>
                </c:pt>
                <c:pt idx="3">
                  <c:v>0.33922138858955353</c:v>
                </c:pt>
                <c:pt idx="4">
                  <c:v>0.41631053550410857</c:v>
                </c:pt>
                <c:pt idx="5">
                  <c:v>0.49206630641319288</c:v>
                </c:pt>
                <c:pt idx="6">
                  <c:v>0.55550584316560947</c:v>
                </c:pt>
                <c:pt idx="7">
                  <c:v>0.63379955421234013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BAA-42BA-B2FB-69ED59B185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3977344"/>
        <c:axId val="363984000"/>
      </c:lineChart>
      <c:catAx>
        <c:axId val="36397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63984000"/>
        <c:crosses val="autoZero"/>
        <c:auto val="1"/>
        <c:lblAlgn val="ctr"/>
        <c:lblOffset val="100"/>
        <c:tickLblSkip val="1"/>
        <c:noMultiLvlLbl val="0"/>
      </c:catAx>
      <c:valAx>
        <c:axId val="36398400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639773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10/10/2019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10/10/2019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10/10/2019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10/10/2019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10/10/2019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10/10/2019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10/10/2019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10/10/2019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10/10/2019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10/10/2019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octubre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59632" y="638132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969441"/>
              </p:ext>
            </p:extLst>
          </p:nvPr>
        </p:nvGraphicFramePr>
        <p:xfrm>
          <a:off x="1475658" y="1600200"/>
          <a:ext cx="6020157" cy="4709119"/>
        </p:xfrm>
        <a:graphic>
          <a:graphicData uri="http://schemas.openxmlformats.org/drawingml/2006/table">
            <a:tbl>
              <a:tblPr/>
              <a:tblGrid>
                <a:gridCol w="552724"/>
                <a:gridCol w="204178"/>
                <a:gridCol w="204178"/>
                <a:gridCol w="1849977"/>
                <a:gridCol w="552724"/>
                <a:gridCol w="552724"/>
                <a:gridCol w="552724"/>
                <a:gridCol w="552724"/>
                <a:gridCol w="503227"/>
                <a:gridCol w="494977"/>
              </a:tblGrid>
              <a:tr h="1061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49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9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561.257.632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574.470.788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13.213.156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369.364.418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65,8%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64,3%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480.083.971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487.166.737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7.082.766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321.938.346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67,1%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66,1%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71.298.313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71.165.101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-133.212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34.565.293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48,5%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48,6%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558.454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558.454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269.953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48,3%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48,3%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558.454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558.454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269.953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48,3%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48,3%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5.257.022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5.392.484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135.462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4.879.582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92,8%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90,5%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747.773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782.954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35.181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402.393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53,8%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51,4%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83.218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83.218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83.218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66.633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101.814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35.181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57.547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86,4%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56,5%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597.922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597.922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261.628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43,8%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43,8%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1.664.568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1.764.849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100.281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1.664.219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94,3%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1.397.971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1.397.971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1.397.947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55.806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55.806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55.806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43.377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43.377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43.052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99,3%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99,3%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20.176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20.176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20.176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80.712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180.993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100.281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80.712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44,6%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8.091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8.091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8.091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31.015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31.015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31.015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27.420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27.420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27.420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761.919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761.919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730.208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95,8%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95,8%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45.809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45.809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14.098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30,8%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30,8%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716.110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716.110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716.110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2.082.762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2.082.762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2.082.762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2.082.762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2.082.762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2.082.762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2.377.085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2.377.085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603.917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345.073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345.073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21.242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1.061.374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1.061.374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222.443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322.273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322.273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207.562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64,4%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64,4%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119.592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119.592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79.466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66,4%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66,4%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196.513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196.513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63.774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32,5%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32,5%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332.260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332.260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9.430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334.623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334.623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334.623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334.623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1.341.757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1.341.757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984.869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73,4%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73,4%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1.341.757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1.341.757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984.869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73,4%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73,4%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6.407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6.407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6.003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93,7%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93,7%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6.407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6.407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6.003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93,7%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93,7%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6.407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6.407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6.003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93,7%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93,7%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6.128.140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6.128.140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6.116.455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6.128.140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6.128.140 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6.116.455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6375" marR="6375" marT="6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2019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57201" y="2185558"/>
          <a:ext cx="8229598" cy="3355246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28.427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29.161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15.190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17.233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17.548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9.271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9.271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3.289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57200" y="2565163"/>
          <a:ext cx="8229599" cy="2596037"/>
        </p:xfrm>
        <a:graphic>
          <a:graphicData uri="http://schemas.openxmlformats.org/drawingml/2006/table">
            <a:tbl>
              <a:tblPr/>
              <a:tblGrid>
                <a:gridCol w="736405"/>
                <a:gridCol w="272030"/>
                <a:gridCol w="272030"/>
                <a:gridCol w="2464758"/>
                <a:gridCol w="736405"/>
                <a:gridCol w="736405"/>
                <a:gridCol w="736405"/>
                <a:gridCol w="736405"/>
                <a:gridCol w="769378"/>
                <a:gridCol w="769378"/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77.216.895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82.819.983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5.603.088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55.770.738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41.327.593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41.895.873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568.280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28.001.463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28.819.266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28.819.266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16.489.922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160.425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160.425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109.781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160.425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160.425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109.781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1.259.243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1.259.243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488.986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26.780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21.326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141.231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141.231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33.639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540.600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540.600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218.996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440.089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440.089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132.474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106.423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106.423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82.551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4.120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4.120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5.650.368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10.685.176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5.034.808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10.680.586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5.650.368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10.685.176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5.034.808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10.680.586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57200" y="2141320"/>
          <a:ext cx="8229599" cy="3443722"/>
        </p:xfrm>
        <a:graphic>
          <a:graphicData uri="http://schemas.openxmlformats.org/drawingml/2006/table">
            <a:tbl>
              <a:tblPr/>
              <a:tblGrid>
                <a:gridCol w="736405"/>
                <a:gridCol w="272030"/>
                <a:gridCol w="272030"/>
                <a:gridCol w="2464758"/>
                <a:gridCol w="736405"/>
                <a:gridCol w="736405"/>
                <a:gridCol w="736405"/>
                <a:gridCol w="736405"/>
                <a:gridCol w="769378"/>
                <a:gridCol w="769378"/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5.377.591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5.432.283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54.692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2.920.003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3.319.367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3.374.059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54.692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2.112.530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1.524.377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1.524.377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597.299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78.913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78.913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15.173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78.913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78.913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15.173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10.640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10.640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8.568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10.197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8.568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10.197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8.568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44.514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44.514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40.738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44.514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44.514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40.738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389.825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389.825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145.695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97.270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97.270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7.061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7.061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5.714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130.851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130.851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56.140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70.708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70.708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19.242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83.935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83.935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64.599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9.955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9.955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57200" y="1717477"/>
          <a:ext cx="8229599" cy="4291409"/>
        </p:xfrm>
        <a:graphic>
          <a:graphicData uri="http://schemas.openxmlformats.org/drawingml/2006/table">
            <a:tbl>
              <a:tblPr/>
              <a:tblGrid>
                <a:gridCol w="736405"/>
                <a:gridCol w="272030"/>
                <a:gridCol w="272030"/>
                <a:gridCol w="2464758"/>
                <a:gridCol w="736405"/>
                <a:gridCol w="736405"/>
                <a:gridCol w="736405"/>
                <a:gridCol w="736405"/>
                <a:gridCol w="769378"/>
                <a:gridCol w="769378"/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388.005.608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393.875.488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5.869.880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258.659.673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315.318.699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321.265.554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5.946.855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215.569.047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64.451.165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64.451.190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36.088.078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48.589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48.589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17.057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48.589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48.589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17.057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4.836.346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4.759.346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-77.000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4.711.333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85.030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85.030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39.600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80.541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80.541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39.600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252.891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175.891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-77.000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173.308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231.922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154.922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-77.000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154.922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18.386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18.386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18.386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4.498.425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4.498.425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4.498.425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1.806.421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1.806.421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1.806.421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2.692.004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2.692.004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2.692.004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1.565.490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1.565.490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1.141.446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139.668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139.668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190.992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190.992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190.623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197.828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197.828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133.846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756.271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756.271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703.598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280.731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280.731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113.379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581.236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581.236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581.236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581.236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581.236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581.236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1.204.083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1.204.083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551.476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1.204.083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1.204.083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551.476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15268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57200" y="2688785"/>
          <a:ext cx="8229599" cy="2348793"/>
        </p:xfrm>
        <a:graphic>
          <a:graphicData uri="http://schemas.openxmlformats.org/drawingml/2006/table">
            <a:tbl>
              <a:tblPr/>
              <a:tblGrid>
                <a:gridCol w="736405"/>
                <a:gridCol w="272030"/>
                <a:gridCol w="272030"/>
                <a:gridCol w="2464758"/>
                <a:gridCol w="736405"/>
                <a:gridCol w="736405"/>
                <a:gridCol w="736405"/>
                <a:gridCol w="736405"/>
                <a:gridCol w="769378"/>
                <a:gridCol w="769378"/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71.980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72.114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45.304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20.982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21.116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12.942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48.838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48.838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31.748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1.060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2019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57200" y="1982381"/>
          <a:ext cx="8229599" cy="3761601"/>
        </p:xfrm>
        <a:graphic>
          <a:graphicData uri="http://schemas.openxmlformats.org/drawingml/2006/table">
            <a:tbl>
              <a:tblPr/>
              <a:tblGrid>
                <a:gridCol w="736405"/>
                <a:gridCol w="272030"/>
                <a:gridCol w="272030"/>
                <a:gridCol w="2464758"/>
                <a:gridCol w="736405"/>
                <a:gridCol w="736405"/>
                <a:gridCol w="736405"/>
                <a:gridCol w="736405"/>
                <a:gridCol w="769378"/>
                <a:gridCol w="769378"/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113.020.676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113.565.118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544.442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37.029.823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20.119.826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20.454.164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334.338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13.121.226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38.503.951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38.503.951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21.153.351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764.535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764.535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764.535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764.535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764.535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764.535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764.535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764.535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764.535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28.109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28.109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28.109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28.109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1.296.023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1.296.023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326.405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93.105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93.105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74.472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846.957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835.884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-11.073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58.676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355.961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367.034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11.073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193.257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43.459.151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43.459.151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Compra de Títulos y Valores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43.459.151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43.459.151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8.849.081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8.849.081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1.454.202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8.849.081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8.849.081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1.454.202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210.104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210.104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210.104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210.104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210.104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210.104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9" y="5938631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57200" y="2158982"/>
          <a:ext cx="8229599" cy="3408399"/>
        </p:xfrm>
        <a:graphic>
          <a:graphicData uri="http://schemas.openxmlformats.org/drawingml/2006/table">
            <a:tbl>
              <a:tblPr/>
              <a:tblGrid>
                <a:gridCol w="736405"/>
                <a:gridCol w="272030"/>
                <a:gridCol w="272030"/>
                <a:gridCol w="2464758"/>
                <a:gridCol w="736405"/>
                <a:gridCol w="736405"/>
                <a:gridCol w="736405"/>
                <a:gridCol w="736405"/>
                <a:gridCol w="769378"/>
                <a:gridCol w="769378"/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74.346.658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81.170.027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6.823.369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51.720.629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28.849.757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30.004.058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1.154.301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19.978.537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39.940.196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39.640.196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-300.000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22.327.029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313.362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313.362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237.788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313.362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313.362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237.788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628.243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628.243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401.923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628.243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628.243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401.923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11.731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11.731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5.282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Devoluciones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11.731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11.731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5.282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1.989.744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1.989.744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228.296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43.123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43.123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25.427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1.668.946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1.668.946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113.864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193.686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193.686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85.755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83.989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83.989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3.250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2.613.625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8.582.693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5.969.068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8.541.774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2.613.625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8.582.693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5.969.068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8.541.774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403074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485029"/>
              </p:ext>
            </p:extLst>
          </p:nvPr>
        </p:nvGraphicFramePr>
        <p:xfrm>
          <a:off x="1136986" y="1600207"/>
          <a:ext cx="7179429" cy="4637120"/>
        </p:xfrm>
        <a:graphic>
          <a:graphicData uri="http://schemas.openxmlformats.org/drawingml/2006/table">
            <a:tbl>
              <a:tblPr/>
              <a:tblGrid>
                <a:gridCol w="642433"/>
                <a:gridCol w="237316"/>
                <a:gridCol w="237316"/>
                <a:gridCol w="2150234"/>
                <a:gridCol w="642433"/>
                <a:gridCol w="642433"/>
                <a:gridCol w="642433"/>
                <a:gridCol w="642433"/>
                <a:gridCol w="671199"/>
                <a:gridCol w="671199"/>
              </a:tblGrid>
              <a:tr h="1208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371" marR="7371" marT="73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371" marR="7371" marT="73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0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85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227.271.478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230.684.903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3.413.425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147.232.509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64,8%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190.093.044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193.048.984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2.955.940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128.008.625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67,3%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66,3%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29.620.122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29.620.411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13.204.646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44,6%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44,6%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3.989.280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3.953.260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-36.020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3.864.796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96,9%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97,8%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732.763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732.763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652.010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83.380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83.380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33.074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39,7%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39,7%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618.936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618.936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618.936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021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30.447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30.447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1.751.270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1.715.250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-36.020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1.707.539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97,5%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99,6%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7.711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7.711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357.844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357.844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357.844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1.181.409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1.181.409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1.181.409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151.076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115.056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-36.020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115.056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76,2%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40.969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40.969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40.969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7.255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7.255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7.255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5.006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5.006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5.006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1.505.247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1.505.247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1.505.247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1.505.247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1.505.247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1.505.247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1.577.198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1.577.198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79.911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438.195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438.195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37.088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37.088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27.870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75,1%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75,1%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237.115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237.115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36.430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15,4%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15,4%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466.008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466.008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11.088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83.921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83.921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2.264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314.871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314.871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2.259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245.140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245.140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Estudios Básicos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245.140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245.140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488.327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488.327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322.948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66,1%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66,1%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488.327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488.327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322.948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66,1%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66,1%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1.258.367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1.258.367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1.258.367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1.258.367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1.258.367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1.258.367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070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1.258.367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1.258.367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1.258.367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493.216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493.216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493.216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493.216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493.216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493.216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819562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286012"/>
              </p:ext>
            </p:extLst>
          </p:nvPr>
        </p:nvGraphicFramePr>
        <p:xfrm>
          <a:off x="457200" y="2565163"/>
          <a:ext cx="8363271" cy="2952071"/>
        </p:xfrm>
        <a:graphic>
          <a:graphicData uri="http://schemas.openxmlformats.org/drawingml/2006/table">
            <a:tbl>
              <a:tblPr/>
              <a:tblGrid>
                <a:gridCol w="748366"/>
                <a:gridCol w="276449"/>
                <a:gridCol w="276449"/>
                <a:gridCol w="2504793"/>
                <a:gridCol w="748366"/>
                <a:gridCol w="748366"/>
                <a:gridCol w="748366"/>
                <a:gridCol w="748366"/>
                <a:gridCol w="781875"/>
                <a:gridCol w="781875"/>
              </a:tblGrid>
              <a:tr h="1606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20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76.205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79.998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3.793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47.373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12.017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12.209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6.573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62.751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62.751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36.793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680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3.601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3.601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611388F-41AD-4B12-83FB-DA6BC350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a </a:t>
            </a:r>
            <a:r>
              <a:rPr lang="es-CL" sz="1200" b="1" dirty="0">
                <a:solidFill>
                  <a:prstClr val="black"/>
                </a:solidFill>
              </a:rPr>
              <a:t>$1.830.618 millones</a:t>
            </a:r>
            <a:r>
              <a:rPr lang="es-CL" sz="1200" dirty="0">
                <a:solidFill>
                  <a:prstClr val="black"/>
                </a:solidFill>
              </a:rPr>
              <a:t> más </a:t>
            </a:r>
            <a:r>
              <a:rPr lang="es-CL" sz="1200" b="1" dirty="0">
                <a:solidFill>
                  <a:prstClr val="black"/>
                </a:solidFill>
              </a:rPr>
              <a:t>USD $ 180.991 miles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de la Partida presenta una variación real de 1%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2019, en pesos, a nivel de Subtítulos de gastos, se distribuye en: 67% a Gastos en Personal, 18% para Bienes y Servicios de Consumo, y 8% a Adquisición de Activos Financieros.</a:t>
            </a:r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Marcador de contenido 7">
            <a:extLst>
              <a:ext uri="{FF2B5EF4-FFF2-40B4-BE49-F238E27FC236}">
                <a16:creationId xmlns:a16="http://schemas.microsoft.com/office/drawing/2014/main" xmlns="" id="{A83ABCD8-14C3-4C94-81D5-B6FADDA72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363281"/>
            <a:ext cx="5616623" cy="298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9"/>
            <a:ext cx="7560841" cy="160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57200" y="2423882"/>
          <a:ext cx="8229599" cy="2878599"/>
        </p:xfrm>
        <a:graphic>
          <a:graphicData uri="http://schemas.openxmlformats.org/drawingml/2006/table">
            <a:tbl>
              <a:tblPr/>
              <a:tblGrid>
                <a:gridCol w="736405"/>
                <a:gridCol w="272030"/>
                <a:gridCol w="272030"/>
                <a:gridCol w="2464758"/>
                <a:gridCol w="736405"/>
                <a:gridCol w="736405"/>
                <a:gridCol w="736405"/>
                <a:gridCol w="736405"/>
                <a:gridCol w="769378"/>
                <a:gridCol w="769378"/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33.943.755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40.125.924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6.182.169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25.539.357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15.746.193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15.792.738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46.545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10.256.257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17.500.096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19.335.004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1.834.908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10.761.452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75.915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75.915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67.289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75.915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75.915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67.289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30.702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30.702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18.731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30.702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30.702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18.731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31.047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31.047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30.420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Devoluciones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31.047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31.047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30.420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559.802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559.802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104.492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44.027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44.027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318.988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318.988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73.486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93.709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93.709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22.292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103.078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103.078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8.054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4.300.716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4.300.716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4.300.716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4.300.716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4.300.716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4.300.716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165304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57200" y="1929398"/>
          <a:ext cx="8229599" cy="3867566"/>
        </p:xfrm>
        <a:graphic>
          <a:graphicData uri="http://schemas.openxmlformats.org/drawingml/2006/table">
            <a:tbl>
              <a:tblPr/>
              <a:tblGrid>
                <a:gridCol w="736405"/>
                <a:gridCol w="272030"/>
                <a:gridCol w="272030"/>
                <a:gridCol w="2464758"/>
                <a:gridCol w="736405"/>
                <a:gridCol w="736405"/>
                <a:gridCol w="736405"/>
                <a:gridCol w="736405"/>
                <a:gridCol w="769378"/>
                <a:gridCol w="769378"/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6.894.559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7.145.881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251.322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3.410.698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1.566.327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1.586.526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20.199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933.155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1.590.821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1.590.821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516.233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19.535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19.535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19.535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19.535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19.535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19.535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3.653.343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3.653.343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1.714.814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1.339.268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1.339.268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26.572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1.339.268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1.339.268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26.572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2.276.721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2.276.721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1.667.538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66.565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66.565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66.565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2.210.156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2.210.156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1.600.973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37.354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37.354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20.704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37.354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37.354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20.704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82.379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82.379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13.684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13.164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13.164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4.136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6.994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6.994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2.012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23.684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23.684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38.537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38.537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7.536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211.588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211.588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211.588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211.588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211.588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211.588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8012" y="5706836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726274"/>
              </p:ext>
            </p:extLst>
          </p:nvPr>
        </p:nvGraphicFramePr>
        <p:xfrm>
          <a:off x="457201" y="2132856"/>
          <a:ext cx="8363271" cy="3384379"/>
        </p:xfrm>
        <a:graphic>
          <a:graphicData uri="http://schemas.openxmlformats.org/drawingml/2006/table">
            <a:tbl>
              <a:tblPr/>
              <a:tblGrid>
                <a:gridCol w="748366"/>
                <a:gridCol w="276449"/>
                <a:gridCol w="276449"/>
                <a:gridCol w="2504793"/>
                <a:gridCol w="748366"/>
                <a:gridCol w="748366"/>
                <a:gridCol w="748366"/>
                <a:gridCol w="748366"/>
                <a:gridCol w="781875"/>
                <a:gridCol w="781875"/>
              </a:tblGrid>
              <a:tr h="1841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40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4.506.050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4.613.964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107.914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2.514.882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2.649.531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2.694.356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44.825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1.714.331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1.455.653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1.455.653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678.972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14.648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14.648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14.648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14.648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11.580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11.580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374.638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374.638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57.414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2.472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2.472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2.418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100.999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100.999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28.672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28.672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13.945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242.495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242.495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40.039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63.089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63.089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63.089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63.089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63.089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63.089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748542"/>
              </p:ext>
            </p:extLst>
          </p:nvPr>
        </p:nvGraphicFramePr>
        <p:xfrm>
          <a:off x="483318" y="2348880"/>
          <a:ext cx="8233500" cy="2880317"/>
        </p:xfrm>
        <a:graphic>
          <a:graphicData uri="http://schemas.openxmlformats.org/drawingml/2006/table">
            <a:tbl>
              <a:tblPr/>
              <a:tblGrid>
                <a:gridCol w="736754"/>
                <a:gridCol w="272159"/>
                <a:gridCol w="272159"/>
                <a:gridCol w="2465926"/>
                <a:gridCol w="736754"/>
                <a:gridCol w="736754"/>
                <a:gridCol w="736754"/>
                <a:gridCol w="736754"/>
                <a:gridCol w="769743"/>
                <a:gridCol w="769743"/>
              </a:tblGrid>
              <a:tr h="1567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00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6.494.794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6.495.974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3.604.274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2.875.854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2.877.034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1.873.787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2.225.016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2.225.016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1.156.967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2.497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2.497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2.497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10.821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10.747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10.821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10.747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1.380.606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1.380.606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560.276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34.568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34.568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6.420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64.871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64.871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22.832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827.983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827.983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215.853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139.979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139.979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93.521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313.205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313.205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221.650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286855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88015" y="1144469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215442"/>
              </p:ext>
            </p:extLst>
          </p:nvPr>
        </p:nvGraphicFramePr>
        <p:xfrm>
          <a:off x="888014" y="1484759"/>
          <a:ext cx="7560842" cy="4680544"/>
        </p:xfrm>
        <a:graphic>
          <a:graphicData uri="http://schemas.openxmlformats.org/drawingml/2006/table">
            <a:tbl>
              <a:tblPr/>
              <a:tblGrid>
                <a:gridCol w="676563"/>
                <a:gridCol w="249924"/>
                <a:gridCol w="249924"/>
                <a:gridCol w="2264465"/>
                <a:gridCol w="676563"/>
                <a:gridCol w="676563"/>
                <a:gridCol w="676563"/>
                <a:gridCol w="676563"/>
                <a:gridCol w="706857"/>
                <a:gridCol w="706857"/>
              </a:tblGrid>
              <a:tr h="1032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6244" marR="6244" marT="62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6244" marR="6244" marT="62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62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5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308.575.208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312.858.333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4.283.125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221.635.694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112.724.703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121.094.794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8.370.091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75.252.692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27.026.983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27.026.983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13.573.506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210.574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210.574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802.247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381,0%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381,0%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210.574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210.574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112.674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689.573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1.326.237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1.284.025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-42.212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1.199.439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1.082.952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1.082.952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1.073.904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9.668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9.668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3.784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984.173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984.173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984.173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89.111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89.111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85.947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72.520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30.308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-42.212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30.308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72.520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30.308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-42.212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30.308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170.765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170.765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95.227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170.765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170.765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95.227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14.059.060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14.059.060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12.522.031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2.969.950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2.969.950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1.432.921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Integros al Fisco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11.089.110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11.089.110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11.089.110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591.478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591.478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303.093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Compensaciones por Daños a Terceros y/o a la Propiedad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88.063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88.063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49.230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Aplicación  Fondos de Terceros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503.415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503.415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253.863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11.242.525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11.242.525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5.611.741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474.582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474.582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23.076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268.129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121.533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7.976.366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7.976.366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4.331.528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1.399.029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1.399.029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369.023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1.124.419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1.124.419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766.581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98.786.318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91.659.990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-7.126.328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80.000.000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201.212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201.212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5.015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201.212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201.212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5.015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77.129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46.592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77.129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46.592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42.328.989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42.328.989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29.273.035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26.805.859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26.805.859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8.464.427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8.464.427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2.467.176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73.614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73.614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73.614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8.390.813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8.390.813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2.393.562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3.081.574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3.081.574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3.046.303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3.081.574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3.081.574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3.046.303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2775227"/>
              </p:ext>
            </p:extLst>
          </p:nvPr>
        </p:nvGraphicFramePr>
        <p:xfrm>
          <a:off x="457201" y="2132851"/>
          <a:ext cx="8363272" cy="3456382"/>
        </p:xfrm>
        <a:graphic>
          <a:graphicData uri="http://schemas.openxmlformats.org/drawingml/2006/table">
            <a:tbl>
              <a:tblPr/>
              <a:tblGrid>
                <a:gridCol w="748366"/>
                <a:gridCol w="276449"/>
                <a:gridCol w="276449"/>
                <a:gridCol w="2504794"/>
                <a:gridCol w="748366"/>
                <a:gridCol w="748366"/>
                <a:gridCol w="748366"/>
                <a:gridCol w="748366"/>
                <a:gridCol w="781875"/>
                <a:gridCol w="781875"/>
              </a:tblGrid>
              <a:tr h="178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63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2.894.567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3.424.845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530.278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1.361.756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946.709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959.572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12.863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536.012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1.362.956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1.362.956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734.587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15.789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15.789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558.892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1.076.307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517.415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88.336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23.938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23.938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463.477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875.759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412.282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26.180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23.193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42.182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18.989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21.466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48.284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134.428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86.144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40.690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0673320"/>
              </p:ext>
            </p:extLst>
          </p:nvPr>
        </p:nvGraphicFramePr>
        <p:xfrm>
          <a:off x="395536" y="1844818"/>
          <a:ext cx="8291263" cy="3810865"/>
        </p:xfrm>
        <a:graphic>
          <a:graphicData uri="http://schemas.openxmlformats.org/drawingml/2006/table">
            <a:tbl>
              <a:tblPr/>
              <a:tblGrid>
                <a:gridCol w="741923"/>
                <a:gridCol w="274068"/>
                <a:gridCol w="274068"/>
                <a:gridCol w="2483226"/>
                <a:gridCol w="741923"/>
                <a:gridCol w="741923"/>
                <a:gridCol w="741923"/>
                <a:gridCol w="741923"/>
                <a:gridCol w="775143"/>
                <a:gridCol w="775143"/>
              </a:tblGrid>
              <a:tr h="1501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99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71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13.271.613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15.706.000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2.434.387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9.228.566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9.558.411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10.418.911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860.500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6.215.388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2.258.140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2.258.140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1.081.356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1.457.430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1.457.430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811.511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1.314.886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1.314.886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695.015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142.544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142.544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116.496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1.076.591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1.086.527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9.936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835.788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311.596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311.596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154.290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3.013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3.013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308.583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308.583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154.290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472.181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472.181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472.181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472.181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472.181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472.181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292.814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302.750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9.936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209.317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292.814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302.750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9.936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209.317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378.471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378.471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178.002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21.643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21.643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6.041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22.251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22.251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8.141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77.930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77.930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45.797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256.647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256.647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118.023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106.521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106.521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106.521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106.521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106.521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106.521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3674" y="1916832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7159049"/>
              </p:ext>
            </p:extLst>
          </p:nvPr>
        </p:nvGraphicFramePr>
        <p:xfrm>
          <a:off x="457200" y="2223450"/>
          <a:ext cx="8363269" cy="3293783"/>
        </p:xfrm>
        <a:graphic>
          <a:graphicData uri="http://schemas.openxmlformats.org/drawingml/2006/table">
            <a:tbl>
              <a:tblPr/>
              <a:tblGrid>
                <a:gridCol w="748366"/>
                <a:gridCol w="276448"/>
                <a:gridCol w="276448"/>
                <a:gridCol w="2504793"/>
                <a:gridCol w="748366"/>
                <a:gridCol w="748366"/>
                <a:gridCol w="748366"/>
                <a:gridCol w="748366"/>
                <a:gridCol w="781875"/>
                <a:gridCol w="781875"/>
              </a:tblGrid>
              <a:tr h="1616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50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1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4.623.883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4.890.991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267.108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2.798.296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3.072.403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3.185.585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113.182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1.794.447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571.470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571.470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323.762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905.850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908.424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2.574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545.689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121.175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121.175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83.740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121.175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121.175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83.740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768.124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770.698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2.574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461.949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768.124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770.698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2.574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461.949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16.551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16.551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16.551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16.551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74.160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74.160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6.355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26.368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26.368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6.238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47.792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47.792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128.043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128.043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128.043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128.043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128.043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128.043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</a:t>
            </a:r>
            <a:r>
              <a:rPr lang="es-CL" sz="1600" b="1" dirty="0" smtClean="0">
                <a:solidFill>
                  <a:prstClr val="black"/>
                </a:solidFill>
                <a:ea typeface="+mj-ea"/>
                <a:cs typeface="+mj-cs"/>
              </a:rPr>
              <a:t>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475918"/>
              </p:ext>
            </p:extLst>
          </p:nvPr>
        </p:nvGraphicFramePr>
        <p:xfrm>
          <a:off x="737274" y="1600193"/>
          <a:ext cx="7877518" cy="4637118"/>
        </p:xfrm>
        <a:graphic>
          <a:graphicData uri="http://schemas.openxmlformats.org/drawingml/2006/table">
            <a:tbl>
              <a:tblPr/>
              <a:tblGrid>
                <a:gridCol w="704900"/>
                <a:gridCol w="260392"/>
                <a:gridCol w="260392"/>
                <a:gridCol w="2359310"/>
                <a:gridCol w="704900"/>
                <a:gridCol w="704900"/>
                <a:gridCol w="704900"/>
                <a:gridCol w="704900"/>
                <a:gridCol w="736462"/>
                <a:gridCol w="736462"/>
              </a:tblGrid>
              <a:tr h="1348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229" marR="8229" marT="8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229" marR="8229" marT="8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31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70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13.687.903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13.628.536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-59.367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9.400.946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688.585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691.928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420.437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1.086.964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1.187.245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100.281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547.627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11.720.606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11.558.578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-162.028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8.251.669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5.525.841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5.313.165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-212.676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5.313.165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228.212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187.063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-41.149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187.063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93.298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71.477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-21.821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71.477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76,6%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32.311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17.072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-15.239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17.072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858.240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815.322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-42.918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815.322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1.453.992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1.453.992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1.453.992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2.859.788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2.768.239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-91.549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2.768.239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6.194.765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6.245.413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50.648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2.938.504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256.708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256.708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161.384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041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1.137.388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1.184.636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47.248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509.959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4.513.652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4.517.052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3.400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2.092.737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278.074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278.074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172.772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9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8.943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8.943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1.652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66.713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66.713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57.141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24.205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24.205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19.564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2.475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2.475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2.475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6.004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6.004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3.943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13.131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13.131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12.840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20.898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20.898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18.319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125.035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124.072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-963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124.072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125.035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124.072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-963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124.072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15.539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15.539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15.539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4.172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4.172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4.172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Antártico-Ejército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7.581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7.222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-359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7.222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97.743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97.139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-604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97.139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3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</a:t>
            </a:r>
            <a:r>
              <a:rPr lang="es-CL" sz="1600" b="1" dirty="0" smtClean="0">
                <a:solidFill>
                  <a:prstClr val="black"/>
                </a:solidFill>
                <a:ea typeface="+mj-ea"/>
                <a:cs typeface="+mj-cs"/>
              </a:rPr>
              <a:t>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848718"/>
              </p:ext>
            </p:extLst>
          </p:nvPr>
        </p:nvGraphicFramePr>
        <p:xfrm>
          <a:off x="408410" y="2204867"/>
          <a:ext cx="8278390" cy="3026974"/>
        </p:xfrm>
        <a:graphic>
          <a:graphicData uri="http://schemas.openxmlformats.org/drawingml/2006/table">
            <a:tbl>
              <a:tblPr/>
              <a:tblGrid>
                <a:gridCol w="740771"/>
                <a:gridCol w="273643"/>
                <a:gridCol w="273643"/>
                <a:gridCol w="2479371"/>
                <a:gridCol w="740771"/>
                <a:gridCol w="740771"/>
                <a:gridCol w="740771"/>
                <a:gridCol w="740771"/>
                <a:gridCol w="773939"/>
                <a:gridCol w="773939"/>
              </a:tblGrid>
              <a:tr h="1562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84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50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9.631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9.461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5.667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8.621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5.491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4.556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4.556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3.116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3.116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-371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3.892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2.922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34926B49-ED09-4303-80F8-17658EB6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BFEE7F0E-7CCD-4F58-BB99-28BCC733E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BF6CE07C-E012-43E9-A137-405033FEC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611934"/>
            <a:ext cx="7561872" cy="3744416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6AC19933-E87D-413B-8307-D325686F6B43}"/>
              </a:ext>
            </a:extLst>
          </p:cNvPr>
          <p:cNvSpPr/>
          <p:nvPr/>
        </p:nvSpPr>
        <p:spPr>
          <a:xfrm>
            <a:off x="755576" y="1628800"/>
            <a:ext cx="770588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A nivel de Capítulos, el presupuesto 2019, concentra los </a:t>
            </a:r>
            <a:r>
              <a:rPr lang="es-CL" sz="1200" dirty="0" smtClean="0">
                <a:solidFill>
                  <a:prstClr val="black"/>
                </a:solidFill>
              </a:rPr>
              <a:t>mayo</a:t>
            </a:r>
            <a:r>
              <a:rPr lang="es-CL" sz="1200" dirty="0" smtClean="0">
                <a:solidFill>
                  <a:prstClr val="black"/>
                </a:solidFill>
              </a:rPr>
              <a:t>res </a:t>
            </a:r>
            <a:r>
              <a:rPr lang="es-CL" sz="1200" dirty="0">
                <a:solidFill>
                  <a:prstClr val="black"/>
                </a:solidFill>
              </a:rPr>
              <a:t>recursos en las tres ramas de las FF.AA. ( Ejército, Armada y Fuerza Aérea),  y en la Dirección de Aeronáutica Civil. </a:t>
            </a:r>
            <a:endParaRPr lang="es-CL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3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5536208"/>
              </p:ext>
            </p:extLst>
          </p:nvPr>
        </p:nvGraphicFramePr>
        <p:xfrm>
          <a:off x="899592" y="1847850"/>
          <a:ext cx="7272807" cy="4389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92319"/>
              </p:ext>
            </p:extLst>
          </p:nvPr>
        </p:nvGraphicFramePr>
        <p:xfrm>
          <a:off x="827584" y="1843087"/>
          <a:ext cx="7272808" cy="4322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E5D8F66F-DD07-47AA-AF3F-E8F5C60D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1A3E4292-BDA1-4F84-81AF-2D38AD8BF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30646A50-0D61-4147-9988-EF306A5A2A55}"/>
              </a:ext>
            </a:extLst>
          </p:cNvPr>
          <p:cNvSpPr/>
          <p:nvPr/>
        </p:nvSpPr>
        <p:spPr>
          <a:xfrm>
            <a:off x="838200" y="1257225"/>
            <a:ext cx="7623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 en $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del Ministerio de Defensa). (cifras en miles de $)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endParaRPr lang="es-CL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19118"/>
              </p:ext>
            </p:extLst>
          </p:nvPr>
        </p:nvGraphicFramePr>
        <p:xfrm>
          <a:off x="1619673" y="1916832"/>
          <a:ext cx="6192688" cy="4680514"/>
        </p:xfrm>
        <a:graphic>
          <a:graphicData uri="http://schemas.openxmlformats.org/drawingml/2006/table">
            <a:tbl>
              <a:tblPr/>
              <a:tblGrid>
                <a:gridCol w="308855"/>
                <a:gridCol w="2199417"/>
                <a:gridCol w="811133"/>
                <a:gridCol w="773696"/>
                <a:gridCol w="673864"/>
                <a:gridCol w="739380"/>
                <a:gridCol w="686343"/>
              </a:tblGrid>
              <a:tr h="27431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Líneas Programáticas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DEFENSA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1.211.978.509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1.230.300.912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18.322.403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791.179.990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64,31%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 Fuerzas Armadas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1.173.500.551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1.189.375.656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15.875.105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766.787.636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64,47%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5730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Ejército*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559.915.875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567.000.891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7.085.016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362.263.094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63,89%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730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Armada*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386.801.525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392.671.405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5.869.880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258.108.197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65,73%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Aérea*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226.783.151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229.703.360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2.920.209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146.416.345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63,74%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 Soportte Administrativo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13.271.613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15.599.479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2.327.866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9.122.045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58,48%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para las FFAA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13.271.613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15.599.479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2.327.866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9.122.045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58,48%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 Otros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25.206.345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25.325.777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119.432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15.270.309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60,30%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Gral. Movilización Nacional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6.894.559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6.934.293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39.734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3.199.110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46,13%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Subsecretía de Defensa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4.623.883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4.762.948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139.065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2.670.253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57,21%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13.687.903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13.628.536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-59.367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9.400.946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68,98%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 LA DEFENSA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177.243.315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180.547.349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3.304.034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109.507.648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60,65%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del Ejército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71.566.527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72.134.807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568.280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45.090.152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62,51%</a:t>
                      </a:r>
                    </a:p>
                  </a:txBody>
                  <a:tcPr marL="8289" marR="8289" marT="82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de Sanidad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71.733.033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72.587.334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854.301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43.178.855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59,49%</a:t>
                      </a:r>
                    </a:p>
                  </a:txBody>
                  <a:tcPr marL="8289" marR="8289" marT="82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 la FACH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33.943.755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35.825.208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1.881.453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21.238.641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59,28%</a:t>
                      </a:r>
                    </a:p>
                  </a:txBody>
                  <a:tcPr marL="8289" marR="8289" marT="82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ORGANISMOS DEPENDIENTES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268.184.176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276.846.393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8.662.217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164.273.408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59,34%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Territorio Marítimo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69.561.525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69.895.863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334.338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36.819.719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52,68%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Aeronáutica Civil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198.622.651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206.950.530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8.327.879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127.453.689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61,59%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INDUSTRIA MILITAR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19.263.047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19.894.022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630.975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10.337.826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51,96%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Industria Militar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5.367.636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5.422.328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54.692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2.920.003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53,85%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Geográfico Militar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4.506.050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4.550.875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44.825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2.451.793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54,51%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SHOA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6.494.794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6.495.974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1.180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3.604.274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55,48%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Aerofotogramétrico de la FACH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2.894.567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3.424.845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530.278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1.361.756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39,76%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BRUTO PARTIDA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1.676.669.047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1.707.588.676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30.919.629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1.075.298.872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55,86%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TRASNFERENCIAS CONSOLIDABLES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10.770.709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10.502.119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-268.590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10.391.195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98,94%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NETO PARTIDA</a:t>
                      </a:r>
                    </a:p>
                  </a:txBody>
                  <a:tcPr marL="8289" marR="8289" marT="8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1.665.898.338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1.697.086.557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31.188.219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1.064.907.677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62,75%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5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 DE ESTADO DE OPERACIONES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1.665.898.338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1.697.086.557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31.188.219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1.064.907.677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62,75%</a:t>
                      </a:r>
                    </a:p>
                  </a:txBody>
                  <a:tcPr marL="8289" marR="8289" marT="8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  Total Gastos - (32) Préstamos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Ejército -Servicio de la Deuda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DGTM - Compra titulos y Valores</a:t>
                      </a:r>
                    </a:p>
                  </a:txBody>
                  <a:tcPr marL="8289" marR="8289" marT="8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89" marR="8289" marT="8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67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5796421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911996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361563"/>
              </p:ext>
            </p:extLst>
          </p:nvPr>
        </p:nvGraphicFramePr>
        <p:xfrm>
          <a:off x="1035049" y="2245717"/>
          <a:ext cx="7073901" cy="3427095"/>
        </p:xfrm>
        <a:graphic>
          <a:graphicData uri="http://schemas.openxmlformats.org/drawingml/2006/table">
            <a:tbl>
              <a:tblPr/>
              <a:tblGrid>
                <a:gridCol w="756256"/>
                <a:gridCol w="2050617"/>
                <a:gridCol w="750438"/>
                <a:gridCol w="721352"/>
                <a:gridCol w="686448"/>
                <a:gridCol w="689356"/>
                <a:gridCol w="709717"/>
                <a:gridCol w="709717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1.830.618.161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1.880.406.919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49.788.758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1.191.801.067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1.228.940.973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1.256.510.873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27.569.900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827.726.280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329.235.489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330.737.780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1.502.291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173.800.080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1.476.669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2.976.943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2.351.931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22.981.672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23.080.011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16.589.190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12.994.170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338.795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25.172.794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25.690.209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517.415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9.692.097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135.119.141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-7.126.328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2.040.453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1.905.885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30.463.791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8.263.993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33.990.860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25.726.867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33.898.395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51113" y="566124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800101" y="2786856"/>
          <a:ext cx="7543798" cy="2152650"/>
        </p:xfrm>
        <a:graphic>
          <a:graphicData uri="http://schemas.openxmlformats.org/drawingml/2006/table">
            <a:tbl>
              <a:tblPr/>
              <a:tblGrid>
                <a:gridCol w="794708"/>
                <a:gridCol w="2123176"/>
                <a:gridCol w="794708"/>
                <a:gridCol w="794708"/>
                <a:gridCol w="794708"/>
                <a:gridCol w="794708"/>
                <a:gridCol w="723541"/>
                <a:gridCol w="723541"/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1019" y="583076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457200" y="2088915"/>
          <a:ext cx="8229600" cy="3548533"/>
        </p:xfrm>
        <a:graphic>
          <a:graphicData uri="http://schemas.openxmlformats.org/drawingml/2006/table">
            <a:tbl>
              <a:tblPr/>
              <a:tblGrid>
                <a:gridCol w="782104"/>
                <a:gridCol w="288911"/>
                <a:gridCol w="2617713"/>
                <a:gridCol w="782104"/>
                <a:gridCol w="782104"/>
                <a:gridCol w="782104"/>
                <a:gridCol w="782104"/>
                <a:gridCol w="712065"/>
                <a:gridCol w="700391"/>
              </a:tblGrid>
              <a:tr h="14739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212" marR="9212" marT="9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212" marR="9212" marT="9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1400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561.257.632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233.119.163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-328.138.469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233.119.163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41,5%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del Ejército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77.216.895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82.819.983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5.603.088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55.770.738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72,2%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67,3%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Industria Militar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5.377.591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5.432.283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54.692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2.920.003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54,3%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53,8%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Armada de Chile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388.005.608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393.875.488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5.869.880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258.659.673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66,7%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del Territorio Marítimo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113.020.676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113.565.118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544.442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37.029.823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32,8%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32,6%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de Sanidad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74.346.658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81.170.027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6.823.369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51.720.629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69,6%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63,7%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 de Chile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227.271.478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230.684.903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3.413.425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147.232.509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64,8%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 la Fach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33.943.755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40.125.924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6.182.169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25.539.357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75,2%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6.894.559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7.145.881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251.322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3.410.698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49,5%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47,7%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Geográfico Militar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4.506.050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4.613.964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107.914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2.514.882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54,5%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SHOA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6.494.794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6.495.974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1.180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3.604.274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55,5%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55,5%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Aeronáutica Civil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308.575.208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312.858.333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4.283.125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221.635.694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71,8%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Aerofotogramétrico de la </a:t>
                      </a:r>
                      <a:b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 de Chile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2.894.567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3.424.845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530.278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1.361.756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47,0%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39,8%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para las Fuerzas Armadas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13.271.613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15.706.000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2.434.387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9.228.566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69,5%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58,8%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Subsecretaria de Defensa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4.623.883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4.890.991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267.108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2.798.296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60,5%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13.687.903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13.628.536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-59.367 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9.400.946 </a:t>
                      </a:r>
                    </a:p>
                  </a:txBody>
                  <a:tcPr marL="9212" marR="9212" marT="9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68,7%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69,0%</a:t>
                      </a:r>
                    </a:p>
                  </a:txBody>
                  <a:tcPr marL="9212" marR="9212" marT="92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4821</TotalTime>
  <Words>7940</Words>
  <Application>Microsoft Office PowerPoint</Application>
  <PresentationFormat>Presentación en pantalla (4:3)</PresentationFormat>
  <Paragraphs>4971</Paragraphs>
  <Slides>29</Slides>
  <Notes>19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2" baseType="lpstr">
      <vt:lpstr>1_Tema de Office</vt:lpstr>
      <vt:lpstr>Tema de Office</vt:lpstr>
      <vt:lpstr>Imagen de mapa de bits</vt:lpstr>
      <vt:lpstr>EJECUCIÓN PRESUPUESTARIA DE GASTOS ACUMULADA AGOSTO 2019 PARTIDA 11: MINISTERIO DE DEFENSA NACIONAL</vt:lpstr>
      <vt:lpstr>EJECUCIÓN ACUMULADA DE GASTOS A AGOSTO 2019  PARTIDA 11 MINISTERIO DE DEFENSA NACIONAL</vt:lpstr>
      <vt:lpstr>EJECUCIÓN ACUMULADA DE GASTOS A AGOSTO 2019  PARTIDA 11 MINISTERIO DE DEFENSA NACIONAL</vt:lpstr>
      <vt:lpstr>COMPORTAMIENTO DE LA EJECUCIÓN MENSUAL DE GASTOS A AGOSTO 2019 PARTIDA 11 MINISTERIO DE DEFENSA NACIONAL</vt:lpstr>
      <vt:lpstr>COMPORTAMIENTO DE LA EJECUCIÓN ACUMULADA DE GASTOS A AGOSTO 2019  PARTIDA 11 MINISTERIO DE DEFENSA NACIONAL</vt:lpstr>
      <vt:lpstr>EJECUCIÓN ACUMULADA DE GASTOS A AGOSTO 2019  PARTIDA 11 MINISTERIO DE DEFENSA NACIONAL</vt:lpstr>
      <vt:lpstr>EJECUCIÓN ACUMULADA DE GASTOS A AGOSTO 2019  PARTIDA 11 MINISTERIO DE DEFENSA NACIONAL</vt:lpstr>
      <vt:lpstr>EJECUCIÓN ACUMULADA DE GASTOS A AGOSTO 2019  PARTIDA 11 MINISTERIO DE DEFENSA NACIONAL</vt:lpstr>
      <vt:lpstr>EJECUCIÓN ACUMULADA DE GASTOS A AGOSTO 2019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Soto</cp:lastModifiedBy>
  <cp:revision>345</cp:revision>
  <cp:lastPrinted>2019-05-13T15:36:27Z</cp:lastPrinted>
  <dcterms:created xsi:type="dcterms:W3CDTF">2016-06-23T13:38:47Z</dcterms:created>
  <dcterms:modified xsi:type="dcterms:W3CDTF">2019-10-10T18:30:19Z</dcterms:modified>
</cp:coreProperties>
</file>