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56"/>
  </p:notesMasterIdLst>
  <p:handoutMasterIdLst>
    <p:handoutMasterId r:id="rId57"/>
  </p:handoutMasterIdLst>
  <p:sldIdLst>
    <p:sldId id="256" r:id="rId3"/>
    <p:sldId id="354" r:id="rId4"/>
    <p:sldId id="299" r:id="rId5"/>
    <p:sldId id="355" r:id="rId6"/>
    <p:sldId id="264" r:id="rId7"/>
    <p:sldId id="263" r:id="rId8"/>
    <p:sldId id="330" r:id="rId9"/>
    <p:sldId id="265" r:id="rId10"/>
    <p:sldId id="359" r:id="rId11"/>
    <p:sldId id="271" r:id="rId12"/>
    <p:sldId id="301" r:id="rId13"/>
    <p:sldId id="304" r:id="rId14"/>
    <p:sldId id="307" r:id="rId15"/>
    <p:sldId id="332" r:id="rId16"/>
    <p:sldId id="308" r:id="rId17"/>
    <p:sldId id="309" r:id="rId18"/>
    <p:sldId id="310" r:id="rId19"/>
    <p:sldId id="334" r:id="rId20"/>
    <p:sldId id="311" r:id="rId21"/>
    <p:sldId id="312" r:id="rId22"/>
    <p:sldId id="313" r:id="rId23"/>
    <p:sldId id="314" r:id="rId24"/>
    <p:sldId id="315" r:id="rId25"/>
    <p:sldId id="335" r:id="rId26"/>
    <p:sldId id="316" r:id="rId27"/>
    <p:sldId id="336" r:id="rId28"/>
    <p:sldId id="317" r:id="rId29"/>
    <p:sldId id="318" r:id="rId30"/>
    <p:sldId id="337" r:id="rId31"/>
    <p:sldId id="319" r:id="rId32"/>
    <p:sldId id="338" r:id="rId33"/>
    <p:sldId id="320" r:id="rId34"/>
    <p:sldId id="321" r:id="rId35"/>
    <p:sldId id="322" r:id="rId36"/>
    <p:sldId id="323" r:id="rId37"/>
    <p:sldId id="324" r:id="rId38"/>
    <p:sldId id="325" r:id="rId39"/>
    <p:sldId id="326" r:id="rId40"/>
    <p:sldId id="327" r:id="rId41"/>
    <p:sldId id="328" r:id="rId42"/>
    <p:sldId id="329" r:id="rId43"/>
    <p:sldId id="348" r:id="rId44"/>
    <p:sldId id="349" r:id="rId45"/>
    <p:sldId id="350" r:id="rId46"/>
    <p:sldId id="351" r:id="rId47"/>
    <p:sldId id="356" r:id="rId48"/>
    <p:sldId id="357" r:id="rId49"/>
    <p:sldId id="358" r:id="rId50"/>
    <p:sldId id="366" r:id="rId51"/>
    <p:sldId id="367" r:id="rId52"/>
    <p:sldId id="368" r:id="rId53"/>
    <p:sldId id="369" r:id="rId54"/>
    <p:sldId id="365" r:id="rId5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22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671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314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05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084168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954594082"/>
              </p:ext>
            </p:extLst>
          </p:nvPr>
        </p:nvGraphicFramePr>
        <p:xfrm>
          <a:off x="5447159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159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5085AE28-369A-45B4-891F-932962E90BD6}"/>
              </a:ext>
            </a:extLst>
          </p:cNvPr>
          <p:cNvSpPr/>
          <p:nvPr userDrawn="1"/>
        </p:nvSpPr>
        <p:spPr>
          <a:xfrm>
            <a:off x="425049" y="6381328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00" b="1" dirty="0"/>
              <a:t>Fuente</a:t>
            </a:r>
            <a:r>
              <a:rPr lang="es-CL" sz="100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AGOSTO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EDUCACIÓN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octubre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6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="" xmlns:a16="http://schemas.microsoft.com/office/drawing/2014/main" id="{5A92C207-25A2-4986-A4B1-B272F1396A04}"/>
              </a:ext>
            </a:extLst>
          </p:cNvPr>
          <p:cNvSpPr/>
          <p:nvPr/>
        </p:nvSpPr>
        <p:spPr>
          <a:xfrm>
            <a:off x="78242" y="6165304"/>
            <a:ext cx="586191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5462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 MEJORAMIENTO DE LA CALIDAD DE LA EDUCACIÓN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34" y="2336839"/>
            <a:ext cx="8147590" cy="3090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125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PROFESIONAL DOCENTE Y DIRECTIVO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5C53477D-E7F7-4D02-96D6-C7916D0906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978502"/>
              </p:ext>
            </p:extLst>
          </p:nvPr>
        </p:nvGraphicFramePr>
        <p:xfrm>
          <a:off x="628649" y="1652092"/>
          <a:ext cx="7886701" cy="3016190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="" xmlns:a16="http://schemas.microsoft.com/office/drawing/2014/main" val="2618245666"/>
                    </a:ext>
                  </a:extLst>
                </a:gridCol>
                <a:gridCol w="264300">
                  <a:extLst>
                    <a:ext uri="{9D8B030D-6E8A-4147-A177-3AD203B41FA5}">
                      <a16:colId xmlns="" xmlns:a16="http://schemas.microsoft.com/office/drawing/2014/main" val="3852137598"/>
                    </a:ext>
                  </a:extLst>
                </a:gridCol>
                <a:gridCol w="264300">
                  <a:extLst>
                    <a:ext uri="{9D8B030D-6E8A-4147-A177-3AD203B41FA5}">
                      <a16:colId xmlns="" xmlns:a16="http://schemas.microsoft.com/office/drawing/2014/main" val="1917813357"/>
                    </a:ext>
                  </a:extLst>
                </a:gridCol>
                <a:gridCol w="2981299">
                  <a:extLst>
                    <a:ext uri="{9D8B030D-6E8A-4147-A177-3AD203B41FA5}">
                      <a16:colId xmlns="" xmlns:a16="http://schemas.microsoft.com/office/drawing/2014/main" val="1942799130"/>
                    </a:ext>
                  </a:extLst>
                </a:gridCol>
                <a:gridCol w="708323">
                  <a:extLst>
                    <a:ext uri="{9D8B030D-6E8A-4147-A177-3AD203B41FA5}">
                      <a16:colId xmlns="" xmlns:a16="http://schemas.microsoft.com/office/drawing/2014/main" val="2898131216"/>
                    </a:ext>
                  </a:extLst>
                </a:gridCol>
                <a:gridCol w="708323">
                  <a:extLst>
                    <a:ext uri="{9D8B030D-6E8A-4147-A177-3AD203B41FA5}">
                      <a16:colId xmlns="" xmlns:a16="http://schemas.microsoft.com/office/drawing/2014/main" val="393714961"/>
                    </a:ext>
                  </a:extLst>
                </a:gridCol>
                <a:gridCol w="708323">
                  <a:extLst>
                    <a:ext uri="{9D8B030D-6E8A-4147-A177-3AD203B41FA5}">
                      <a16:colId xmlns="" xmlns:a16="http://schemas.microsoft.com/office/drawing/2014/main" val="1634734332"/>
                    </a:ext>
                  </a:extLst>
                </a:gridCol>
                <a:gridCol w="708323">
                  <a:extLst>
                    <a:ext uri="{9D8B030D-6E8A-4147-A177-3AD203B41FA5}">
                      <a16:colId xmlns="" xmlns:a16="http://schemas.microsoft.com/office/drawing/2014/main" val="3356860268"/>
                    </a:ext>
                  </a:extLst>
                </a:gridCol>
                <a:gridCol w="644891">
                  <a:extLst>
                    <a:ext uri="{9D8B030D-6E8A-4147-A177-3AD203B41FA5}">
                      <a16:colId xmlns="" xmlns:a16="http://schemas.microsoft.com/office/drawing/2014/main" val="770177657"/>
                    </a:ext>
                  </a:extLst>
                </a:gridCol>
                <a:gridCol w="634319">
                  <a:extLst>
                    <a:ext uri="{9D8B030D-6E8A-4147-A177-3AD203B41FA5}">
                      <a16:colId xmlns="" xmlns:a16="http://schemas.microsoft.com/office/drawing/2014/main" val="1421325142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6987169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6905181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26.615.834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29.094.414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2.478.580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9.169.375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7986783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26.281.681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26.466.681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6.715.894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58875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26.281.681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26.466.681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6.715.894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56339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los Profesionales de la Educación Pública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4.063.743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4.063.743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292.706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557154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los Profesionales de la Educación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3.011.254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3.011.254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946.059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29929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Suma Adicional, Red de Maestros de Maestros, Art.17, Ley N°19.715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698.079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698.079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4429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Evaluación de Desempeño Docente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6.764.461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6.764.461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2.014.953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401801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Bonificación, por Aplicación letra g) Art. 72, DFL(Ed.) N° 1, de 1997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97.335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2173440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Calidad de la Formación Inicial de Docentes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1.958.785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383.518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310216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Formación de Directores y Liderazgo Educativo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2.081.076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2.081.076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180.406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32716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Liderazgo Educativo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1.892.934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1.892.934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1.892.934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3109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Reconocimiento y Promoción del Desarrollo Profesional Docente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3.048.696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3.233.696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903.434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987277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Inducción al Ejercicio Profesional Docente y Mentoría a Docentes Principiantes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2.665.318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2.665.318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43539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332.125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97768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332.125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951091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2.263.928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2.090.677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203373,2%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59729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2.263.928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2.090.677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203373,2%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0639806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78617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78" y="1795463"/>
            <a:ext cx="8298083" cy="2857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5430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03" y="2060848"/>
            <a:ext cx="8197094" cy="3255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2326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0274" y="617721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38" y="1940124"/>
            <a:ext cx="7840824" cy="3743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0599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GESTIÓN DE SUBVENCIONES A ESTABLECIMIENTOS EDUCACIONALES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37" y="2633664"/>
            <a:ext cx="8134499" cy="1266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9603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2498" y="57514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17" y="1868651"/>
            <a:ext cx="8039878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31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204865"/>
            <a:ext cx="8239167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7463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204864"/>
            <a:ext cx="8229600" cy="2925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634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79917"/>
            <a:ext cx="8229600" cy="304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GASTOS DE OPERACIÓN DE EDUCACIÓN SUPERIOR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58" y="2636912"/>
            <a:ext cx="7754196" cy="1900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3386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D9349AA2-8D00-4A22-B190-9D53AD31A2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2163969"/>
            <a:ext cx="4074481" cy="253006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1C86D300-9BC2-4C72-AEE5-711D73277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6352" y="2163968"/>
            <a:ext cx="4063310" cy="253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62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75" y="2492897"/>
            <a:ext cx="8119330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0788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AGENCIA DE CALIDAD DE LA EDUCACIÓN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11" y="2132856"/>
            <a:ext cx="8261889" cy="3057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1165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SUBSECRETARÍA DE EDUCACIÓN PARVULARIA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51" y="2276873"/>
            <a:ext cx="7758809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3037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2204865"/>
            <a:ext cx="7857416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75896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45" y="2492896"/>
            <a:ext cx="7995556" cy="1795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0061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11" y="2204864"/>
            <a:ext cx="7979045" cy="327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4641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95" y="2564904"/>
            <a:ext cx="8219162" cy="1846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58664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5" y="2176464"/>
            <a:ext cx="8229601" cy="2017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8914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5D891FC1-322B-448E-AE26-2406E044062F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910" y="2204864"/>
            <a:ext cx="8469491" cy="3086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58051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9" y="2400300"/>
            <a:ext cx="7971815" cy="160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1843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63" y="1844824"/>
            <a:ext cx="5962650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060848"/>
            <a:ext cx="8406784" cy="2938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34423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7" y="2132857"/>
            <a:ext cx="8229600" cy="295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2647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ALTERNATIVOS DE ENSEÑANZA PRE-ESCOLAR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204864"/>
            <a:ext cx="8242788" cy="2877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63729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RECTORES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69" y="2276872"/>
            <a:ext cx="8047973" cy="1972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0192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75" y="2132856"/>
            <a:ext cx="8074277" cy="2942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38864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685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EDUCACIÓN 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257" y="2328864"/>
            <a:ext cx="8118199" cy="1747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86666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40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02: FORTALECIMIENTO DE LA EDUCACIÓN ESCOLAR PÚBLICA</a:t>
            </a: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91" y="2204864"/>
            <a:ext cx="8163513" cy="3026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60904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03: APOYO A LA IMPLEMENTACIÓN DE LOS SERVICIOS LOCALES DE EDUCACIÓN</a:t>
            </a: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2786064"/>
            <a:ext cx="8229601" cy="1035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04821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5912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01: SERVICIO LOCAL DE EDUCACIÓN BARRANCAS, GASTOS ADMINISTRATIVOS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11" y="2028825"/>
            <a:ext cx="8229601" cy="2254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49319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02: SERVICIO LOCAL DE EDUCACIÓN BARRANCAS, SERVICIO EDUCATIVO</a:t>
            </a: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35" y="1947863"/>
            <a:ext cx="8339871" cy="2417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9190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987" y="1844824"/>
            <a:ext cx="6042025" cy="3567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41619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01: SERVICIO LOCAL DE EDUCACIÓN PUERTO CORDILLERA, GASTOS ADMINISTRATIVOS</a:t>
            </a:r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7" y="2481263"/>
            <a:ext cx="8229601" cy="1526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6918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02: SERVICIO LOCAL DE EDUCACIÓN PUERTO CORDILLERA, SERVICIO EDUCATIVO</a:t>
            </a:r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39" y="2132856"/>
            <a:ext cx="8340868" cy="2541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74184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01: SERVICIO LOCAL DE EDUCACIÓN HUASCO, GASTOS ADMINISTRATIVOS</a:t>
            </a: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043" y="2633663"/>
            <a:ext cx="8241405" cy="1282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905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02: SERVICIO LOCAL DE EDUCACIÓN HUASCO, SERVICIO EDUCATIVO</a:t>
            </a:r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58" y="2176464"/>
            <a:ext cx="8200716" cy="2010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73671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01: SERVICIO LOCAL DE EDUCACIÓN COSTA ARAUCANÍA, GASTOS ADMINISTRATIVOS</a:t>
            </a:r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709863"/>
            <a:ext cx="8180276" cy="1151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998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02: SERVICIO LOCAL DE EDUCACIÓN COSTA ARAUCANÍA, SERVICIO EDUCATIVO</a:t>
            </a:r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73" y="2252664"/>
            <a:ext cx="8238278" cy="1896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05845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23. PROGRAMA 01: SERVICIO LOCAL DE EDUCACIÓN CHINCHORRO, GASTOS ADMINISTRATIVOS</a:t>
            </a:r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7" y="2709864"/>
            <a:ext cx="8229601" cy="125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61738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24. PROGRAMA 01: GABRIELA MISTRAL, GASTOS ADMINISTRATIVOS</a:t>
            </a:r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7" y="2709864"/>
            <a:ext cx="8229601" cy="125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64728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25. PROGRAMA 01: SERVICIO LOCAL DE EDUCACIÓN ANDALÍEN SUR, GASTOS ADMINISTRATIVOS</a:t>
            </a:r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7" y="2709864"/>
            <a:ext cx="8229601" cy="125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28708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90.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EDUCACIÓN SUPERIOR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48" y="2176463"/>
            <a:ext cx="82296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8342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5" y="2043113"/>
            <a:ext cx="8229600" cy="2373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90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 FORTALECIMIENTO DE LA EDUCACIÓN SUPERIOR 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36" y="1674354"/>
            <a:ext cx="7825507" cy="4528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95299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2019                                                                                                                                                             … 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90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EDUCACIÓN SUPERIOR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27" y="1868116"/>
            <a:ext cx="8259821" cy="3651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39478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2019                                                                                                                                                             … 2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90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EDUCACIÓN SUPERIOR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9" y="1868116"/>
            <a:ext cx="8806611" cy="2988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1195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9848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90. PROGRAMA 01: SUPERINTENDENCIA DE EDUCACIÓN SUPERIOR </a:t>
            </a: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2257425"/>
            <a:ext cx="7776865" cy="1057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071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9675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300" y="1844824"/>
            <a:ext cx="8130079" cy="3869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196752"/>
            <a:ext cx="8229600" cy="3159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07" y="2060848"/>
            <a:ext cx="7905328" cy="3717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0609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37" y="1664280"/>
            <a:ext cx="8099005" cy="3924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 …2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91" y="2708920"/>
            <a:ext cx="7697970" cy="14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601883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6245</TotalTime>
  <Words>1149</Words>
  <Application>Microsoft Office PowerPoint</Application>
  <PresentationFormat>Presentación en pantalla (4:3)</PresentationFormat>
  <Paragraphs>357</Paragraphs>
  <Slides>53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53</vt:i4>
      </vt:variant>
    </vt:vector>
  </HeadingPairs>
  <TitlesOfParts>
    <vt:vector size="56" baseType="lpstr">
      <vt:lpstr>1_Tema de Office</vt:lpstr>
      <vt:lpstr>Tema de Office</vt:lpstr>
      <vt:lpstr>Imagen de mapa de bits</vt:lpstr>
      <vt:lpstr>EJECUCIÓN ACUMULADA DE GASTOS PRESUPUESTARIOS AL MES DE AGOSTO DE 2019 PARTIDA 09: MINISTERIO DE EDUCACIÓN</vt:lpstr>
      <vt:lpstr>DISTRIBUCIÓN POR SUBTÍTULO DE GASTO Y CÁPITULO PARTIDA 09 MINISTERIO DE EDUCACIÓN</vt:lpstr>
      <vt:lpstr>Presentación de PowerPoint</vt:lpstr>
      <vt:lpstr>Presentación de PowerPoint</vt:lpstr>
      <vt:lpstr>EJECUCIÓN ACUMULADA DE GASTOS A AGOSTO DE 2019  PARTIDA 09 MINISTERIO DE EDUCACIÓN</vt:lpstr>
      <vt:lpstr>EJECUCIÓN ACUMULADA DE GASTOS A AGOSTO DE 2019  PARTIDA 09 RESUMEN POR CAPÍTULOS</vt:lpstr>
      <vt:lpstr>EJECUCIÓN ACUMULADA DE GASTOS A AGOSTO DE 2019  PARTIDA 09 RESUMEN POR CAPÍTULOS</vt:lpstr>
      <vt:lpstr>EJECUCIÓN ACUMULADA DE GASTOS A AGOSTO DE 2019  PARTIDA 09. CAPÍTULO 01. PROGRAMA 01:  SUBSECRETARÍA DE EDUCACIÓN</vt:lpstr>
      <vt:lpstr>EJECUCIÓN ACUMULADA DE GASTOS A AGOSTO DE 2019  PARTIDA 09. CAPÍTULO 01. PROGRAMA 01:  SUBSECRETARÍA DE EDUCACIÓN</vt:lpstr>
      <vt:lpstr>EJECUCIÓN ACUMULADA DE GASTOS A AGOSTO DE 2019  PARTIDA 09. CAPÍTULO 01. PROGRAMA 03:  MEJORAMIENTO DE LA CALIDAD DE LA EDUCACIÓN</vt:lpstr>
      <vt:lpstr>EJECUCIÓN ACUMULADA DE GASTOS A AGOSTO DE 2019  PARTIDA 09. CAPÍTULO 01. PROGRAMA 04: DESARROLLO PROFESIONAL DOCENTE Y DIRECTIVO</vt:lpstr>
      <vt:lpstr>EJECUCIÓN ACUMULADA DE GASTOS A AGOSTO DE 2019  PARTIDA 09. CAPÍTULO 01. PROGRAMA 11: RECURSOS EDUCATIVOS</vt:lpstr>
      <vt:lpstr>EJECUCIÓN ACUMULADA DE GASTOS A AGOSTO DE 2019  PARTIDA 09. CAPÍTULO 01. PROGRAMA 20: SUBVENCIONES A LOS ESTABLECIMIENTOS EDUCACIONALES</vt:lpstr>
      <vt:lpstr>EJECUCIÓN ACUMULADA DE GASTOS A AGOSTO DE 2019  PARTIDA 09. CAPÍTULO 01. PROGRAMA 20: SUBVENCIONES A LOS ESTABLECIMIENTOS EDUCACIONALES</vt:lpstr>
      <vt:lpstr>EJECUCIÓN ACUMULADA DE GASTOS A AGOSTO DE 2019  PARTIDA 09. CAPÍTULO 01. PROGRAMA 21: GESTIÓN DE SUBVENCIONES A ESTABLECIMIENTOS EDUCACIONALES</vt:lpstr>
      <vt:lpstr>EJECUCIÓN ACUMULADA DE GASTOS A AGOSTO DE 2019  PARTIDA 09. CAPÍTULO 01. PROGRAMA 29: FORTALECIMIENTO DE LA EDUCACIÓN SUPERIOR PÚBLICA</vt:lpstr>
      <vt:lpstr>EJECUCIÓN ACUMULADA DE GASTOS A AGOSTO DE 2019  PARTIDA 09. CAPÍTULO 01. PROGRAMA 30: EDUCACIÓN SUPERIOR</vt:lpstr>
      <vt:lpstr>EJECUCIÓN ACUMULADA DE GASTOS A AGOSTO DE 2019  PARTIDA 09. CAPÍTULO 01. PROGRAMA 30: EDUCACIÓN SUPERIOR</vt:lpstr>
      <vt:lpstr>EJECUCIÓN ACUMULADA DE GASTOS A AGOSTO DE 2019  PARTIDA 09. CAPÍTULO 01. PROGRAMA 31: GASTOS DE OPERACIÓN DE EDUCACIÓN SUPERIOR</vt:lpstr>
      <vt:lpstr>EJECUCIÓN ACUMULADA DE GASTOS A AGOSTO DE 2019  PARTIDA 09. CAPÍTULO 02. PROGRAMA 01: SUPERINTENDENCIA DE EDUCACIÓN</vt:lpstr>
      <vt:lpstr>EJECUCIÓN ACUMULADA DE GASTOS A AGOSTO DE 2019  PARTIDA 09. CAPÍTULO 03. PROGRAMA 01: AGENCIA DE CALIDAD DE LA EDUCACIÓN</vt:lpstr>
      <vt:lpstr>EJECUCIÓN ACUMULADA DE GASTOS A AGOSTO DE 2019  PARTIDA 09. CAPÍTULO 04. PROGRAMA 01: SUBSECRETARÍA DE EDUCACIÓN PARVULARIA</vt:lpstr>
      <vt:lpstr>EJECUCIÓN ACUMULADA DE GASTOS A AGOSTO DE 2019  PARTIDA 09. CAPÍTULO 08. PROGRAMA 01: COMISIÓN NACIONAL DE INVESTIGACIÓN CIENTÍFICA Y TECNOLÓGICA</vt:lpstr>
      <vt:lpstr>EJECUCIÓN ACUMULADA DE GASTOS A AGOSTO DE 2019  PARTIDA 09. CAPÍTULO 08. PROGRAMA 01: COMISIÓN NACIONAL DE INVESTIGACIÓN CIENTÍFICA Y TECNOLÓGICA</vt:lpstr>
      <vt:lpstr>EJECUCIÓN ACUMULADA DE GASTOS A AGOSTO DE 2019  PARTIDA 09. CAPÍTULO 09. PROGRAMA 01: JUNTA NACIONAL DE AUXILIO ESCOLAR Y BECAS</vt:lpstr>
      <vt:lpstr>EJECUCIÓN ACUMULADA DE GASTOS A AGOSTO DE 2019  PARTIDA 09. CAPÍTULO 09. PROGRAMA 01: JUNTA NACIONAL DE AUXILIO ESCOLAR Y BECAS</vt:lpstr>
      <vt:lpstr>EJECUCIÓN ACUMULADA DE GASTOS A AGOSTO DE 2019  PARTIDA 09. CAPÍTULO 09. PROGRAMA 02: SALUD ESCOLAR</vt:lpstr>
      <vt:lpstr>EJECUCIÓN ACUMULADA DE GASTOS A AGOSTO DE 2019  PARTIDA 09. CAPÍTULO 09. PROGRAMA 03: BECAS Y ASISTENCIALIDAD ESTUDIANTIL</vt:lpstr>
      <vt:lpstr>EJECUCIÓN ACUMULADA DE GASTOS A AGOSTO DE 2019  PARTIDA 09. CAPÍTULO 09. PROGRAMA 03: BECAS Y ASISTENCIALIDAD ESTUDIANTIL</vt:lpstr>
      <vt:lpstr>EJECUCIÓN ACUMULADA DE GASTOS A AGOSTO DE 2019  PARTIDA 09. CAPÍTULO 11. PROGRAMA 01: JUNTA NACIONAL DE JARDINES INFANTILES</vt:lpstr>
      <vt:lpstr>EJECUCIÓN ACUMULADA DE GASTOS A AGOSTO DE 2019  PARTIDA 09. CAPÍTULO 11. PROGRAMA 01: JUNTA NACIONAL DE JARDINES INFANTILES</vt:lpstr>
      <vt:lpstr>EJECUCIÓN ACUMULADA DE GASTOS A AGOSTO DE 2019  PARTIDA 09. CAPÍTULO 11. PROGRAMA 02: PROGRAMAS ALTERNATIVOS DE ENSEÑANZA PRE-ESCOLAR</vt:lpstr>
      <vt:lpstr>EJECUCIÓN ACUMULADA DE GASTOS A AGOSTO DE 2019  PARTIDA 09. CAPÍTULO 13. PROGRAMA 01: CONSEJO DE RECTORES</vt:lpstr>
      <vt:lpstr>EJECUCIÓN ACUMULADA DE GASTOS A AGOSTO DE 2019  PARTIDA 09. CAPÍTULO 15. PROGRAMA 01: CONSEJO NACIONAL DE EDUCACIÓN</vt:lpstr>
      <vt:lpstr>EJECUCIÓN ACUMULADA DE GASTOS A AGOSTO DE 2019  PARTIDA 09. CAPÍTULO 17. PROGRAMA 01: DIRECCIÓN DE EDUCACIÓN PÚBLICA</vt:lpstr>
      <vt:lpstr>EJECUCIÓN ACUMULADA DE GASTOS A AGOSTO DE 2019  PARTIDA 09. CAPÍTULO 17. PROGRAMA 02: FORTALECIMIENTO DE LA EDUCACIÓN ESCOLAR PÚBLICA</vt:lpstr>
      <vt:lpstr>EJECUCIÓN ACUMULADA DE GASTOS A AGOSTO DE 2019  PARTIDA 09. CAPÍTULO 17. PROGRAMA 03: APOYO A LA IMPLEMENTACIÓN DE LOS SERVICIOS LOCALES DE EDUCACIÓN</vt:lpstr>
      <vt:lpstr>EJECUCIÓN ACUMULADA DE GASTOS A AGOSTO DE 2019  PARTIDA 09. CAPÍTULO 18. PROGRAMA 01: SERVICIO LOCAL DE EDUCACIÓN BARRANCAS, GASTOS ADMINISTRATIVOS</vt:lpstr>
      <vt:lpstr>EJECUCIÓN ACUMULADA DE GASTOS A AGOSTO DE 2019  PARTIDA 09. CAPÍTULO 18. PROGRAMA 02: SERVICIO LOCAL DE EDUCACIÓN BARRANCAS, SERVICIO EDUCATIVO</vt:lpstr>
      <vt:lpstr>EJECUCIÓN ACUMULADA DE GASTOS A AGOSTO DE 2019  PARTIDA 09. CAPÍTULO 19. PROGRAMA 01: SERVICIO LOCAL DE EDUCACIÓN PUERTO CORDILLERA, GASTOS ADMINISTRATIVOS</vt:lpstr>
      <vt:lpstr>EJECUCIÓN ACUMULADA DE GASTOS A AGOSTO DE 2019  PARTIDA 09. CAPÍTULO 19. PROGRAMA 02: SERVICIO LOCAL DE EDUCACIÓN PUERTO CORDILLERA, SERVICIO EDUCATIVO</vt:lpstr>
      <vt:lpstr>EJECUCIÓN ACUMULADA DE GASTOS A AGOSTO DE 2019  PARTIDA 09. CAPÍTULO 21. PROGRAMA 01: SERVICIO LOCAL DE EDUCACIÓN HUASCO, GASTOS ADMINISTRATIVOS</vt:lpstr>
      <vt:lpstr>EJECUCIÓN ACUMULADA DE GASTOS A AGOSTO DE 2019  PARTIDA 09. CAPÍTULO 21. PROGRAMA 02: SERVICIO LOCAL DE EDUCACIÓN HUASCO, SERVICIO EDUCATIVO</vt:lpstr>
      <vt:lpstr>EJECUCIÓN ACUMULADA DE GASTOS A AGOSTO DE 2019  PARTIDA 09. CAPÍTULO 22. PROGRAMA 01: SERVICIO LOCAL DE EDUCACIÓN COSTA ARAUCANÍA, GASTOS ADMINISTRATIVOS</vt:lpstr>
      <vt:lpstr>EJECUCIÓN ACUMULADA DE GASTOS A AGOSTO DE 2019  PARTIDA 09. CAPÍTULO 22. PROGRAMA 02: SERVICIO LOCAL DE EDUCACIÓN COSTA ARAUCANÍA, SERVICIO EDUCATIVO</vt:lpstr>
      <vt:lpstr>EJECUCIÓN ACUMULADA DE GASTOS A AGOSTO DE 2019  PARTIDA 09. CAPÍTULO 23. PROGRAMA 01: SERVICIO LOCAL DE EDUCACIÓN CHINCHORRO, GASTOS ADMINISTRATIVOS</vt:lpstr>
      <vt:lpstr>EJECUCIÓN ACUMULADA DE GASTOS A AGOSTO DE 2019  PARTIDA 09. CAPÍTULO 24. PROGRAMA 01: GABRIELA MISTRAL, GASTOS ADMINISTRATIVOS</vt:lpstr>
      <vt:lpstr>EJECUCIÓN ACUMULADA DE GASTOS A AGOSTO DE 2019  PARTIDA 09. CAPÍTULO 25. PROGRAMA 01: SERVICIO LOCAL DE EDUCACIÓN ANDALÍEN SUR, GASTOS ADMINISTRATIVOS</vt:lpstr>
      <vt:lpstr>EJECUCIÓN ACUMULADA DE GASTOS A AGOSTO DE 2019  PARTIDA 09. CAPÍTULO 90. PROGRAMA 01: SUBSECRETARÍA DE EDUCACIÓN SUPERIOR</vt:lpstr>
      <vt:lpstr>EJECUCIÓN ACUMULADA DE GASTOS A AGOSTO DE 2019  PARTIDA 09. CAPÍTULO 90. PROGRAMA 02: FORTALECIMIENTO DE LA EDUCACIÓN SUPERIOR PÚBLICA</vt:lpstr>
      <vt:lpstr>EJECUCIÓN ACUMULADA DE GASTOS A AGOSTO DE 2019  PARTIDA 09. CAPÍTULO 90. PROGRAMA 03: EDUCACIÓN SUPERIOR</vt:lpstr>
      <vt:lpstr>EJECUCIÓN ACUMULADA DE GASTOS A AGOSTO DE 2019  PARTIDA 09. CAPÍTULO 90. PROGRAMA 03: EDUCACIÓN SUPERIOR</vt:lpstr>
      <vt:lpstr>EJECUCIÓN ACUMULADA DE GASTOS A AGOSTO DE 2019  PARTIDA 09. CAPÍTULO 90. PROGRAMA 01: SUPERINTENDENCIA DE EDUCACIÓN SUPERIOR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355</cp:revision>
  <cp:lastPrinted>2018-08-03T21:42:16Z</cp:lastPrinted>
  <dcterms:created xsi:type="dcterms:W3CDTF">2016-06-23T13:38:47Z</dcterms:created>
  <dcterms:modified xsi:type="dcterms:W3CDTF">2019-12-17T15:22:55Z</dcterms:modified>
</cp:coreProperties>
</file>