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6"/>
  </p:notesMasterIdLst>
  <p:handoutMasterIdLst>
    <p:handoutMasterId r:id="rId27"/>
  </p:handoutMasterIdLst>
  <p:sldIdLst>
    <p:sldId id="256" r:id="rId3"/>
    <p:sldId id="305" r:id="rId4"/>
    <p:sldId id="303" r:id="rId5"/>
    <p:sldId id="300" r:id="rId6"/>
    <p:sldId id="264" r:id="rId7"/>
    <p:sldId id="263" r:id="rId8"/>
    <p:sldId id="265" r:id="rId9"/>
    <p:sldId id="267" r:id="rId10"/>
    <p:sldId id="268" r:id="rId11"/>
    <p:sldId id="269" r:id="rId12"/>
    <p:sldId id="301" r:id="rId13"/>
    <p:sldId id="271" r:id="rId14"/>
    <p:sldId id="304" r:id="rId15"/>
    <p:sldId id="273" r:id="rId16"/>
    <p:sldId id="274" r:id="rId17"/>
    <p:sldId id="275" r:id="rId18"/>
    <p:sldId id="276" r:id="rId19"/>
    <p:sldId id="278" r:id="rId20"/>
    <p:sldId id="272" r:id="rId21"/>
    <p:sldId id="280" r:id="rId22"/>
    <p:sldId id="281" r:id="rId23"/>
    <p:sldId id="282" r:id="rId24"/>
    <p:sldId id="302" r:id="rId2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420" y="-8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104.20\presupuesto\3%20Ejecucion\2019\Planillas\08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de Ejecución Mensual 2017 - 2018 - 2019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'[08.xlsx]Partida 08'!$C$26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'[08.xlsx]Partida 08'!$D$26:$O$26</c:f>
              <c:numCache>
                <c:formatCode>0.0%</c:formatCode>
                <c:ptCount val="12"/>
                <c:pt idx="0">
                  <c:v>8.5837327368126978E-2</c:v>
                </c:pt>
                <c:pt idx="1">
                  <c:v>6.934918174531976E-2</c:v>
                </c:pt>
                <c:pt idx="2">
                  <c:v>0.12061593539038651</c:v>
                </c:pt>
                <c:pt idx="3">
                  <c:v>9.2850176027721026E-2</c:v>
                </c:pt>
                <c:pt idx="4">
                  <c:v>7.3974451689623327E-2</c:v>
                </c:pt>
                <c:pt idx="5">
                  <c:v>0.10598030643189019</c:v>
                </c:pt>
                <c:pt idx="6">
                  <c:v>6.5594890008889323E-2</c:v>
                </c:pt>
                <c:pt idx="7">
                  <c:v>7.8444482591060682E-2</c:v>
                </c:pt>
                <c:pt idx="8">
                  <c:v>0.1508013469889633</c:v>
                </c:pt>
                <c:pt idx="9">
                  <c:v>6.6591774035356252E-2</c:v>
                </c:pt>
                <c:pt idx="10">
                  <c:v>7.3179975732762165E-2</c:v>
                </c:pt>
                <c:pt idx="11">
                  <c:v>0.14288965477625137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'[08.xlsx]Partida 08'!$C$27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'[08.xlsx]Partida 08'!$D$25:$O$25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'[08.xlsx]Partida 08'!$D$27:$O$27</c:f>
              <c:numCache>
                <c:formatCode>0.0%</c:formatCode>
                <c:ptCount val="12"/>
                <c:pt idx="0">
                  <c:v>9.8629658734726885E-2</c:v>
                </c:pt>
                <c:pt idx="1">
                  <c:v>6.8091593819871288E-2</c:v>
                </c:pt>
                <c:pt idx="2">
                  <c:v>0.12679619493940744</c:v>
                </c:pt>
                <c:pt idx="3">
                  <c:v>9.2355898780884474E-2</c:v>
                </c:pt>
                <c:pt idx="4">
                  <c:v>7.6270004396686741E-2</c:v>
                </c:pt>
                <c:pt idx="5">
                  <c:v>0.11143873636474166</c:v>
                </c:pt>
                <c:pt idx="6">
                  <c:v>6.9084930602545558E-2</c:v>
                </c:pt>
                <c:pt idx="7">
                  <c:v>7.5959854860626883E-2</c:v>
                </c:pt>
                <c:pt idx="8">
                  <c:v>0.16162323659213462</c:v>
                </c:pt>
                <c:pt idx="9">
                  <c:v>6.6545532230088966E-2</c:v>
                </c:pt>
                <c:pt idx="10">
                  <c:v>7.8482239989722521E-2</c:v>
                </c:pt>
                <c:pt idx="11">
                  <c:v>0.11737678498250315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'[08.xlsx]Partida 08'!$C$28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632643991953329E-2"/>
                  <c:y val="-6.790043037428966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73-49A1-9B5F-AC641A3CAFBE}"/>
                </c:ext>
              </c:extLst>
            </c:dLbl>
            <c:dLbl>
              <c:idx val="1"/>
              <c:layout>
                <c:manualLayout>
                  <c:x val="1.275917279034401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73-49A1-9B5F-AC641A3CAFBE}"/>
                </c:ext>
              </c:extLst>
            </c:dLbl>
            <c:dLbl>
              <c:idx val="2"/>
              <c:layout>
                <c:manualLayout>
                  <c:x val="1.275917279034398E-2"/>
                  <c:y val="3.7037026235921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973-49A1-9B5F-AC641A3CAFBE}"/>
                </c:ext>
              </c:extLst>
            </c:dLbl>
            <c:dLbl>
              <c:idx val="3"/>
              <c:layout>
                <c:manualLayout>
                  <c:x val="1.06326439919533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73-49A1-9B5F-AC641A3CAFBE}"/>
                </c:ext>
              </c:extLst>
            </c:dLbl>
            <c:dLbl>
              <c:idx val="4"/>
              <c:layout>
                <c:manualLayout>
                  <c:x val="1.0632643991953348E-2"/>
                  <c:y val="3.7037026235921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A9-4609-AB9C-53930F3E8C88}"/>
                </c:ext>
              </c:extLst>
            </c:dLbl>
            <c:dLbl>
              <c:idx val="5"/>
              <c:layout>
                <c:manualLayout>
                  <c:x val="1.9138759185515952E-2"/>
                  <c:y val="7.40740524718423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9B9-4D2A-973C-4D483FBD1E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'[08.xlsx]Partida 08'!$D$25:$O$25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'[08.xlsx]Partida 08'!$D$28:$K$28</c:f>
              <c:numCache>
                <c:formatCode>0.0%</c:formatCode>
                <c:ptCount val="8"/>
                <c:pt idx="0">
                  <c:v>8.9674000004293444E-2</c:v>
                </c:pt>
                <c:pt idx="1">
                  <c:v>6.646375975966394E-2</c:v>
                </c:pt>
                <c:pt idx="2">
                  <c:v>0.12416922576755204</c:v>
                </c:pt>
                <c:pt idx="3">
                  <c:v>9.6919868628806416E-2</c:v>
                </c:pt>
                <c:pt idx="4">
                  <c:v>7.2697075382863852E-2</c:v>
                </c:pt>
                <c:pt idx="5">
                  <c:v>0.11423206449837815</c:v>
                </c:pt>
                <c:pt idx="6">
                  <c:v>7.0032649491725413E-2</c:v>
                </c:pt>
                <c:pt idx="7">
                  <c:v>7.0147273563240076E-2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4561664"/>
        <c:axId val="10616832"/>
      </c:barChart>
      <c:catAx>
        <c:axId val="12456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0616832"/>
        <c:crosses val="autoZero"/>
        <c:auto val="1"/>
        <c:lblAlgn val="ctr"/>
        <c:lblOffset val="100"/>
        <c:noMultiLvlLbl val="0"/>
      </c:catAx>
      <c:valAx>
        <c:axId val="10616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456166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4F81BD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de Ejecución Acumulada 2017 - 2018 - 2019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7218702711021052E-2"/>
          <c:y val="0.13389671361502345"/>
          <c:w val="0.88540887600776286"/>
          <c:h val="0.55697489926435251"/>
        </c:manualLayout>
      </c:layout>
      <c:lineChart>
        <c:grouping val="standard"/>
        <c:varyColors val="0"/>
        <c:ser>
          <c:idx val="2"/>
          <c:order val="0"/>
          <c:tx>
            <c:strRef>
              <c:f>'[08.xlsx]Partida 08'!$C$20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'[08.xlsx]Partida 08'!$D$19:$O$19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'[08.xlsx]Partida 08'!$D$20:$O$20</c:f>
              <c:numCache>
                <c:formatCode>0.0%</c:formatCode>
                <c:ptCount val="12"/>
                <c:pt idx="0">
                  <c:v>8.5837327368126978E-2</c:v>
                </c:pt>
                <c:pt idx="1">
                  <c:v>0.15518650911344672</c:v>
                </c:pt>
                <c:pt idx="2">
                  <c:v>0.27490654070473591</c:v>
                </c:pt>
                <c:pt idx="3">
                  <c:v>0.36745264597619132</c:v>
                </c:pt>
                <c:pt idx="4">
                  <c:v>0.44112267386896648</c:v>
                </c:pt>
                <c:pt idx="5">
                  <c:v>0.54475007483475069</c:v>
                </c:pt>
                <c:pt idx="6">
                  <c:v>0.60315795344195189</c:v>
                </c:pt>
                <c:pt idx="7">
                  <c:v>0.67884768618587821</c:v>
                </c:pt>
                <c:pt idx="8">
                  <c:v>0.82956134360265299</c:v>
                </c:pt>
                <c:pt idx="9">
                  <c:v>0.86680862539891712</c:v>
                </c:pt>
                <c:pt idx="10">
                  <c:v>0.93995848929758963</c:v>
                </c:pt>
                <c:pt idx="11">
                  <c:v>0.99318812554181179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'[08.xlsx]Partida 08'!$C$21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'[08.xlsx]Partida 08'!$D$19:$O$19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'[08.xlsx]Partida 08'!$D$21:$O$21</c:f>
              <c:numCache>
                <c:formatCode>0.0%</c:formatCode>
                <c:ptCount val="12"/>
                <c:pt idx="0">
                  <c:v>9.8629658734726885E-2</c:v>
                </c:pt>
                <c:pt idx="1">
                  <c:v>0.16665332278677752</c:v>
                </c:pt>
                <c:pt idx="2">
                  <c:v>0.29292726819504095</c:v>
                </c:pt>
                <c:pt idx="3">
                  <c:v>0.38188084376504777</c:v>
                </c:pt>
                <c:pt idx="4">
                  <c:v>0.45585995087346359</c:v>
                </c:pt>
                <c:pt idx="5">
                  <c:v>0.56695835939474615</c:v>
                </c:pt>
                <c:pt idx="6">
                  <c:v>0.64586810511194626</c:v>
                </c:pt>
                <c:pt idx="7">
                  <c:v>0.72023902656509409</c:v>
                </c:pt>
                <c:pt idx="8">
                  <c:v>0.88138857442310792</c:v>
                </c:pt>
                <c:pt idx="9">
                  <c:v>0.91458038958082177</c:v>
                </c:pt>
                <c:pt idx="10">
                  <c:v>0.98990816447574825</c:v>
                </c:pt>
                <c:pt idx="11">
                  <c:v>0.99449017546050789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'[08.xlsx]Partida 08'!$C$22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/>
          </c:spPr>
          <c:marker>
            <c:symbol val="none"/>
          </c:marker>
          <c:dPt>
            <c:idx val="0"/>
            <c:marker>
              <c:symbol val="circle"/>
              <c:size val="7"/>
            </c:marker>
            <c:bubble3D val="0"/>
            <c:extLst>
              <c:ext xmlns:c16="http://schemas.microsoft.com/office/drawing/2014/chart" uri="{C3380CC4-5D6E-409C-BE32-E72D297353CC}">
                <c16:uniqueId val="{00000004-6E4F-4E9F-BDC5-789896EF62F4}"/>
              </c:ext>
            </c:extLst>
          </c:dPt>
          <c:dLbls>
            <c:dLbl>
              <c:idx val="0"/>
              <c:layout>
                <c:manualLayout>
                  <c:x val="-6.3217659681790592E-2"/>
                  <c:y val="-4.4376917674023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E4F-4E9F-BDC5-789896EF62F4}"/>
                </c:ext>
              </c:extLst>
            </c:dLbl>
            <c:dLbl>
              <c:idx val="1"/>
              <c:layout>
                <c:manualLayout>
                  <c:x val="-6.5632015867723381E-2"/>
                  <c:y val="-4.6653802077557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E4F-4E9F-BDC5-789896EF62F4}"/>
                </c:ext>
              </c:extLst>
            </c:dLbl>
            <c:dLbl>
              <c:idx val="2"/>
              <c:layout>
                <c:manualLayout>
                  <c:x val="-6.2975027144408252E-2"/>
                  <c:y val="-4.5070422535211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3E-4B27-AED6-E7D4F333D77B}"/>
                </c:ext>
              </c:extLst>
            </c:dLbl>
            <c:dLbl>
              <c:idx val="3"/>
              <c:layout>
                <c:manualLayout>
                  <c:x val="-6.5146579804560262E-2"/>
                  <c:y val="-4.5070422535211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D61-4740-AF08-B9E7FCB98BDC}"/>
                </c:ext>
              </c:extLst>
            </c:dLbl>
            <c:dLbl>
              <c:idx val="4"/>
              <c:layout>
                <c:manualLayout>
                  <c:x val="-7.6004343105320379E-2"/>
                  <c:y val="-3.3802816901408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1E-4958-A140-B4A9B299CDCD}"/>
                </c:ext>
              </c:extLst>
            </c:dLbl>
            <c:dLbl>
              <c:idx val="5"/>
              <c:layout>
                <c:manualLayout>
                  <c:x val="-9.3376764386536373E-2"/>
                  <c:y val="-1.1267605633802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79B-4225-B5F4-76B9217E854B}"/>
                </c:ext>
              </c:extLst>
            </c:dLbl>
            <c:dLbl>
              <c:idx val="6"/>
              <c:layout>
                <c:manualLayout>
                  <c:x val="-7.1661237785016291E-2"/>
                  <c:y val="-2.253521126760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710-40B8-BF7E-00711BDB8AAD}"/>
                </c:ext>
              </c:extLst>
            </c:dLbl>
            <c:dLbl>
              <c:idx val="7"/>
              <c:layout>
                <c:manualLayout>
                  <c:x val="-7.0644784998044996E-2"/>
                  <c:y val="-4.0700605915582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69-456D-A9D0-FAD2A37F0620}"/>
                </c:ext>
              </c:extLst>
            </c:dLbl>
            <c:spPr>
              <a:noFill/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>
                    <a:solidFill>
                      <a:srgbClr val="C0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'[08.xlsx]Partida 08'!$D$19:$O$19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'[08.xlsx]Partida 08'!$D$22:$K$22</c:f>
              <c:numCache>
                <c:formatCode>0.0%</c:formatCode>
                <c:ptCount val="8"/>
                <c:pt idx="0">
                  <c:v>8.9674000004293444E-2</c:v>
                </c:pt>
                <c:pt idx="1">
                  <c:v>0.15613775976395738</c:v>
                </c:pt>
                <c:pt idx="2">
                  <c:v>0.2802493039162085</c:v>
                </c:pt>
                <c:pt idx="3">
                  <c:v>0.37716917254501492</c:v>
                </c:pt>
                <c:pt idx="4">
                  <c:v>0.44761805662856707</c:v>
                </c:pt>
                <c:pt idx="5">
                  <c:v>0.55928941640589025</c:v>
                </c:pt>
                <c:pt idx="6">
                  <c:v>0.62932206589761563</c:v>
                </c:pt>
                <c:pt idx="7">
                  <c:v>0.67470854568001015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E4F-4E9F-BDC5-789896EF62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678656"/>
        <c:axId val="10680192"/>
      </c:lineChart>
      <c:catAx>
        <c:axId val="10678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0680192"/>
        <c:crosses val="autoZero"/>
        <c:auto val="1"/>
        <c:lblAlgn val="ctr"/>
        <c:lblOffset val="100"/>
        <c:noMultiLvlLbl val="0"/>
      </c:catAx>
      <c:valAx>
        <c:axId val="106801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067865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553378303282114E-2"/>
          <c:y val="0.85633714095597202"/>
          <c:w val="0.95872169073328373"/>
          <c:h val="0.121127647776422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1F497D">
          <a:lumMod val="60000"/>
          <a:lumOff val="40000"/>
        </a:srgb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12-10-2019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3527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12-10-2019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12-10-2019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12-10-2019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12-10-2019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12-10-2019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12-10-2019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12-10-2019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12-10-2019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12-10-2019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12-10-2019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12-10-2019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12-10-2019</a:t>
            </a:fld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9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187A0EF-876F-4945-B76C-89C0FEE12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48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08: PROGRAMA DE MODERNIZACIÓN SECTOR PÚBLICO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39C46397-8DB0-4C48-9637-DE1EE539CE42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471B7863-B0D2-4DDD-A2C1-1FBD0EEDFA9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421866"/>
              </p:ext>
            </p:extLst>
          </p:nvPr>
        </p:nvGraphicFramePr>
        <p:xfrm>
          <a:off x="485930" y="2060848"/>
          <a:ext cx="8229602" cy="3466723"/>
        </p:xfrm>
        <a:graphic>
          <a:graphicData uri="http://schemas.openxmlformats.org/drawingml/2006/table">
            <a:tbl>
              <a:tblPr/>
              <a:tblGrid>
                <a:gridCol w="253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2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98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98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98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98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89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88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88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217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7611" marR="7611" marT="7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7611" marR="7611" marT="7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11" marR="7611" marT="76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9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Presupuestaría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Vigente 2018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8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6.070.110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6.070.110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2.069.026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34,1%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34,1%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42,1%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370.068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370.068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181.844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49,1%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49,1%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66,1%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345.987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345.987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37.553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10,9%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10,9%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4.760.100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4.760.100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1.280.475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26,9%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26,9%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40,2%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4.708.600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4.708.600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1.280.475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41,0%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011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257.500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257.500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89.289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34,7%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34,7%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39,1%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Nacional del Consumidor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257.500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257.500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162.568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63,1%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63,1%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47,4%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013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de Compras y Contrataciones Públicas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978.970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978.970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322.066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32,9%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32,9%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37,8%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016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del Trabajo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577.830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577.830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176.655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30,6%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30,6%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65,9%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017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Chile Atiende-Secretaría General de la Presidencia de la República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618.000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618.000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191.378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31,0%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31,0%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35,6%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025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Registro Civil e Identificación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824.000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824.000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21,6%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027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Nacional del Patrimonio Cultural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576.800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576.800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202.599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028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309.000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309.000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74.438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24,1%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24,1%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9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029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309.000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309.000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61.482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19,9%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19,9%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9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51.500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51.500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Cooperación Técnica OCDE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51.500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51.500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98,4%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593.955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593.955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569.154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95,8%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95,8%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96,9%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Externa               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540.404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540.404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515.603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95,4%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95,4%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1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Financieros Deuda Externa                                         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53.551 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53.551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53.551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11" marR="7611" marT="76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09: PROGRAMA EXPORTACIÓN DE SERVICIOS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D5E3303-E20D-4B71-88A6-B042C8F309C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A695038-0DE2-40E4-996B-A7E8BDB9FC5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060848"/>
            <a:ext cx="8332392" cy="251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868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01: DIRECCIÓN DE PRESUPUESTOS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555682"/>
              </p:ext>
            </p:extLst>
          </p:nvPr>
        </p:nvGraphicFramePr>
        <p:xfrm>
          <a:off x="414338" y="1988840"/>
          <a:ext cx="8210796" cy="3395592"/>
        </p:xfrm>
        <a:graphic>
          <a:graphicData uri="http://schemas.openxmlformats.org/drawingml/2006/table">
            <a:tbl>
              <a:tblPr/>
              <a:tblGrid>
                <a:gridCol w="254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2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25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25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25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25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14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12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12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546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1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Presupuestaría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Pptp. Vigente 2018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7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15.192.115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18.502.703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3.310.588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13.213.655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74,4%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12.764.071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13.859.918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1.095.847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10.305.634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76,3%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2.285.525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2.418.525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916.331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134.363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134.363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108.596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80,8%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105,1%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36.283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36.283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10.517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98.080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98.080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98.079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98,9%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103.000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103.000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Evaluación de Programas de los Servicios Públicos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103.000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95.301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95.301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9.756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10,2%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38,3%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21.664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21.664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24.857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24.857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63,9%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48.780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48.780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9.756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37,3%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39.519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1.891.596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1.852.077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1.873.338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4740,3%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99,1%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Externa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38.995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38.995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20.846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47,5%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Externa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524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79,2%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79,2%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46,3%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1.852.077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1.852.077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1.852.077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02: SISTEMA DE GESTIÓN FINANCIERA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76" y="2254906"/>
            <a:ext cx="8210799" cy="1725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9039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03. PROGRAMA 01: SERVICIO DE IMPUESTOS INTERNOS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135E330-19F7-46C9-86B2-DF507B316C3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9144C01-C30A-46B1-916F-CB24DE0E40A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308745"/>
              </p:ext>
            </p:extLst>
          </p:nvPr>
        </p:nvGraphicFramePr>
        <p:xfrm>
          <a:off x="457200" y="1834902"/>
          <a:ext cx="8229600" cy="3895450"/>
        </p:xfrm>
        <a:graphic>
          <a:graphicData uri="http://schemas.openxmlformats.org/drawingml/2006/table">
            <a:tbl>
              <a:tblPr/>
              <a:tblGrid>
                <a:gridCol w="255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28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2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26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22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2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Presupuestaría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2018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189.900.684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199.205.496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9.304.812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150.102.295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169.406.580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175.955.892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6.549.312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126.843.886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76,7%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16.617.470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19.372.970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2.755.500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13.974.230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93,2%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1.754.259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1.754.259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46.350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46.350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38.350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46.350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46.350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38.350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la Organización para la Cooperación y el Desarrollo Económicos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46.350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46.350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38.350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38.546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Devoluciones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23.185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Compensaciones por Daños a Terceros y/o a la Propiedad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15.361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3.628.968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3.628.968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2.408.283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63,3%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2.375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99,6%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583.623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583.623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5.514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3.045.345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3.045.345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2.400.394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78,8%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78,8%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201.306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201.306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46,9%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201.306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201.306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91,4%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5.044.741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43,4%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5.044.741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04. PROGRAMA 01: SERVICIO NACIONAL DE ADUANAS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58DEC1E-675C-4D0A-8965-38693FA4CA4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4651EE7-B0E8-4C8E-B0B9-8C90887A51E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9" y="1988840"/>
            <a:ext cx="8272462" cy="2021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05. PROGRAMA 01: SERVICIO DE TESORERÍAS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07BE44A-86BF-4133-8415-B52EDE28BF9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89551D65-1049-4C1D-A98A-F3C73A33C893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633230"/>
              </p:ext>
            </p:extLst>
          </p:nvPr>
        </p:nvGraphicFramePr>
        <p:xfrm>
          <a:off x="414338" y="1916832"/>
          <a:ext cx="8085584" cy="2454928"/>
        </p:xfrm>
        <a:graphic>
          <a:graphicData uri="http://schemas.openxmlformats.org/drawingml/2006/table">
            <a:tbl>
              <a:tblPr/>
              <a:tblGrid>
                <a:gridCol w="250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8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21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21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21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19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19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190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22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2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Presupuestaría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2018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58.017.396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60.685.599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2.668.203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47.532.755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87,1%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42.584.032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44.597.538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2.013.506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37.849.332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95,4%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11.926.347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11.926.347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6.249.855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1.046.200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1.046.200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3.507.017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3.606.157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99.140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1.831.811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52,2%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50,8%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23,2%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163.273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163.273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17.400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47.500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47.500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12.696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990.383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990.383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819.843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82,8%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82,8%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2.353.361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2.405.001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51.640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981.872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40,8%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27,6%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555.557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555.557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555.557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555.557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555.557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555.557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07. PROGRAMA 01: DIRECCIÓN DE COMPRAS Y CONTRATACIÓN PÚBLICA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670212C-126B-4DFB-B9D2-7F8F16DF3FE4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F15AE962-81AF-499D-8529-5F6E44A3C2C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988840"/>
            <a:ext cx="8303809" cy="2257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5203" y="50345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11. PROGRAMA 01: SUPERINTENDENCIA DE BANCOS E INSTITUCIONES FINANCIERAS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E599D60-E59C-4D6B-8265-3D148008D96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A0D5CC08-CEE9-487D-B114-A488E6D3F42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03" y="1916832"/>
            <a:ext cx="8210798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15. PROGRAMA 01: DIRECCIÓN NACIONAL DEL SERVICIO CIVIL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74A1242-E646-4D8C-B02F-9856D7F1EE5B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49894F1-6B63-4BEF-BBF9-A996AC8372B8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493613"/>
              </p:ext>
            </p:extLst>
          </p:nvPr>
        </p:nvGraphicFramePr>
        <p:xfrm>
          <a:off x="414338" y="1916832"/>
          <a:ext cx="8210801" cy="2691110"/>
        </p:xfrm>
        <a:graphic>
          <a:graphicData uri="http://schemas.openxmlformats.org/drawingml/2006/table">
            <a:tbl>
              <a:tblPr/>
              <a:tblGrid>
                <a:gridCol w="254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6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2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25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25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25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2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14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12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12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22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2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Presupuestaría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2018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11.882.179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13.246.462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1.364.283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10.087.470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76,2%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62,7%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5.290.652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5.554.935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264.283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4.090.125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73,6%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6.399.222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7.499.222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1.100.000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5.913.260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53,7%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68.598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68.598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13.954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38,2%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2.781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2.781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10,2%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10,2%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927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99,8%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99,8%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18.540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18.540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10.343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55,8%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55,8%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17,4%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46.350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46.350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2.402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41,5%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123.707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123.707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70.131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56,7%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48,7%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Externa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107.158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107.158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57.008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53,2%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53,2%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46,7%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Externa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16.549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16.549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13.123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79,3%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F43C383A-3E22-483E-B548-873DF0B61C55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9589463-89E1-48A0-9DD4-E25B7F5B4E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10" y="1916832"/>
            <a:ext cx="4069873" cy="244827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959A600C-5106-48EE-86F2-9DAB5AB412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7" y="1916831"/>
            <a:ext cx="4069873" cy="244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270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16. PROGRAMA 01: UNIDAD DE ANÁLISIS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47A3F32F-6957-4D84-B2A5-6F024F79943A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9FCD0311-64A0-469F-B52E-143ADA19682A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473933"/>
              </p:ext>
            </p:extLst>
          </p:nvPr>
        </p:nvGraphicFramePr>
        <p:xfrm>
          <a:off x="414339" y="2060848"/>
          <a:ext cx="8272461" cy="2329423"/>
        </p:xfrm>
        <a:graphic>
          <a:graphicData uri="http://schemas.openxmlformats.org/drawingml/2006/table">
            <a:tbl>
              <a:tblPr/>
              <a:tblGrid>
                <a:gridCol w="256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43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7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76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76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76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60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58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58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669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3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Presupuestaría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2018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3.726.084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3.877.608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151.524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2.401.861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66,7%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2.681.730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2.833.254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151.524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1.806.655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63,8%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65,5%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847.230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847.230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458.384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69,3%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5.869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5.869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3.967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89,7%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5.869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5.869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3.967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89,7%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 del Grupo Egmont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5.869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5.869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3.967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89,7%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191.255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191.255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132.855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50.037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50.037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6.261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141.218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141.218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126.594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17. PROGRAMA 01: SUPERINTENDENCIA DE CASINOS DE JUEGO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84729A6-DBB6-4E0D-8B9D-4BC59C9223A8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F473E4DA-A5EF-4545-AFFE-2728384F267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663541"/>
              </p:ext>
            </p:extLst>
          </p:nvPr>
        </p:nvGraphicFramePr>
        <p:xfrm>
          <a:off x="488547" y="2060848"/>
          <a:ext cx="8229600" cy="2050878"/>
        </p:xfrm>
        <a:graphic>
          <a:graphicData uri="http://schemas.openxmlformats.org/drawingml/2006/table">
            <a:tbl>
              <a:tblPr/>
              <a:tblGrid>
                <a:gridCol w="255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28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2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26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22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2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Presupuestaría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2018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4.013.681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4.641.698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628.017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3.010.392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61,5%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2.662.205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2.818.878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156.673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1.758.866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66,1%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65,9%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1.230.099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1.230.099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749.385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53,2%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121.377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121.377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30.797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121.377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121.377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30.797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471.344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471.344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471.344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471.344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471.344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471.344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30. PROGRAMA 01: CONSEJO DE DEFENSA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51070D2A-A0D0-4262-AE69-06E68431B9D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394C1928-39F8-43FD-85C6-D283A8E2328D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916832"/>
            <a:ext cx="8272462" cy="2151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31. PROGRAMA 01: COMISIÓN PARA EL MERCADO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5DCAFF2-849E-49D3-AB93-6FEB82D9448E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B93CEFE6-BCE0-4655-AA24-48E039DE583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85" y="1916832"/>
            <a:ext cx="8272462" cy="259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AGOSTO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F782F4F-C030-4837-A465-6DF0EEEC8AF1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1575314"/>
              </p:ext>
            </p:extLst>
          </p:nvPr>
        </p:nvGraphicFramePr>
        <p:xfrm>
          <a:off x="1547664" y="1772816"/>
          <a:ext cx="6154439" cy="37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7077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AGOSTO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AB8238CF-26E2-45AB-ADAA-DF79CA7331F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9412209"/>
              </p:ext>
            </p:extLst>
          </p:nvPr>
        </p:nvGraphicFramePr>
        <p:xfrm>
          <a:off x="1463600" y="1988840"/>
          <a:ext cx="611227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2D6C307-A790-4E6C-AB67-3B139981C49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756784"/>
              </p:ext>
            </p:extLst>
          </p:nvPr>
        </p:nvGraphicFramePr>
        <p:xfrm>
          <a:off x="420965" y="2060848"/>
          <a:ext cx="8272463" cy="2711325"/>
        </p:xfrm>
        <a:graphic>
          <a:graphicData uri="http://schemas.openxmlformats.org/drawingml/2006/table">
            <a:tbl>
              <a:tblPr/>
              <a:tblGrid>
                <a:gridCol w="272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7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2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7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7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57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92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143" marR="8143" marT="81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143" marR="8143" marT="8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143" marR="8143" marT="8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143" marR="8143" marT="81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9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8143" marR="8143" marT="81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143" marR="8143" marT="81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143" marR="8143" marT="81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143" marR="8143" marT="81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143" marR="8143" marT="81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2018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511.943.473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539.390.358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27.446.885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363.931.284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71,1%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67,5%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72,0%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358.732.413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376.086.498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17.354.085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270.124.672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75,3%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71,8%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77,1%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67.860.540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71.434.994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3.574.454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43.482.464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64,1%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60,9%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65,0%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241.841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241.841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2.984.076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1233,9%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309,2%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18.874.855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19.106.795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231.940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8.989.930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47,6%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47,1%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53,0%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52.508.127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52.508.127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19.000.000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36,2%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36,2%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38,4%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6.250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6.250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44.796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716,7%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133,1%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10.966.332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11.072.252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105.920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5.926.103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54,0%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38,9%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201.306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201.306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65,2%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2.799.900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8.540.302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5.740.402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13.379.243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477,8%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156,7%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97,3%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191.993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191.993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143" marR="8143" marT="81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RESUMEN POR CAPÍTULOS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D0397D6-1638-44E5-BB49-A6BA55D446B3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68C32BD0-8B15-4EF2-9257-B18B6F38549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12" y="1988840"/>
            <a:ext cx="8406135" cy="377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01: SECRETARÍA Y ADMINISTRACIÓN GENERAL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1DC5D53-1C9D-4BF9-87DC-D543F32F557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949D303E-6BFB-4F82-92BB-5268593EEE12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055516"/>
            <a:ext cx="8210798" cy="3113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06: UNIDAD ADMINISTRADORA DE LOS TRIBUNALES TRIBUTARIOS Y ADUANERO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AE1B629-D15B-4090-8AF0-9E550AF4FEF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E43D64F-667C-4C3B-BB5F-800E04B1346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707596"/>
              </p:ext>
            </p:extLst>
          </p:nvPr>
        </p:nvGraphicFramePr>
        <p:xfrm>
          <a:off x="442930" y="1988840"/>
          <a:ext cx="8229600" cy="2210936"/>
        </p:xfrm>
        <a:graphic>
          <a:graphicData uri="http://schemas.openxmlformats.org/drawingml/2006/table">
            <a:tbl>
              <a:tblPr/>
              <a:tblGrid>
                <a:gridCol w="255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9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40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28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2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26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22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2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Presupuestaría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2018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9.411.312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9.414.835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3.523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6.175.069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65,9%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1.548.500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1.548.500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1.043.992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72,3%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153.324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153.324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82.738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54,1%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7.709.488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7.709.488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5.044.816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7.709.488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7.709.488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5.044.816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Tribunales Tributarios y Aduaneros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7.709.488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7.709.488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5.044.816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65,4%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3.523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3.523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3.523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3.523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3.523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3.523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07: SISTEMA INTEGRADO DE COMERCIO EXTERIOR (SICEX)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15E69C9-1321-4459-B05D-CB42E843247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8391D0F3-1EAE-4F72-A168-90A7AD7987B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175544"/>
              </p:ext>
            </p:extLst>
          </p:nvPr>
        </p:nvGraphicFramePr>
        <p:xfrm>
          <a:off x="418922" y="1988840"/>
          <a:ext cx="8027294" cy="2531052"/>
        </p:xfrm>
        <a:graphic>
          <a:graphicData uri="http://schemas.openxmlformats.org/drawingml/2006/table">
            <a:tbl>
              <a:tblPr/>
              <a:tblGrid>
                <a:gridCol w="248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7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2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7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72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75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75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75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22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2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Presupuestaría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2018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4.357.153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4.357.153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2.683.498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61,6%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75,3%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362.887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362.887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194.193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62,8%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1.907.726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1.907.726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608.765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31,9%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44,9%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442.900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442.900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236.900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99,4%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442.900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442.900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236.900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99,4%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Nacional de Pesca y Acuicultura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236.900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236.900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236.900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99,4%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Servicion Agrícola y Ganadero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206.000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206.000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1.643.640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1.643.640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1.643.640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95,6%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Externa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1.611.086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1.611.086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1.611.086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95,4%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Externa                                                        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32.554 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32.554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32.554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7658" marR="7658" marT="76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4514</TotalTime>
  <Words>2971</Words>
  <Application>Microsoft Office PowerPoint</Application>
  <PresentationFormat>Presentación en pantalla (4:3)</PresentationFormat>
  <Paragraphs>1636</Paragraphs>
  <Slides>23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0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AGOSTO DE 2019 PARTIDA 08: MINISTERIO DE HACIENDA</vt:lpstr>
      <vt:lpstr>EJECUCIÓN ACUMULADA DE GASTOS A AGOSTO DE 2019  PARTIDA 08 MINISTERIO DE HACIENDA</vt:lpstr>
      <vt:lpstr>Presentación de PowerPoint</vt:lpstr>
      <vt:lpstr>Presentación de PowerPoint</vt:lpstr>
      <vt:lpstr>EJECUCIÓN ACUMULADA DE GASTOS A AGOSTO DE 2019  PARTIDA 08 MINISTERIO DE HACIENDA</vt:lpstr>
      <vt:lpstr>EJECUCIÓN ACUMULADA DE GASTOS A AGOSTO DE 2019  PARTIDA 08 RESUMEN POR CAPÍTULOS</vt:lpstr>
      <vt:lpstr>EJECUCIÓN ACUMULADA DE GASTOS A AGOSTO DE 2019  PARTIDA 08. CAPÍTULO 01. PROGRAMA 01: SECRETARÍA Y ADMINISTRACIÓN GENERAL</vt:lpstr>
      <vt:lpstr>EJECUCIÓN ACUMULADA DE GASTOS A AGOSTO DE 2019  PARTIDA 08. CAPÍTULO 01. PROGRAMA 06: UNIDAD ADMINISTRADORA DE LOS TRIBUNALES TRIBUTARIOS Y ADUANERO</vt:lpstr>
      <vt:lpstr>EJECUCIÓN ACUMULADA DE GASTOS A AGOSTO DE 2019  PARTIDA 08. CAPÍTULO 01. PROGRAMA 07: SISTEMA INTEGRADO DE COMERCIO EXTERIOR (SICEX)</vt:lpstr>
      <vt:lpstr>EJECUCIÓN ACUMULADA DE GASTOS A AGOSTO DE 2019  PARTIDA 08. CAPÍTULO 01. PROGRAMA 08: PROGRAMA DE MODERNIZACIÓN SECTOR PÚBLICO</vt:lpstr>
      <vt:lpstr>EJECUCIÓN ACUMULADA DE GASTOS A AGOSTO DE 2019  PARTIDA 08. CAPÍTULO 01. PROGRAMA 09: PROGRAMA EXPORTACIÓN DE SERVICIOS</vt:lpstr>
      <vt:lpstr>EJECUCIÓN ACUMULADA DE GASTOS A AGOSTO DE 2019  PARTIDA 08. CAPÍTULO 02. PROGRAMA 01: DIRECCIÓN DE PRESUPUESTOS</vt:lpstr>
      <vt:lpstr>EJECUCIÓN ACUMULADA DE GASTOS A AGOSTO DE 2019  PARTIDA 08. CAPÍTULO 02. PROGRAMA 02: SISTEMA DE GESTIÓN FINANCIERA DEL ESTADO</vt:lpstr>
      <vt:lpstr>EJECUCIÓN ACUMULADA DE GASTOS A AGOSTO DE 2019  PARTIDA 08. CAPÍTULO 03. PROGRAMA 01: SERVICIO DE IMPUESTOS INTERNOS</vt:lpstr>
      <vt:lpstr>EJECUCIÓN ACUMULADA DE GASTOS A AGOSTO DE 2019  PARTIDA 08. CAPÍTULO 04. PROGRAMA 01: SERVICIO NACIONAL DE ADUANAS</vt:lpstr>
      <vt:lpstr>EJECUCIÓN ACUMULADA DE GASTOS A AGOSTO DE 2019  PARTIDA 08. CAPÍTULO 05. PROGRAMA 01: SERVICIO DE TESORERÍAS</vt:lpstr>
      <vt:lpstr>EJECUCIÓN ACUMULADA DE GASTOS A AGOSTO DE 2019  PARTIDA 08. CAPÍTULO 07. PROGRAMA 01: DIRECCIÓN DE COMPRAS Y CONTRATACIÓN PÚBLICA</vt:lpstr>
      <vt:lpstr>EJECUCIÓN ACUMULADA DE GASTOS A AGOSTO DE 2019  PARTIDA 08. CAPÍTULO 11. PROGRAMA 01: SUPERINTENDENCIA DE BANCOS E INSTITUCIONES FINANCIERAS</vt:lpstr>
      <vt:lpstr>EJECUCIÓN ACUMULADA DE GASTOS A AGOSTO DE 2019  PARTIDA 08. CAPÍTULO 15. PROGRAMA 01: DIRECCIÓN NACIONAL DEL SERVICIO CIVIL</vt:lpstr>
      <vt:lpstr>EJECUCIÓN ACUMULADA DE GASTOS A AGOSTO DE 2019  PARTIDA 08. CAPÍTULO 16. PROGRAMA 01: UNIDAD DE ANÁLISIS FINANCIERO</vt:lpstr>
      <vt:lpstr>EJECUCIÓN ACUMULADA DE GASTOS A AGOSTO DE 2019  PARTIDA 08. CAPÍTULO 17. PROGRAMA 01: SUPERINTENDENCIA DE CASINOS DE JUEGO</vt:lpstr>
      <vt:lpstr>EJECUCIÓN ACUMULADA DE GASTOS A AGOSTO DE 2019  PARTIDA 08. CAPÍTULO 30. PROGRAMA 01: CONSEJO DE DEFENSA DEL ESTADO</vt:lpstr>
      <vt:lpstr>EJECUCIÓN ACUMULADA DE GASTOS A AGOSTO DE 2019  PARTIDA 08. CAPÍTULO 31. PROGRAMA 01: COMISIÓN PARA EL MERCADO FINANCIERO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349</cp:revision>
  <cp:lastPrinted>2019-10-12T13:02:40Z</cp:lastPrinted>
  <dcterms:created xsi:type="dcterms:W3CDTF">2016-06-23T13:38:47Z</dcterms:created>
  <dcterms:modified xsi:type="dcterms:W3CDTF">2019-10-12T13:03:17Z</dcterms:modified>
</cp:coreProperties>
</file>