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271" r:id="rId13"/>
    <p:sldId id="273" r:id="rId14"/>
    <p:sldId id="303" r:id="rId15"/>
    <p:sldId id="274" r:id="rId16"/>
    <p:sldId id="315" r:id="rId17"/>
    <p:sldId id="316" r:id="rId18"/>
    <p:sldId id="317" r:id="rId19"/>
    <p:sldId id="276" r:id="rId20"/>
    <p:sldId id="304" r:id="rId21"/>
    <p:sldId id="277" r:id="rId22"/>
    <p:sldId id="278" r:id="rId23"/>
    <p:sldId id="305" r:id="rId24"/>
    <p:sldId id="272" r:id="rId25"/>
    <p:sldId id="280" r:id="rId26"/>
    <p:sldId id="281" r:id="rId27"/>
    <p:sldId id="282" r:id="rId28"/>
    <p:sldId id="302" r:id="rId29"/>
    <p:sldId id="306" r:id="rId3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50" d="100"/>
          <a:sy n="50" d="100"/>
        </p:scale>
        <p:origin x="-22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'[07.xlsx]Partida 07'!$C$30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'[07.xlsx]Partida 07'!$D$30:$O$30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1.8842040265903099E-2</c:v>
                </c:pt>
                <c:pt idx="2">
                  <c:v>4.5115084853271453E-2</c:v>
                </c:pt>
                <c:pt idx="3">
                  <c:v>5.7038232167340087E-2</c:v>
                </c:pt>
                <c:pt idx="4">
                  <c:v>8.0589208035544868E-2</c:v>
                </c:pt>
                <c:pt idx="5">
                  <c:v>0.18140328600014641</c:v>
                </c:pt>
                <c:pt idx="6">
                  <c:v>3.6553141861631645E-2</c:v>
                </c:pt>
                <c:pt idx="7">
                  <c:v>4.5421537490410571E-2</c:v>
                </c:pt>
                <c:pt idx="8">
                  <c:v>0.13265330806068348</c:v>
                </c:pt>
                <c:pt idx="9">
                  <c:v>4.6521631274637744E-2</c:v>
                </c:pt>
                <c:pt idx="10">
                  <c:v>7.0491837790479142E-2</c:v>
                </c:pt>
                <c:pt idx="11">
                  <c:v>0.2728243368579063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'[07.xlsx]Partida 07'!$C$31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'[07.xlsx]Partida 07'!$D$29:$O$29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'[07.xlsx]Partida 07'!$D$31:$O$31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0.10647367903545614</c:v>
                </c:pt>
                <c:pt idx="2">
                  <c:v>5.9254018110409562E-2</c:v>
                </c:pt>
                <c:pt idx="3">
                  <c:v>3.3082092549199221E-2</c:v>
                </c:pt>
                <c:pt idx="4">
                  <c:v>3.5207529596278118E-2</c:v>
                </c:pt>
                <c:pt idx="5">
                  <c:v>8.5634191879720267E-2</c:v>
                </c:pt>
                <c:pt idx="6">
                  <c:v>6.9974308243993699E-2</c:v>
                </c:pt>
                <c:pt idx="7">
                  <c:v>8.1589253078578727E-2</c:v>
                </c:pt>
                <c:pt idx="8">
                  <c:v>5.3660191344413813E-2</c:v>
                </c:pt>
                <c:pt idx="9">
                  <c:v>4.4309980321952665E-2</c:v>
                </c:pt>
                <c:pt idx="10">
                  <c:v>4.2190526668830795E-2</c:v>
                </c:pt>
                <c:pt idx="11">
                  <c:v>0.27945923536695166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'[07.xlsx]Partida 07'!$C$32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'[07.xlsx]Partida 07'!$D$29:$O$29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'[07.xlsx]Partida 07'!$D$32:$K$32</c:f>
              <c:numCache>
                <c:formatCode>0.0%</c:formatCode>
                <c:ptCount val="8"/>
                <c:pt idx="0">
                  <c:v>1.7686048817839351E-2</c:v>
                </c:pt>
                <c:pt idx="1">
                  <c:v>2.245392398554848E-2</c:v>
                </c:pt>
                <c:pt idx="2">
                  <c:v>0.15681747900600787</c:v>
                </c:pt>
                <c:pt idx="3">
                  <c:v>3.8597915452268323E-2</c:v>
                </c:pt>
                <c:pt idx="4">
                  <c:v>0.10765428212746232</c:v>
                </c:pt>
                <c:pt idx="5">
                  <c:v>6.893122036618804E-2</c:v>
                </c:pt>
                <c:pt idx="6">
                  <c:v>7.9228709230330027E-2</c:v>
                </c:pt>
                <c:pt idx="7">
                  <c:v>8.9561413546203852E-2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6687488"/>
        <c:axId val="146689408"/>
      </c:barChart>
      <c:catAx>
        <c:axId val="14668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6689408"/>
        <c:crosses val="autoZero"/>
        <c:auto val="1"/>
        <c:lblAlgn val="ctr"/>
        <c:lblOffset val="100"/>
        <c:noMultiLvlLbl val="0"/>
      </c:catAx>
      <c:valAx>
        <c:axId val="1466894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668748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/>
              <a:t>% Ejecución Acumulada  2017 - 2018 - 2019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'[07.xlsx]Partida 07'!$C$23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'[07.xlsx]Partida 07'!$D$23:$O$23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3.4603932865332268E-2</c:v>
                </c:pt>
                <c:pt idx="2">
                  <c:v>7.9712422329236934E-2</c:v>
                </c:pt>
                <c:pt idx="3">
                  <c:v>0.13675065449657703</c:v>
                </c:pt>
                <c:pt idx="4">
                  <c:v>0.21690653736675874</c:v>
                </c:pt>
                <c:pt idx="5">
                  <c:v>0.3972793057013293</c:v>
                </c:pt>
                <c:pt idx="6">
                  <c:v>0.43382019147367701</c:v>
                </c:pt>
                <c:pt idx="7">
                  <c:v>0.47905376055019966</c:v>
                </c:pt>
                <c:pt idx="8">
                  <c:v>0.61170706861088309</c:v>
                </c:pt>
                <c:pt idx="9">
                  <c:v>0.65106196720523379</c:v>
                </c:pt>
                <c:pt idx="10">
                  <c:v>0.72243422219575593</c:v>
                </c:pt>
                <c:pt idx="11">
                  <c:v>0.95252147924692387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'[07.xlsx]Partida 07'!$C$24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'[07.xlsx]Partida 07'!$D$22:$O$22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'[07.xlsx]Partida 07'!$D$24:$O$24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0.12384233707309052</c:v>
                </c:pt>
                <c:pt idx="2">
                  <c:v>0.18300671503413626</c:v>
                </c:pt>
                <c:pt idx="3">
                  <c:v>0.21126977709651512</c:v>
                </c:pt>
                <c:pt idx="4">
                  <c:v>0.24595503334921318</c:v>
                </c:pt>
                <c:pt idx="5">
                  <c:v>0.33103645532626963</c:v>
                </c:pt>
                <c:pt idx="6">
                  <c:v>0.40232997719460029</c:v>
                </c:pt>
                <c:pt idx="7">
                  <c:v>0.48381188187106128</c:v>
                </c:pt>
                <c:pt idx="8">
                  <c:v>0.53747207321547508</c:v>
                </c:pt>
                <c:pt idx="9">
                  <c:v>0.58177864106184618</c:v>
                </c:pt>
                <c:pt idx="10">
                  <c:v>0.62396628269766663</c:v>
                </c:pt>
                <c:pt idx="11">
                  <c:v>0.88754822807363032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'[07.xlsx]Partida 07'!$C$25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6.9987326350561319E-2"/>
                  <c:y val="-4.087102159091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-8.7489039758877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43-4FC9-9BBD-5001BB882031}"/>
                </c:ext>
              </c:extLst>
            </c:dLbl>
            <c:dLbl>
              <c:idx val="2"/>
              <c:layout>
                <c:manualLayout>
                  <c:x val="-1.4537902388369679E-2"/>
                  <c:y val="-5.9492547036036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E9-4376-9587-DC619F652B38}"/>
                </c:ext>
              </c:extLst>
            </c:dLbl>
            <c:dLbl>
              <c:idx val="3"/>
              <c:layout>
                <c:manualLayout>
                  <c:x val="-1.8691588785046766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C2-4A9E-AE2C-602A8C277DF4}"/>
                </c:ext>
              </c:extLst>
            </c:dLbl>
            <c:dLbl>
              <c:idx val="4"/>
              <c:layout>
                <c:manualLayout>
                  <c:x val="-3.7383177570093455E-2"/>
                  <c:y val="-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08-4E73-B48B-560D8A18E95A}"/>
                </c:ext>
              </c:extLst>
            </c:dLbl>
            <c:dLbl>
              <c:idx val="5"/>
              <c:layout>
                <c:manualLayout>
                  <c:x val="-5.6074766355140263E-2"/>
                  <c:y val="-1.399824636142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F1-4FA9-9F71-75C52C7686F9}"/>
                </c:ext>
              </c:extLst>
            </c:dLbl>
            <c:dLbl>
              <c:idx val="6"/>
              <c:layout>
                <c:manualLayout>
                  <c:x val="-6.0228452751817235E-2"/>
                  <c:y val="-1.3998246361420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47-45F4-8B20-F605A75678B1}"/>
                </c:ext>
              </c:extLst>
            </c:dLbl>
            <c:dLbl>
              <c:idx val="7"/>
              <c:layout>
                <c:manualLayout>
                  <c:x val="-4.1536863966770511E-2"/>
                  <c:y val="-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25-4D42-89A9-29D169554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'[07.xlsx]Partida 07'!$D$22:$O$22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'[07.xlsx]Partida 07'!$D$25:$K$25</c:f>
              <c:numCache>
                <c:formatCode>0.0%</c:formatCode>
                <c:ptCount val="8"/>
                <c:pt idx="0">
                  <c:v>1.7686048817839351E-2</c:v>
                </c:pt>
                <c:pt idx="1">
                  <c:v>4.0139972803387831E-2</c:v>
                </c:pt>
                <c:pt idx="2">
                  <c:v>0.19692216950731464</c:v>
                </c:pt>
                <c:pt idx="3">
                  <c:v>0.23552008495958299</c:v>
                </c:pt>
                <c:pt idx="4">
                  <c:v>0.3427156415841347</c:v>
                </c:pt>
                <c:pt idx="5">
                  <c:v>0.41126216900794221</c:v>
                </c:pt>
                <c:pt idx="6">
                  <c:v>0.48978649225469295</c:v>
                </c:pt>
                <c:pt idx="7">
                  <c:v>0.57432067706130874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811456"/>
        <c:axId val="135813376"/>
      </c:lineChart>
      <c:catAx>
        <c:axId val="13581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5813376"/>
        <c:crosses val="autoZero"/>
        <c:auto val="1"/>
        <c:lblAlgn val="ctr"/>
        <c:lblOffset val="100"/>
        <c:noMultiLvlLbl val="0"/>
      </c:catAx>
      <c:valAx>
        <c:axId val="1358133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58114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7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6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xmlns="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6" y="2420888"/>
            <a:ext cx="8210798" cy="142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60848"/>
            <a:ext cx="8229600" cy="327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181349"/>
            <a:ext cx="8229601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5" y="2492896"/>
            <a:ext cx="8175978" cy="164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1916832"/>
            <a:ext cx="8229600" cy="3370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68463"/>
            <a:ext cx="7609483" cy="412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045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35039"/>
            <a:ext cx="8041531" cy="4275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585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54" y="2092972"/>
            <a:ext cx="8113539" cy="3202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907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2132856"/>
            <a:ext cx="8210798" cy="2080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5" y="2276872"/>
            <a:ext cx="8175977" cy="208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2276872"/>
            <a:ext cx="8175977" cy="1564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6" y="2043113"/>
            <a:ext cx="8210799" cy="275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2500314"/>
            <a:ext cx="8175977" cy="1929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1773093"/>
            <a:ext cx="8210798" cy="3346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91" y="2060848"/>
            <a:ext cx="8236309" cy="223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2492896"/>
            <a:ext cx="8210798" cy="205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2163942"/>
            <a:ext cx="8163133" cy="181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45" y="1988840"/>
            <a:ext cx="8229601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210798" cy="283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xmlns="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301164"/>
              </p:ext>
            </p:extLst>
          </p:nvPr>
        </p:nvGraphicFramePr>
        <p:xfrm>
          <a:off x="1187624" y="1609724"/>
          <a:ext cx="6680026" cy="383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xmlns="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981554"/>
              </p:ext>
            </p:extLst>
          </p:nvPr>
        </p:nvGraphicFramePr>
        <p:xfrm>
          <a:off x="1259632" y="1614486"/>
          <a:ext cx="6369893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276872"/>
            <a:ext cx="8210798" cy="242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1652092"/>
            <a:ext cx="8192408" cy="43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1772817"/>
            <a:ext cx="8229600" cy="448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7896A16-57B9-45C3-B69F-E6C55370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47" y="2060848"/>
            <a:ext cx="824695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59729"/>
              </p:ext>
            </p:extLst>
          </p:nvPr>
        </p:nvGraphicFramePr>
        <p:xfrm>
          <a:off x="430446" y="2591467"/>
          <a:ext cx="8229600" cy="1014406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958.044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958.044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443.496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662.195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662.195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343.894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295.849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295.849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99.602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4646</TotalTime>
  <Words>916</Words>
  <Application>Microsoft Office PowerPoint</Application>
  <PresentationFormat>Presentación en pantalla (4:3)</PresentationFormat>
  <Paragraphs>170</Paragraphs>
  <Slides>28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1_Tema de Office</vt:lpstr>
      <vt:lpstr>Tema de Office</vt:lpstr>
      <vt:lpstr>Imagen de mapa de bits</vt:lpstr>
      <vt:lpstr>EJECUCIÓN ACUMULADA DE GASTOS PRESUPUESTARIOS AL MES DE AGOSTO DE 2019 PARTIDA 07: MINISTERIO DE ECONOMÍA, FOMENTO Y TURISMO</vt:lpstr>
      <vt:lpstr>EJECUCIÓN ACUMULADA DE GASTOS A AGOSTO DE 2019  PARTIDA 07 MINISTERIO DE ECONOMÍA, FOMENTO Y TURISMO</vt:lpstr>
      <vt:lpstr>Presentación de PowerPoint</vt:lpstr>
      <vt:lpstr>Presentación de PowerPoint</vt:lpstr>
      <vt:lpstr>EJECUCIÓN ACUMULADA DE GASTOS A AGOSTO DE 2019  PARTIDA 07 MINISTERIO DE ECONOMÍA, FOMENTO Y TURISMO</vt:lpstr>
      <vt:lpstr>EJECUCIÓN ACUMULADA DE GASTOS A AGOSTO DE 2019  PARTIDA 07 RESUMEN POR CAPÍTULOS</vt:lpstr>
      <vt:lpstr>EJECUCIÓN ACUMULADA DE GASTOS A AGOSTO DE 2019  PARTIDA 07. CAPÍTULO 01. PROGRAMA 01: SUBSECRETARÍA DE ECONOMÍA Y EMPRESAS DE MENOR TAMAÑO</vt:lpstr>
      <vt:lpstr>EJECUCIÓN ACUMULADA DE GASTOS A AGOSTO DE 2019  PARTIDA 07. CAPÍTULO 01. PROGRAMA 07: PROGRAMA FONDO DE INNOVACIÓN PARA LA COMPETITIVIDAD</vt:lpstr>
      <vt:lpstr>EJECUCIÓN ACUMULADA DE GASTOS A AGOSTO DE 2019  PARTIDA 07. CAPÍTULO 01. PROGRAMA 08: SECRETARÍA EJECUTIVA CONSEJO NACIONAL DE INNOVACIÓN</vt:lpstr>
      <vt:lpstr>EJECUCIÓN ACUMULADA DE GASTOS A AGOSTO DE 2019  PARTIDA 07. CAPÍTULO 01. PROGRAMA 11: PROGRAMA INICIATIVA CIENTÍFICA MILLENIUM</vt:lpstr>
      <vt:lpstr>EJECUCIÓN ACUMULADA DE GASTOS A AGOSTO DE 2019  PARTIDA 07. CAPÍTULO 02. PROGRAMA 01: SERVICIO NACIONAL DEL CONSUMIDOR</vt:lpstr>
      <vt:lpstr>EJECUCIÓN ACUMULADA DE GASTOS A AGOSTO DE 2019  PARTIDA 07. CAPÍTULO 03. PROGRAMA 01: SUBSECRETARÍA DE PESCA Y ACUICULTURA</vt:lpstr>
      <vt:lpstr>EJECUCIÓN ACUMULADA DE GASTOS A AGOSTO DE 2019  PARTIDA 07. CAPÍTULO 03. PROGRAMA 02: FONDO DE ADMINISTRACIÓN PESQUERO</vt:lpstr>
      <vt:lpstr>EJECUCIÓN ACUMULADA DE GASTOS A AGOSTO DE 2019  PARTIDA 07. CAPÍTULO 04. PROGRAMA 01: SERVICIO NACIONAL DE PESCA Y ACUICULTURA</vt:lpstr>
      <vt:lpstr>EJECUCIÓN ACUMULADA DE GASTOS A ENERO DE 2019  PARTIDA 07. CAPÍTULO 06. PROGRAMA 01: CORPORACIÓN DE FOMENTO DE LA PRODUCCIÓN</vt:lpstr>
      <vt:lpstr>EJECUCIÓN ACUMULADA DE GASTOS A ENERO DE 2019  PARTIDA 07. CAPÍTULO 06. PROGRAMA 01: CORPORACIÓN DE FOMENTO DE LA PRODUCCIÓN</vt:lpstr>
      <vt:lpstr>EJECUCIÓN ACUMULADA DE GASTOS A ENERO DE 2019  PARTIDA 07. CAPÍTULO 06. PROGRAMA 01: CORPORACIÓN DE FOMENTO DE LA PRODUCCIÓN</vt:lpstr>
      <vt:lpstr>EJECUCIÓN ACUMULADA DE GASTOS A AGOSTO DE 2019  PARTIDA 07. CAPÍTULO 07. PROGRAMA 01: INSTITUTO NACIONAL DE ESTADÍSTICAS</vt:lpstr>
      <vt:lpstr>EJECUCIÓN ACUMULADA DE GASTOS A AGOSTO DE 2019  PARTIDA 07. CAPÍTULO 07. PROGRAMA 02: PROGRAMA CENSOS</vt:lpstr>
      <vt:lpstr>EJECUCIÓN ACUMULADA DE GASTOS A AGOSTO DE 2019  PARTIDA 07. CAPÍTULO 07. PROGRAMA 08: FISCALÍA NACIONAL ECONÓMICA</vt:lpstr>
      <vt:lpstr>EJECUCIÓN ACUMULADA DE GASTOS A AGOSTO DE 2019  PARTIDA 07. CAPÍTULO 09. PROGRAMA 01: SERVICIO NACIONAL DE TURISMO</vt:lpstr>
      <vt:lpstr>EJECUCIÓN ACUMULADA DE GASTOS A AGOSTO DE 2019  PARTIDA 07. CAPÍTULO 09. PROGRAMA 03: PROGRAMA DE PROMOCIÓN INTERNACIONAL</vt:lpstr>
      <vt:lpstr>EJECUCIÓN ACUMULADA DE GASTOS A AGOSTO DE 2019  PARTIDA 07. CAPÍTULO 16. PROGRAMA 01: SERVICIO DE COOPERACIÓN TÉCNICA</vt:lpstr>
      <vt:lpstr>EJECUCIÓN ACUMULADA DE GASTOS A AGOSTO DE 2019  PARTIDA 07. CAPÍTULO 19. PROGRAMA 01: COMITÉ INNOVA CHILE</vt:lpstr>
      <vt:lpstr>EJECUCIÓN ACUMULADA DE GASTOS A AGOSTO DE 2019  PARTIDA 07. CAPÍTULO 21. PROGRAMA 01: AGENCIA DE PROMOCIÓN DE LA INVERSIÓN EXTRANJERA</vt:lpstr>
      <vt:lpstr>EJECUCIÓN ACUMULADA DE GASTOS A AGOSTO DE 2019  PARTIDA 07. CAPÍTULO 23. PROGRAMA 01: INSTITUTO NACIONAL DE PROPIEDAD INDUSTRIAL</vt:lpstr>
      <vt:lpstr>EJECUCIÓN ACUMULADA DE GASTOS A AGOSTO DE 2019  PARTIDA 07. CAPÍTULO 24. PROGRAMA 01: SUBSECRETARÍA DE TURISMO</vt:lpstr>
      <vt:lpstr>EJECUCIÓN ACUMULADA DE GASTOS A AGOSTO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330</cp:revision>
  <cp:lastPrinted>2019-10-14T18:23:01Z</cp:lastPrinted>
  <dcterms:created xsi:type="dcterms:W3CDTF">2016-06-23T13:38:47Z</dcterms:created>
  <dcterms:modified xsi:type="dcterms:W3CDTF">2019-12-20T14:16:23Z</dcterms:modified>
</cp:coreProperties>
</file>