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309" r:id="rId9"/>
    <p:sldId id="314" r:id="rId10"/>
    <p:sldId id="315" r:id="rId11"/>
    <p:sldId id="313" r:id="rId12"/>
    <p:sldId id="312" r:id="rId13"/>
    <p:sldId id="316" r:id="rId14"/>
    <p:sldId id="317" r:id="rId15"/>
    <p:sldId id="264" r:id="rId16"/>
    <p:sldId id="307" r:id="rId17"/>
    <p:sldId id="263" r:id="rId18"/>
    <p:sldId id="265" r:id="rId19"/>
    <p:sldId id="300" r:id="rId20"/>
    <p:sldId id="301" r:id="rId21"/>
    <p:sldId id="302" r:id="rId22"/>
    <p:sldId id="303" r:id="rId23"/>
    <p:sldId id="304" r:id="rId2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0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0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0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0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'[06.xls]Partida 06'!$C$25</c:f>
              <c:strCache>
                <c:ptCount val="1"/>
                <c:pt idx="0">
                  <c:v>EJECUCIÓN PRESUPUESTARIA 2017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'[06.xls]Partida 06'!$D$22:$O$22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06'!$D$25:$O$25</c:f>
              <c:numCache>
                <c:formatCode>0.0%</c:formatCode>
                <c:ptCount val="12"/>
                <c:pt idx="0">
                  <c:v>5.5812925266753313E-2</c:v>
                </c:pt>
                <c:pt idx="1">
                  <c:v>6.7460024397588386E-2</c:v>
                </c:pt>
                <c:pt idx="2">
                  <c:v>9.0383302853850225E-2</c:v>
                </c:pt>
                <c:pt idx="3">
                  <c:v>9.9760466779938592E-2</c:v>
                </c:pt>
                <c:pt idx="4">
                  <c:v>7.0345956720462871E-2</c:v>
                </c:pt>
                <c:pt idx="5">
                  <c:v>8.3762809710606054E-2</c:v>
                </c:pt>
                <c:pt idx="6">
                  <c:v>6.8596732767278679E-2</c:v>
                </c:pt>
                <c:pt idx="7">
                  <c:v>8.1946067592086488E-2</c:v>
                </c:pt>
                <c:pt idx="8">
                  <c:v>9.6516749690500059E-2</c:v>
                </c:pt>
                <c:pt idx="9">
                  <c:v>8.3215009091419281E-2</c:v>
                </c:pt>
                <c:pt idx="10">
                  <c:v>6.5848955518563776E-2</c:v>
                </c:pt>
                <c:pt idx="11">
                  <c:v>0.13360918250950901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D-4CC2-A32D-C65875494CE2}"/>
            </c:ext>
          </c:extLst>
        </c:ser>
        <c:ser>
          <c:idx val="1"/>
          <c:order val="1"/>
          <c:tx>
            <c:strRef>
              <c:f>'[06.xls]Partida 06'!$C$24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'[06.xls]Partida 06'!$D$22:$O$22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06'!$D$24:$O$24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D-4CC2-A32D-C65875494CE2}"/>
            </c:ext>
          </c:extLst>
        </c:ser>
        <c:ser>
          <c:idx val="2"/>
          <c:order val="2"/>
          <c:tx>
            <c:strRef>
              <c:f>'[06.xls]Partida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'[06.xls]Partida 06'!$D$22:$O$22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06'!$D$23:$K$23</c:f>
              <c:numCache>
                <c:formatCode>0.0%</c:formatCode>
                <c:ptCount val="8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3D-4CC2-A32D-C65875494C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434496"/>
        <c:axId val="35436032"/>
      </c:barChart>
      <c:catAx>
        <c:axId val="3543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5436032"/>
        <c:crosses val="autoZero"/>
        <c:auto val="1"/>
        <c:lblAlgn val="ctr"/>
        <c:lblOffset val="100"/>
        <c:noMultiLvlLbl val="0"/>
      </c:catAx>
      <c:valAx>
        <c:axId val="3543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54344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'[06.xls]Partida 06'!$C$20</c:f>
              <c:strCache>
                <c:ptCount val="1"/>
                <c:pt idx="0">
                  <c:v>EJECUCIÓN PRESUPUESTARIA 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'[06.xls]Partida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06'!$D$20:$O$20</c:f>
              <c:numCache>
                <c:formatCode>0.0%</c:formatCode>
                <c:ptCount val="12"/>
                <c:pt idx="0">
                  <c:v>5.5812925266753313E-2</c:v>
                </c:pt>
                <c:pt idx="1">
                  <c:v>0.12324062243549133</c:v>
                </c:pt>
                <c:pt idx="2">
                  <c:v>0.21158375306827387</c:v>
                </c:pt>
                <c:pt idx="3">
                  <c:v>0.30987242003013843</c:v>
                </c:pt>
                <c:pt idx="4">
                  <c:v>0.37969050830822659</c:v>
                </c:pt>
                <c:pt idx="5">
                  <c:v>0.45430550181070417</c:v>
                </c:pt>
                <c:pt idx="6">
                  <c:v>0.52290223457798279</c:v>
                </c:pt>
                <c:pt idx="7">
                  <c:v>0.60476185370614666</c:v>
                </c:pt>
                <c:pt idx="8">
                  <c:v>0.68961622224656438</c:v>
                </c:pt>
                <c:pt idx="9">
                  <c:v>0.77072849702832291</c:v>
                </c:pt>
                <c:pt idx="10">
                  <c:v>0.83556880844379677</c:v>
                </c:pt>
                <c:pt idx="11">
                  <c:v>0.9583686958163905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07-4881-BD90-44158BC30BB8}"/>
            </c:ext>
          </c:extLst>
        </c:ser>
        <c:ser>
          <c:idx val="1"/>
          <c:order val="1"/>
          <c:tx>
            <c:strRef>
              <c:f>'[06.xls]Partida 06'!$C$19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06'!$D$19:$O$19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07-4881-BD90-44158BC30BB8}"/>
            </c:ext>
          </c:extLst>
        </c:ser>
        <c:ser>
          <c:idx val="2"/>
          <c:order val="2"/>
          <c:tx>
            <c:strRef>
              <c:f>'[06.xls]Partida 06'!$C$18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06'!$D$18:$K$18</c:f>
              <c:numCache>
                <c:formatCode>0.0%</c:formatCode>
                <c:ptCount val="8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07-4881-BD90-44158BC30B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499584"/>
        <c:axId val="120496896"/>
      </c:lineChart>
      <c:catAx>
        <c:axId val="12049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0496896"/>
        <c:crosses val="autoZero"/>
        <c:auto val="1"/>
        <c:lblAlgn val="ctr"/>
        <c:lblOffset val="100"/>
        <c:noMultiLvlLbl val="0"/>
      </c:catAx>
      <c:valAx>
        <c:axId val="12049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04995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'[06.xls]Partida 06 (Dólares)'!$C$26</c:f>
              <c:strCache>
                <c:ptCount val="1"/>
                <c:pt idx="0">
                  <c:v>EJECUCIÓN PRESUPUESTARIA 2017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'[06.xls]Partida 06 (Dólares)'!$D$23:$O$23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 (Dólares)'!$D$26:$O$26</c:f>
              <c:numCache>
                <c:formatCode>0.0%</c:formatCode>
                <c:ptCount val="12"/>
                <c:pt idx="0">
                  <c:v>3.4831309041835359E-2</c:v>
                </c:pt>
                <c:pt idx="1">
                  <c:v>3.4417453891138101E-2</c:v>
                </c:pt>
                <c:pt idx="2">
                  <c:v>4.7927162641483854E-2</c:v>
                </c:pt>
                <c:pt idx="3">
                  <c:v>7.404993686611544E-2</c:v>
                </c:pt>
                <c:pt idx="4">
                  <c:v>5.6954289904668783E-2</c:v>
                </c:pt>
                <c:pt idx="5">
                  <c:v>5.4039168239235054E-2</c:v>
                </c:pt>
                <c:pt idx="6">
                  <c:v>0.1908345597861909</c:v>
                </c:pt>
                <c:pt idx="7">
                  <c:v>7.5762910798122071E-2</c:v>
                </c:pt>
                <c:pt idx="8">
                  <c:v>7.8525641025641024E-2</c:v>
                </c:pt>
                <c:pt idx="9">
                  <c:v>5.1349366124381089E-2</c:v>
                </c:pt>
                <c:pt idx="10">
                  <c:v>4.7504215545845191E-2</c:v>
                </c:pt>
                <c:pt idx="11">
                  <c:v>0.22874493927125505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E6-4FF8-82E2-42959778675D}"/>
            </c:ext>
          </c:extLst>
        </c:ser>
        <c:ser>
          <c:idx val="1"/>
          <c:order val="1"/>
          <c:tx>
            <c:strRef>
              <c:f>'[06.xls]Partida 06 (Dólares)'!$C$25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'[06.xls]Partida 06 (Dólares)'!$D$23:$O$23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 (Dólares)'!$D$25:$O$25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3.4528552456839307E-2</c:v>
                </c:pt>
                <c:pt idx="2">
                  <c:v>4.4511297214769041E-2</c:v>
                </c:pt>
                <c:pt idx="3">
                  <c:v>3.5088670262261611E-2</c:v>
                </c:pt>
                <c:pt idx="4">
                  <c:v>3.5224182634541197E-2</c:v>
                </c:pt>
                <c:pt idx="5">
                  <c:v>3.6778057836680492E-2</c:v>
                </c:pt>
                <c:pt idx="6">
                  <c:v>4.4941631534276688E-2</c:v>
                </c:pt>
                <c:pt idx="7">
                  <c:v>3.8765098934410325E-2</c:v>
                </c:pt>
                <c:pt idx="8">
                  <c:v>7.9004383999556518E-2</c:v>
                </c:pt>
                <c:pt idx="9">
                  <c:v>0.17873228961190749</c:v>
                </c:pt>
                <c:pt idx="10">
                  <c:v>6.6078745686449336E-2</c:v>
                </c:pt>
                <c:pt idx="11">
                  <c:v>0.32469216106097154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E6-4FF8-82E2-42959778675D}"/>
            </c:ext>
          </c:extLst>
        </c:ser>
        <c:ser>
          <c:idx val="2"/>
          <c:order val="2"/>
          <c:tx>
            <c:strRef>
              <c:f>'[06.xls]Partida 06 (Dólares)'!$C$24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'[06.xls]Partida 06 (Dólares)'!$D$23:$O$23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 (Dólares)'!$D$24:$K$24</c:f>
              <c:numCache>
                <c:formatCode>0.0%</c:formatCode>
                <c:ptCount val="8"/>
                <c:pt idx="0">
                  <c:v>3.367081230834694E-2</c:v>
                </c:pt>
                <c:pt idx="1">
                  <c:v>3.6973141977050199E-2</c:v>
                </c:pt>
                <c:pt idx="2">
                  <c:v>3.6945391307565294E-2</c:v>
                </c:pt>
                <c:pt idx="3">
                  <c:v>3.551623182909288E-2</c:v>
                </c:pt>
                <c:pt idx="4">
                  <c:v>3.6107360204213755E-2</c:v>
                </c:pt>
                <c:pt idx="5">
                  <c:v>3.7138317135360852E-2</c:v>
                </c:pt>
                <c:pt idx="6">
                  <c:v>3.2343847767676397E-2</c:v>
                </c:pt>
                <c:pt idx="7">
                  <c:v>5.5453064192510199E-2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E6-4FF8-82E2-429597786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288960"/>
        <c:axId val="119290496"/>
      </c:barChart>
      <c:catAx>
        <c:axId val="11928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9290496"/>
        <c:crosses val="autoZero"/>
        <c:auto val="1"/>
        <c:lblAlgn val="ctr"/>
        <c:lblOffset val="100"/>
        <c:noMultiLvlLbl val="0"/>
      </c:catAx>
      <c:valAx>
        <c:axId val="11929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92889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'[06.xls]Partida 06 (Dólares)'!$C$21</c:f>
              <c:strCache>
                <c:ptCount val="1"/>
                <c:pt idx="0">
                  <c:v>EJECUCIÓN PRESUPUESTARIA 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'[06.xls]Partida 06 (Dólares)'!$D$18:$O$18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 (Dólares)'!$D$21:$O$21</c:f>
              <c:numCache>
                <c:formatCode>0.0%</c:formatCode>
                <c:ptCount val="12"/>
                <c:pt idx="0">
                  <c:v>3.4831309041835359E-2</c:v>
                </c:pt>
                <c:pt idx="1">
                  <c:v>6.9248762932973454E-2</c:v>
                </c:pt>
                <c:pt idx="2">
                  <c:v>0.11748412895646476</c:v>
                </c:pt>
                <c:pt idx="3">
                  <c:v>0.19172335139098204</c:v>
                </c:pt>
                <c:pt idx="4">
                  <c:v>0.24871669518455145</c:v>
                </c:pt>
                <c:pt idx="5">
                  <c:v>0.30209113974339297</c:v>
                </c:pt>
                <c:pt idx="6">
                  <c:v>0.49292569952958387</c:v>
                </c:pt>
                <c:pt idx="7">
                  <c:v>0.56865745756590824</c:v>
                </c:pt>
                <c:pt idx="8">
                  <c:v>0.64718309859154932</c:v>
                </c:pt>
                <c:pt idx="9">
                  <c:v>0.70138473257522171</c:v>
                </c:pt>
                <c:pt idx="10">
                  <c:v>0.74868547495149851</c:v>
                </c:pt>
                <c:pt idx="11">
                  <c:v>0.98070986253109849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A7-425C-AE4D-4657CF033D82}"/>
            </c:ext>
          </c:extLst>
        </c:ser>
        <c:ser>
          <c:idx val="1"/>
          <c:order val="1"/>
          <c:tx>
            <c:strRef>
              <c:f>'[06.xls]Partida 06 (Dólares)'!$C$20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'[06.xls]Partida 06 (Dólares)'!$D$18:$O$18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 (Dólares)'!$D$20:$O$20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6.9215202681338142E-2</c:v>
                </c:pt>
                <c:pt idx="2">
                  <c:v>0.11372649989610718</c:v>
                </c:pt>
                <c:pt idx="3">
                  <c:v>0.14881517015836879</c:v>
                </c:pt>
                <c:pt idx="4">
                  <c:v>0.18403935279291</c:v>
                </c:pt>
                <c:pt idx="5">
                  <c:v>0.22081741062959048</c:v>
                </c:pt>
                <c:pt idx="6">
                  <c:v>0.27166729278846824</c:v>
                </c:pt>
                <c:pt idx="7">
                  <c:v>0.3094368917682504</c:v>
                </c:pt>
                <c:pt idx="8">
                  <c:v>0.38835121888122548</c:v>
                </c:pt>
                <c:pt idx="9">
                  <c:v>0.56708350849313294</c:v>
                </c:pt>
                <c:pt idx="10">
                  <c:v>0.63316225417958227</c:v>
                </c:pt>
                <c:pt idx="11">
                  <c:v>0.96042748793380828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A7-425C-AE4D-4657CF033D82}"/>
            </c:ext>
          </c:extLst>
        </c:ser>
        <c:ser>
          <c:idx val="2"/>
          <c:order val="2"/>
          <c:tx>
            <c:strRef>
              <c:f>'[06.xls]Partida 06 (Dólares)'!$C$19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'[06.xls]Partida 06 (Dólares)'!$D$18:$O$18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'[06.xls]Partida 06 (Dólares)'!$D$19:$K$19</c:f>
              <c:numCache>
                <c:formatCode>0.0%</c:formatCode>
                <c:ptCount val="8"/>
                <c:pt idx="0">
                  <c:v>3.367081230834694E-2</c:v>
                </c:pt>
                <c:pt idx="1">
                  <c:v>7.0643954285397131E-2</c:v>
                </c:pt>
                <c:pt idx="2">
                  <c:v>0.10758934559296243</c:v>
                </c:pt>
                <c:pt idx="3">
                  <c:v>0.14310557742205532</c:v>
                </c:pt>
                <c:pt idx="4">
                  <c:v>0.17919109894378574</c:v>
                </c:pt>
                <c:pt idx="5">
                  <c:v>0.21612745279184065</c:v>
                </c:pt>
                <c:pt idx="6">
                  <c:v>0.24761216828002502</c:v>
                </c:pt>
                <c:pt idx="7">
                  <c:v>0.29702894745110714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A7-425C-AE4D-4657CF033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233984"/>
        <c:axId val="120235520"/>
      </c:lineChart>
      <c:catAx>
        <c:axId val="12023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0235520"/>
        <c:crosses val="autoZero"/>
        <c:auto val="1"/>
        <c:lblAlgn val="ctr"/>
        <c:lblOffset val="100"/>
        <c:noMultiLvlLbl val="0"/>
      </c:catAx>
      <c:valAx>
        <c:axId val="120235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02339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5" name="Picture 15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69" y="1746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462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2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486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10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3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534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546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58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462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6F0243F-7EEC-4BA8-8456-127C37053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01" y="1805408"/>
            <a:ext cx="7636500" cy="242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67CF1-941C-4AB0-A129-39B273B29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73" y="1600335"/>
            <a:ext cx="8229600" cy="183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77F001-BA63-49FF-8076-EF6CE797C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13" y="1752923"/>
            <a:ext cx="8083021" cy="450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37312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1F7C0BC-3535-42D4-8A8E-CAF672116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10583"/>
            <a:ext cx="7490611" cy="436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15719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459F202-E690-490E-BEFC-90520A062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53" y="1650941"/>
            <a:ext cx="7940067" cy="343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653136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2B52BBC-068C-4A20-964F-A30FEF379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45" y="1709622"/>
            <a:ext cx="7878959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E251165-4DF0-4565-8521-63C236BD3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01" y="1747357"/>
            <a:ext cx="8087648" cy="39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36001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3BDA89C-DF76-45DB-A1DC-D5A74D63D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66" y="1811809"/>
            <a:ext cx="7704856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4C2356-FB06-498A-B7E3-AF884CC3F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47543"/>
            <a:ext cx="5832648" cy="37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90134AD-061A-401F-AF83-E7466CFA6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264695" cy="36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4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F21970-CB2E-4581-ADA5-84BDF10B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88839"/>
            <a:ext cx="5100606" cy="37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0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1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580240"/>
              </p:ext>
            </p:extLst>
          </p:nvPr>
        </p:nvGraphicFramePr>
        <p:xfrm>
          <a:off x="1187624" y="2057400"/>
          <a:ext cx="6336704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515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812894"/>
              </p:ext>
            </p:extLst>
          </p:nvPr>
        </p:nvGraphicFramePr>
        <p:xfrm>
          <a:off x="899592" y="2057400"/>
          <a:ext cx="6912768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787562"/>
              </p:ext>
            </p:extLst>
          </p:nvPr>
        </p:nvGraphicFramePr>
        <p:xfrm>
          <a:off x="899592" y="2057400"/>
          <a:ext cx="6696744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21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444241"/>
              </p:ext>
            </p:extLst>
          </p:nvPr>
        </p:nvGraphicFramePr>
        <p:xfrm>
          <a:off x="827584" y="2057400"/>
          <a:ext cx="7344816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450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3F3567-4307-49EF-9CA0-4B7B07348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01" y="1936692"/>
            <a:ext cx="7200800" cy="227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529</Words>
  <Application>Microsoft Office PowerPoint</Application>
  <PresentationFormat>Presentación en pantalla (4:3)</PresentationFormat>
  <Paragraphs>71</Paragraphs>
  <Slides>17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EJECUCIÓN ACUMULADA DE GASTOS PRESUPUESTARIOS AL MES DE AGOSTO DE 2019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165</cp:revision>
  <cp:lastPrinted>2016-07-04T14:42:46Z</cp:lastPrinted>
  <dcterms:created xsi:type="dcterms:W3CDTF">2016-06-23T13:38:47Z</dcterms:created>
  <dcterms:modified xsi:type="dcterms:W3CDTF">2019-10-11T11:26:33Z</dcterms:modified>
</cp:coreProperties>
</file>