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6" r:id="rId4"/>
    <p:sldId id="305" r:id="rId5"/>
    <p:sldId id="301" r:id="rId6"/>
    <p:sldId id="264" r:id="rId7"/>
    <p:sldId id="263" r:id="rId8"/>
    <p:sldId id="309" r:id="rId9"/>
    <p:sldId id="310" r:id="rId10"/>
    <p:sldId id="269" r:id="rId11"/>
    <p:sldId id="311" r:id="rId12"/>
    <p:sldId id="312" r:id="rId13"/>
    <p:sldId id="313" r:id="rId14"/>
    <p:sldId id="314" r:id="rId15"/>
    <p:sldId id="315" r:id="rId16"/>
    <p:sldId id="316" r:id="rId17"/>
    <p:sldId id="272" r:id="rId18"/>
    <p:sldId id="317" r:id="rId19"/>
    <p:sldId id="318" r:id="rId20"/>
    <p:sldId id="319" r:id="rId21"/>
    <p:sldId id="265" r:id="rId22"/>
    <p:sldId id="308" r:id="rId23"/>
    <p:sldId id="320" r:id="rId24"/>
    <p:sldId id="321" r:id="rId25"/>
    <p:sldId id="322" r:id="rId26"/>
    <p:sldId id="289" r:id="rId27"/>
    <p:sldId id="291" r:id="rId28"/>
    <p:sldId id="292" r:id="rId29"/>
    <p:sldId id="293" r:id="rId30"/>
    <p:sldId id="324" r:id="rId31"/>
    <p:sldId id="325" r:id="rId32"/>
    <p:sldId id="326" r:id="rId33"/>
    <p:sldId id="327" r:id="rId34"/>
    <p:sldId id="328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50" d="100"/>
          <a:sy n="50" d="100"/>
        </p:scale>
        <p:origin x="-23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50"/>
              <a:t>% de Ejecución Mensual 2017 - 2018 - 2019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'[05.xlsx]Gores'!$C$132</c:f>
              <c:strCache>
                <c:ptCount val="1"/>
                <c:pt idx="0">
                  <c:v>GASTO 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wrap="square" lIns="38100" tIns="19050" rIns="38100" bIns="19050" anchor="ctr">
                <a:spAutoFit/>
              </a:bodyPr>
              <a:lstStyle/>
              <a:p>
                <a:pPr>
                  <a:defRPr sz="6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'[05.xlsx]Gores'!$D$132:$O$132</c:f>
              <c:numCache>
                <c:formatCode>0.0%</c:formatCode>
                <c:ptCount val="12"/>
                <c:pt idx="0">
                  <c:v>7.6354729499370486E-2</c:v>
                </c:pt>
                <c:pt idx="1">
                  <c:v>7.7587614796940027E-2</c:v>
                </c:pt>
                <c:pt idx="2">
                  <c:v>9.1643853984790316E-2</c:v>
                </c:pt>
                <c:pt idx="3">
                  <c:v>7.2357109472502026E-2</c:v>
                </c:pt>
                <c:pt idx="4">
                  <c:v>7.4557861290060284E-2</c:v>
                </c:pt>
                <c:pt idx="5">
                  <c:v>0.11319495289577478</c:v>
                </c:pt>
                <c:pt idx="6">
                  <c:v>5.6744987745328733E-2</c:v>
                </c:pt>
                <c:pt idx="7">
                  <c:v>6.9054912848336064E-2</c:v>
                </c:pt>
                <c:pt idx="8">
                  <c:v>6.3636461351996423E-2</c:v>
                </c:pt>
                <c:pt idx="9">
                  <c:v>6.7224176551314643E-2</c:v>
                </c:pt>
                <c:pt idx="10">
                  <c:v>7.7830602980574204E-2</c:v>
                </c:pt>
                <c:pt idx="11">
                  <c:v>0.19366438561427707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CC-44DE-BA45-0FC796336DDF}"/>
            </c:ext>
          </c:extLst>
        </c:ser>
        <c:ser>
          <c:idx val="1"/>
          <c:order val="1"/>
          <c:tx>
            <c:strRef>
              <c:f>'[05.xlsx]Gores'!$C$131</c:f>
              <c:strCache>
                <c:ptCount val="1"/>
                <c:pt idx="0">
                  <c:v>GASTO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wrap="square" lIns="38100" tIns="19050" rIns="38100" bIns="19050" anchor="ctr">
                <a:spAutoFit/>
              </a:bodyPr>
              <a:lstStyle/>
              <a:p>
                <a:pPr>
                  <a:defRPr sz="6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'[05.xlsx]Gores'!$D$129:$O$129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'[05.xlsx]Gores'!$D$131:$O$131</c:f>
              <c:numCache>
                <c:formatCode>0.0%</c:formatCode>
                <c:ptCount val="12"/>
                <c:pt idx="0">
                  <c:v>3.5424325098666207E-2</c:v>
                </c:pt>
                <c:pt idx="1">
                  <c:v>8.929477090068702E-2</c:v>
                </c:pt>
                <c:pt idx="2">
                  <c:v>9.915477405011193E-2</c:v>
                </c:pt>
                <c:pt idx="3">
                  <c:v>7.5242155994136223E-2</c:v>
                </c:pt>
                <c:pt idx="4">
                  <c:v>7.6517678266393899E-2</c:v>
                </c:pt>
                <c:pt idx="5">
                  <c:v>0.1163078781591772</c:v>
                </c:pt>
                <c:pt idx="6">
                  <c:v>5.0185000751434304E-2</c:v>
                </c:pt>
                <c:pt idx="7">
                  <c:v>6.9232006640127033E-2</c:v>
                </c:pt>
                <c:pt idx="8">
                  <c:v>6.6178905417689463E-2</c:v>
                </c:pt>
                <c:pt idx="9">
                  <c:v>7.057057421639977E-2</c:v>
                </c:pt>
                <c:pt idx="10">
                  <c:v>8.4709159453156199E-2</c:v>
                </c:pt>
                <c:pt idx="11">
                  <c:v>0.19315197509176199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220F-4651-BBC9-34E301337084}"/>
            </c:ext>
          </c:extLst>
        </c:ser>
        <c:ser>
          <c:idx val="0"/>
          <c:order val="2"/>
          <c:tx>
            <c:strRef>
              <c:f>'[05.xlsx]Gores'!$C$130</c:f>
              <c:strCache>
                <c:ptCount val="1"/>
                <c:pt idx="0">
                  <c:v>GASTO 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510292569838065E-3"/>
                  <c:y val="-2.736620875589002E-2"/>
                </c:manualLayout>
              </c:layout>
              <c:spPr/>
              <c:txPr>
                <a:bodyPr/>
                <a:lstStyle/>
                <a:p>
                  <a:pPr>
                    <a:defRPr sz="7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0F-4651-BBC9-34E301337084}"/>
                </c:ext>
              </c:extLst>
            </c:dLbl>
            <c:dLbl>
              <c:idx val="1"/>
              <c:layout>
                <c:manualLayout>
                  <c:x val="1.1102058513967639E-2"/>
                  <c:y val="9.2600700933273463E-4"/>
                </c:manualLayout>
              </c:layout>
              <c:spPr/>
              <c:txPr>
                <a:bodyPr/>
                <a:lstStyle/>
                <a:p>
                  <a:pPr>
                    <a:defRPr sz="7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0F-4651-BBC9-34E301337084}"/>
                </c:ext>
              </c:extLst>
            </c:dLbl>
            <c:dLbl>
              <c:idx val="2"/>
              <c:layout>
                <c:manualLayout>
                  <c:x val="8.326543885475658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8A-444B-9EF1-2A83B6CD83F2}"/>
                </c:ext>
              </c:extLst>
            </c:dLbl>
            <c:dLbl>
              <c:idx val="3"/>
              <c:layout>
                <c:manualLayout>
                  <c:x val="2.7755146284919032E-3"/>
                  <c:y val="-8.676169336456155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8A-444B-9EF1-2A83B6CD83F2}"/>
                </c:ext>
              </c:extLst>
            </c:dLbl>
            <c:dLbl>
              <c:idx val="4"/>
              <c:layout>
                <c:manualLayout>
                  <c:x val="0"/>
                  <c:y val="-2.7777777777777776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0F-4651-BBC9-34E301337084}"/>
                </c:ext>
              </c:extLst>
            </c:dLbl>
            <c:dLbl>
              <c:idx val="5"/>
              <c:layout>
                <c:manualLayout>
                  <c:x val="0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0F-4651-BBC9-34E301337084}"/>
                </c:ext>
              </c:extLst>
            </c:dLbl>
            <c:dLbl>
              <c:idx val="6"/>
              <c:layout>
                <c:manualLayout>
                  <c:x val="-1.0185067526415994E-16"/>
                  <c:y val="-4.6296296296296294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0F-4651-BBC9-34E301337084}"/>
                </c:ext>
              </c:extLst>
            </c:dLbl>
            <c:dLbl>
              <c:idx val="7"/>
              <c:layout>
                <c:manualLayout>
                  <c:x val="0"/>
                  <c:y val="-1.8518518518518563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0F-4651-BBC9-34E301337084}"/>
                </c:ext>
              </c:extLst>
            </c:dLbl>
            <c:dLbl>
              <c:idx val="8"/>
              <c:layout>
                <c:manualLayout>
                  <c:x val="0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0F-4651-BBC9-34E301337084}"/>
                </c:ext>
              </c:extLst>
            </c:dLbl>
            <c:dLbl>
              <c:idx val="10"/>
              <c:layout>
                <c:manualLayout>
                  <c:x val="-1.0185067526415994E-16"/>
                  <c:y val="-6.9444444444444489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0F-4651-BBC9-34E30133708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chemeClr val="accent1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'[05.xlsx]Gores'!$D$129:$O$129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'[05.xlsx]Gores'!$D$130:$K$130</c:f>
              <c:numCache>
                <c:formatCode>0.0%</c:formatCode>
                <c:ptCount val="8"/>
                <c:pt idx="0">
                  <c:v>4.8386941878788024E-2</c:v>
                </c:pt>
                <c:pt idx="1">
                  <c:v>6.6936288070986644E-2</c:v>
                </c:pt>
                <c:pt idx="2">
                  <c:v>7.777861854617886E-2</c:v>
                </c:pt>
                <c:pt idx="3">
                  <c:v>7.6746270168324471E-2</c:v>
                </c:pt>
                <c:pt idx="4">
                  <c:v>9.3845357057652373E-2</c:v>
                </c:pt>
                <c:pt idx="5">
                  <c:v>0.10980529621002257</c:v>
                </c:pt>
                <c:pt idx="6">
                  <c:v>6.0222968833573476E-2</c:v>
                </c:pt>
                <c:pt idx="7">
                  <c:v>7.9566061981051067E-2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20F-4651-BBC9-34E301337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326199168"/>
        <c:axId val="326200704"/>
      </c:barChart>
      <c:catAx>
        <c:axId val="32619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200704"/>
        <c:crosses val="autoZero"/>
        <c:auto val="0"/>
        <c:lblAlgn val="ctr"/>
        <c:lblOffset val="100"/>
        <c:noMultiLvlLbl val="0"/>
      </c:catAx>
      <c:valAx>
        <c:axId val="32620070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3261991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7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>
          <a:lumMod val="50000"/>
          <a:lumOff val="50000"/>
        </a:sys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s-CL"/>
              <a:t>% de Ejecución Acumulada 2017 - 2018 - 2019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'[05.xlsx]Gores'!$C$128</c:f>
              <c:strCache>
                <c:ptCount val="1"/>
                <c:pt idx="0">
                  <c:v>GASTO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'[05.xlsx]Gores'!$D$128:$O$128</c:f>
              <c:numCache>
                <c:formatCode>0.0%</c:formatCode>
                <c:ptCount val="12"/>
                <c:pt idx="0">
                  <c:v>7.6354729499370486E-2</c:v>
                </c:pt>
                <c:pt idx="1">
                  <c:v>0.14898654550120394</c:v>
                </c:pt>
                <c:pt idx="2">
                  <c:v>0.23903891706575764</c:v>
                </c:pt>
                <c:pt idx="3">
                  <c:v>0.31564614429837967</c:v>
                </c:pt>
                <c:pt idx="4">
                  <c:v>0.38085519415608082</c:v>
                </c:pt>
                <c:pt idx="5">
                  <c:v>0.49201601832503988</c:v>
                </c:pt>
                <c:pt idx="6">
                  <c:v>0.5399086640380879</c:v>
                </c:pt>
                <c:pt idx="7">
                  <c:v>0.59768284089853596</c:v>
                </c:pt>
                <c:pt idx="8">
                  <c:v>0.6618514242420982</c:v>
                </c:pt>
                <c:pt idx="9">
                  <c:v>0.71743174780696406</c:v>
                </c:pt>
                <c:pt idx="10">
                  <c:v>0.79173379880654315</c:v>
                </c:pt>
                <c:pt idx="11">
                  <c:v>0.98231518299770149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B38-4F20-9A51-C20C829E2720}"/>
            </c:ext>
          </c:extLst>
        </c:ser>
        <c:ser>
          <c:idx val="1"/>
          <c:order val="1"/>
          <c:tx>
            <c:strRef>
              <c:f>'[05.xlsx]Gores'!$C$127</c:f>
              <c:strCache>
                <c:ptCount val="1"/>
                <c:pt idx="0">
                  <c:v>GASTO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'[05.xlsx]Gores'!$D$125:$O$125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'[05.xlsx]Gores'!$D$127:$O$127</c:f>
              <c:numCache>
                <c:formatCode>0.0%</c:formatCode>
                <c:ptCount val="12"/>
                <c:pt idx="0">
                  <c:v>3.5424325098666207E-2</c:v>
                </c:pt>
                <c:pt idx="1">
                  <c:v>9.2636977771635293E-2</c:v>
                </c:pt>
                <c:pt idx="2">
                  <c:v>0.18947943772829348</c:v>
                </c:pt>
                <c:pt idx="3">
                  <c:v>0.26329616248573096</c:v>
                </c:pt>
                <c:pt idx="4">
                  <c:v>0.33979095565987705</c:v>
                </c:pt>
                <c:pt idx="5">
                  <c:v>0.45192641398063915</c:v>
                </c:pt>
                <c:pt idx="6">
                  <c:v>0.50525748541397075</c:v>
                </c:pt>
                <c:pt idx="7">
                  <c:v>0.56897039207805533</c:v>
                </c:pt>
                <c:pt idx="8">
                  <c:v>0.62500080073103037</c:v>
                </c:pt>
                <c:pt idx="9">
                  <c:v>0.69300566469982039</c:v>
                </c:pt>
                <c:pt idx="10">
                  <c:v>0.78084245372177241</c:v>
                </c:pt>
                <c:pt idx="11">
                  <c:v>0.96453382423216483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FAC2-4883-A47D-A5F1F64CEF41}"/>
            </c:ext>
          </c:extLst>
        </c:ser>
        <c:ser>
          <c:idx val="0"/>
          <c:order val="2"/>
          <c:tx>
            <c:strRef>
              <c:f>'[05.xlsx]Gores'!$C$126</c:f>
              <c:strCache>
                <c:ptCount val="1"/>
                <c:pt idx="0">
                  <c:v>GASTO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6464651247174513E-2"/>
                  <c:y val="4.2592596042950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38-4F20-9A51-C20C829E2720}"/>
                </c:ext>
              </c:extLst>
            </c:dLbl>
            <c:dLbl>
              <c:idx val="1"/>
              <c:layout>
                <c:manualLayout>
                  <c:x val="-5.4664295584911218E-2"/>
                  <c:y val="4.2592596042950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DE-4540-B35D-724545BB28FF}"/>
                </c:ext>
              </c:extLst>
            </c:dLbl>
            <c:dLbl>
              <c:idx val="2"/>
              <c:layout>
                <c:manualLayout>
                  <c:x val="-3.5531792130192273E-2"/>
                  <c:y val="3.3127574700072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DE-4540-B35D-724545BB28FF}"/>
                </c:ext>
              </c:extLst>
            </c:dLbl>
            <c:dLbl>
              <c:idx val="3"/>
              <c:layout>
                <c:manualLayout>
                  <c:x val="-2.7332147792455595E-2"/>
                  <c:y val="2.3662553357194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DE-4540-B35D-724545BB28FF}"/>
                </c:ext>
              </c:extLst>
            </c:dLbl>
            <c:dLbl>
              <c:idx val="5"/>
              <c:layout>
                <c:manualLayout>
                  <c:x val="-1.3666073896227898E-2"/>
                  <c:y val="1.8930042685755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40-4751-83C9-DD7C9BE85891}"/>
                </c:ext>
              </c:extLst>
            </c:dLbl>
            <c:dLbl>
              <c:idx val="6"/>
              <c:layout>
                <c:manualLayout>
                  <c:x val="-2.7332147792455595E-2"/>
                  <c:y val="2.8395064028633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40-4751-83C9-DD7C9BE858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'[05.xlsx]Gores'!$D$125:$O$125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'[05.xlsx]Gores'!$D$126:$K$126</c:f>
              <c:numCache>
                <c:formatCode>0.0%</c:formatCode>
                <c:ptCount val="8"/>
                <c:pt idx="0">
                  <c:v>4.8386941878788024E-2</c:v>
                </c:pt>
                <c:pt idx="1">
                  <c:v>0.11492254785857535</c:v>
                </c:pt>
                <c:pt idx="2">
                  <c:v>0.19142710310663055</c:v>
                </c:pt>
                <c:pt idx="3">
                  <c:v>0.26865307341799122</c:v>
                </c:pt>
                <c:pt idx="4">
                  <c:v>0.35547028092279531</c:v>
                </c:pt>
                <c:pt idx="5">
                  <c:v>0.45364994983898299</c:v>
                </c:pt>
                <c:pt idx="6">
                  <c:v>0.51376134909678761</c:v>
                </c:pt>
                <c:pt idx="7">
                  <c:v>0.57458564322357975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AC2-4883-A47D-A5F1F64CE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3762560"/>
        <c:axId val="313764096"/>
      </c:lineChart>
      <c:catAx>
        <c:axId val="31376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00000"/>
          <a:lstStyle/>
          <a:p>
            <a:pPr>
              <a:defRPr/>
            </a:pPr>
            <a:endParaRPr lang="es-CL"/>
          </a:p>
        </c:txPr>
        <c:crossAx val="313764096"/>
        <c:crosses val="autoZero"/>
        <c:auto val="1"/>
        <c:lblAlgn val="ctr"/>
        <c:lblOffset val="100"/>
        <c:tickLblSkip val="1"/>
        <c:noMultiLvlLbl val="0"/>
      </c:catAx>
      <c:valAx>
        <c:axId val="31376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/>
          <a:lstStyle/>
          <a:p>
            <a:pPr>
              <a:defRPr/>
            </a:pPr>
            <a:endParaRPr lang="es-CL"/>
          </a:p>
        </c:txPr>
        <c:crossAx val="31376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54223042808385"/>
          <c:y val="0.8984429294613695"/>
          <c:w val="0.58555446490003427"/>
          <c:h val="6.8429495838558035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 sz="1200"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/>
              <a:t>% de Ejecución Acumulada 2018 - 2019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'[05.xlsx]Gores'!$C$27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'[05.xlsx]Gores'!$D$25:$O$25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'[05.xlsx]Gores'!$D$27:$O$27</c:f>
              <c:numCache>
                <c:formatCode>0.0%</c:formatCode>
                <c:ptCount val="12"/>
                <c:pt idx="0">
                  <c:v>6.8926764995905707E-2</c:v>
                </c:pt>
                <c:pt idx="1">
                  <c:v>0.13873552336211706</c:v>
                </c:pt>
                <c:pt idx="2">
                  <c:v>0.25579636211767598</c:v>
                </c:pt>
                <c:pt idx="3">
                  <c:v>0.32664659226202808</c:v>
                </c:pt>
                <c:pt idx="4">
                  <c:v>0.3975057660488181</c:v>
                </c:pt>
                <c:pt idx="5">
                  <c:v>0.49715805846736405</c:v>
                </c:pt>
                <c:pt idx="6">
                  <c:v>0.58601146059899822</c:v>
                </c:pt>
                <c:pt idx="7">
                  <c:v>0.65904294934907115</c:v>
                </c:pt>
                <c:pt idx="8">
                  <c:v>0.74888875950852385</c:v>
                </c:pt>
                <c:pt idx="9">
                  <c:v>0.82330499027193149</c:v>
                </c:pt>
                <c:pt idx="10">
                  <c:v>0.89091614555477627</c:v>
                </c:pt>
                <c:pt idx="11">
                  <c:v>0.98238743738027123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DE3-46BF-9061-E1835074A544}"/>
            </c:ext>
          </c:extLst>
        </c:ser>
        <c:ser>
          <c:idx val="0"/>
          <c:order val="1"/>
          <c:tx>
            <c:strRef>
              <c:f>'[05.xlsx]Gores'!$C$26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8829480325480686E-2"/>
                  <c:y val="-2.33085466534255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DC-4D19-BAE2-0E094E6256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'[05.xlsx]Gores'!$D$25:$O$25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'[05.xlsx]Gores'!$D$26:$K$26</c:f>
              <c:numCache>
                <c:formatCode>0.0%</c:formatCode>
                <c:ptCount val="8"/>
                <c:pt idx="0">
                  <c:v>6.1386749619538633E-2</c:v>
                </c:pt>
                <c:pt idx="1">
                  <c:v>0.12635620371391218</c:v>
                </c:pt>
                <c:pt idx="2">
                  <c:v>0.22137796204477622</c:v>
                </c:pt>
                <c:pt idx="3">
                  <c:v>0.29014260935169678</c:v>
                </c:pt>
                <c:pt idx="4">
                  <c:v>0.35943605578744536</c:v>
                </c:pt>
                <c:pt idx="5">
                  <c:v>0.45964686590890302</c:v>
                </c:pt>
                <c:pt idx="6">
                  <c:v>0.52590905029120671</c:v>
                </c:pt>
                <c:pt idx="7">
                  <c:v>0.56865317179789465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4DE3-46BF-9061-E1835074A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063104"/>
        <c:axId val="182064640"/>
      </c:lineChart>
      <c:catAx>
        <c:axId val="18206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2064640"/>
        <c:crosses val="autoZero"/>
        <c:auto val="1"/>
        <c:lblAlgn val="ctr"/>
        <c:lblOffset val="100"/>
        <c:noMultiLvlLbl val="0"/>
      </c:catAx>
      <c:valAx>
        <c:axId val="1820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206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/>
              <a:t>% de Ejecución Mensual 2018 - 2019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'[05.xlsx]Gores'!$C$31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3265438854756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4D-40C1-8BC5-B85929356BFA}"/>
                </c:ext>
              </c:extLst>
            </c:dLbl>
            <c:dLbl>
              <c:idx val="3"/>
              <c:layout>
                <c:manualLayout>
                  <c:x val="-8.2011057501374923E-3"/>
                  <c:y val="-4.351517535052759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DE-4077-AAC8-ED943C4A08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'[05.xlsx]Gores'!$D$29:$O$29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'[05.xlsx]Gores'!$D$31:$O$31</c:f>
              <c:numCache>
                <c:formatCode>0.0%</c:formatCode>
                <c:ptCount val="12"/>
                <c:pt idx="0">
                  <c:v>6.8926764995905707E-2</c:v>
                </c:pt>
                <c:pt idx="1">
                  <c:v>7.1221174776949767E-2</c:v>
                </c:pt>
                <c:pt idx="2">
                  <c:v>0.11806635926637575</c:v>
                </c:pt>
                <c:pt idx="3">
                  <c:v>7.1303121146471929E-2</c:v>
                </c:pt>
                <c:pt idx="4">
                  <c:v>7.1044361299612863E-2</c:v>
                </c:pt>
                <c:pt idx="5">
                  <c:v>9.9925783130885334E-2</c:v>
                </c:pt>
                <c:pt idx="6">
                  <c:v>7.4087377941188373E-2</c:v>
                </c:pt>
                <c:pt idx="7">
                  <c:v>7.3644937560554388E-2</c:v>
                </c:pt>
                <c:pt idx="8">
                  <c:v>0.10215562138260106</c:v>
                </c:pt>
                <c:pt idx="9">
                  <c:v>7.4007515548335664E-2</c:v>
                </c:pt>
                <c:pt idx="10">
                  <c:v>7.3847175572294949E-2</c:v>
                </c:pt>
                <c:pt idx="11">
                  <c:v>0.12949948958892535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2E5-4051-BF62-582D41D81414}"/>
            </c:ext>
          </c:extLst>
        </c:ser>
        <c:ser>
          <c:idx val="0"/>
          <c:order val="1"/>
          <c:tx>
            <c:strRef>
              <c:f>'[05.xlsx]Gores'!$C$30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877573142459517E-2"/>
                  <c:y val="2.36625533571946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4D-40C1-8BC5-B85929356BFA}"/>
                </c:ext>
              </c:extLst>
            </c:dLbl>
            <c:dLbl>
              <c:idx val="1"/>
              <c:layout>
                <c:manualLayout>
                  <c:x val="1.3668509583562463E-2"/>
                  <c:y val="4.74716487725953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4B-4156-A607-B48FE22FDB46}"/>
                </c:ext>
              </c:extLst>
            </c:dLbl>
            <c:dLbl>
              <c:idx val="2"/>
              <c:layout>
                <c:manualLayout>
                  <c:x val="1.9135913416987484E-2"/>
                  <c:y val="4.74716487725957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4B-4156-A607-B48FE22FDB46}"/>
                </c:ext>
              </c:extLst>
            </c:dLbl>
            <c:dLbl>
              <c:idx val="3"/>
              <c:layout>
                <c:manualLayout>
                  <c:x val="1.0934807666849939E-2"/>
                  <c:y val="4.74716487725962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DE-4077-AAC8-ED943C4A0823}"/>
                </c:ext>
              </c:extLst>
            </c:dLbl>
            <c:dLbl>
              <c:idx val="4"/>
              <c:layout>
                <c:manualLayout>
                  <c:x val="1.09348076668499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DE-4077-AAC8-ED943C4A08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'[05.xlsx]Gores'!$D$29:$O$29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'[05.xlsx]Gores'!$D$30:$K$30</c:f>
              <c:numCache>
                <c:formatCode>0.0%</c:formatCode>
                <c:ptCount val="8"/>
                <c:pt idx="0">
                  <c:v>6.1386749619538633E-2</c:v>
                </c:pt>
                <c:pt idx="1">
                  <c:v>6.4880715268959818E-2</c:v>
                </c:pt>
                <c:pt idx="2">
                  <c:v>9.7218537231517396E-2</c:v>
                </c:pt>
                <c:pt idx="3">
                  <c:v>6.9552497866343682E-2</c:v>
                </c:pt>
                <c:pt idx="4">
                  <c:v>7.0273861157483852E-2</c:v>
                </c:pt>
                <c:pt idx="5">
                  <c:v>0.10136280283585267</c:v>
                </c:pt>
                <c:pt idx="6">
                  <c:v>6.9346459889228038E-2</c:v>
                </c:pt>
                <c:pt idx="7">
                  <c:v>6.661667581919567E-2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2E5-4051-BF62-582D41D814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1990912"/>
        <c:axId val="312004992"/>
      </c:barChart>
      <c:catAx>
        <c:axId val="31199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2004992"/>
        <c:crosses val="autoZero"/>
        <c:auto val="0"/>
        <c:lblAlgn val="ctr"/>
        <c:lblOffset val="100"/>
        <c:noMultiLvlLbl val="0"/>
      </c:catAx>
      <c:valAx>
        <c:axId val="31200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199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/>
              <a:t>% de Ejecución Acumulada 2018 - 2019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'[05.xlsx]Gores'!$C$77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'[05.xlsx]Gores'!$D$75:$O$75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'[05.xlsx]Gores'!$D$77:$O$77</c:f>
              <c:numCache>
                <c:formatCode>0.0%</c:formatCode>
                <c:ptCount val="12"/>
                <c:pt idx="0">
                  <c:v>3.3194445686387172E-2</c:v>
                </c:pt>
                <c:pt idx="1">
                  <c:v>8.968810930755762E-2</c:v>
                </c:pt>
                <c:pt idx="2">
                  <c:v>0.18531766613312942</c:v>
                </c:pt>
                <c:pt idx="3">
                  <c:v>0.25934489425831819</c:v>
                </c:pt>
                <c:pt idx="4">
                  <c:v>0.33618935325793442</c:v>
                </c:pt>
                <c:pt idx="5">
                  <c:v>0.4491385623638976</c:v>
                </c:pt>
                <c:pt idx="6">
                  <c:v>0.50039674712825388</c:v>
                </c:pt>
                <c:pt idx="7">
                  <c:v>0.56360554601913559</c:v>
                </c:pt>
                <c:pt idx="8">
                  <c:v>0.61761515610098883</c:v>
                </c:pt>
                <c:pt idx="9">
                  <c:v>0.68527605290264126</c:v>
                </c:pt>
                <c:pt idx="10">
                  <c:v>0.77422835607541274</c:v>
                </c:pt>
                <c:pt idx="11">
                  <c:v>0.96342465422204049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BB0-4451-9FA9-98148A78ABEE}"/>
            </c:ext>
          </c:extLst>
        </c:ser>
        <c:ser>
          <c:idx val="0"/>
          <c:order val="1"/>
          <c:tx>
            <c:strRef>
              <c:f>'[05.xlsx]Gores'!$C$76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3363050766989563E-2"/>
                  <c:y val="-2.330854665342644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28-4120-BAB0-D9915B2715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'[05.xlsx]Gores'!$D$75:$O$75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'[05.xlsx]Gores'!$D$76:$K$76</c:f>
              <c:numCache>
                <c:formatCode>0.0%</c:formatCode>
                <c:ptCount val="8"/>
                <c:pt idx="0">
                  <c:v>4.7491250392022101E-2</c:v>
                </c:pt>
                <c:pt idx="1">
                  <c:v>0.11414293770909933</c:v>
                </c:pt>
                <c:pt idx="2">
                  <c:v>0.18937089620740893</c:v>
                </c:pt>
                <c:pt idx="3">
                  <c:v>0.2671681592062724</c:v>
                </c:pt>
                <c:pt idx="4">
                  <c:v>0.35520293458261909</c:v>
                </c:pt>
                <c:pt idx="5">
                  <c:v>0.45325842285839779</c:v>
                </c:pt>
                <c:pt idx="6">
                  <c:v>0.51296274865499503</c:v>
                </c:pt>
                <c:pt idx="7">
                  <c:v>0.57497577677248135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BB0-4451-9FA9-98148A78A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961088"/>
        <c:axId val="181962624"/>
      </c:lineChart>
      <c:catAx>
        <c:axId val="18196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1962624"/>
        <c:crosses val="autoZero"/>
        <c:auto val="1"/>
        <c:lblAlgn val="ctr"/>
        <c:lblOffset val="100"/>
        <c:noMultiLvlLbl val="0"/>
      </c:catAx>
      <c:valAx>
        <c:axId val="18196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196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50"/>
              <a:t>% de Ejecución Mensual 2018 - 2019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'[05.xlsx]Gores'!$C$81</c:f>
              <c:strCache>
                <c:ptCount val="1"/>
                <c:pt idx="0">
                  <c:v>GASTOS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-8.4875562720133283E-17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95-422A-8A0F-E0C8C892039C}"/>
                </c:ext>
              </c:extLst>
            </c:dLbl>
            <c:dLbl>
              <c:idx val="1"/>
              <c:layout>
                <c:manualLayout>
                  <c:x val="1.1111111111111136E-2"/>
                  <c:y val="-4.6296296296296294E-3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95-422A-8A0F-E0C8C892039C}"/>
                </c:ext>
              </c:extLst>
            </c:dLbl>
            <c:dLbl>
              <c:idx val="2"/>
              <c:layout>
                <c:manualLayout>
                  <c:x val="0"/>
                  <c:y val="-2.7777777777777776E-2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95-422A-8A0F-E0C8C892039C}"/>
                </c:ext>
              </c:extLst>
            </c:dLbl>
            <c:dLbl>
              <c:idx val="3"/>
              <c:layout>
                <c:manualLayout>
                  <c:x val="-5.5555555555555558E-3"/>
                  <c:y val="-6.0185185185185182E-2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95-422A-8A0F-E0C8C892039C}"/>
                </c:ext>
              </c:extLst>
            </c:dLbl>
            <c:dLbl>
              <c:idx val="4"/>
              <c:layout>
                <c:manualLayout>
                  <c:x val="1.3549756454054961E-5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95-422A-8A0F-E0C8C892039C}"/>
                </c:ext>
              </c:extLst>
            </c:dLbl>
            <c:dLbl>
              <c:idx val="5"/>
              <c:layout>
                <c:manualLayout>
                  <c:x val="1.1111111111111112E-2"/>
                  <c:y val="9.2592592592592587E-3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A95-422A-8A0F-E0C8C892039C}"/>
                </c:ext>
              </c:extLst>
            </c:dLbl>
            <c:dLbl>
              <c:idx val="6"/>
              <c:layout>
                <c:manualLayout>
                  <c:x val="2.7775590551181104E-3"/>
                  <c:y val="4.6289005540974043E-3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A95-422A-8A0F-E0C8C892039C}"/>
                </c:ext>
              </c:extLst>
            </c:dLbl>
            <c:dLbl>
              <c:idx val="7"/>
              <c:layout>
                <c:manualLayout>
                  <c:x val="2.5000000000000001E-2"/>
                  <c:y val="-1.3888888888888888E-2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A95-422A-8A0F-E0C8C892039C}"/>
                </c:ext>
              </c:extLst>
            </c:dLbl>
            <c:dLbl>
              <c:idx val="8"/>
              <c:layout>
                <c:manualLayout>
                  <c:x val="1.6666666666666566E-2"/>
                  <c:y val="-4.2437781360066642E-17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A95-422A-8A0F-E0C8C892039C}"/>
                </c:ext>
              </c:extLst>
            </c:dLbl>
            <c:dLbl>
              <c:idx val="9"/>
              <c:layout>
                <c:manualLayout>
                  <c:x val="1.944444444444424E-2"/>
                  <c:y val="-4.6296296296296335E-2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A95-422A-8A0F-E0C8C892039C}"/>
                </c:ext>
              </c:extLst>
            </c:dLbl>
            <c:dLbl>
              <c:idx val="10"/>
              <c:layout>
                <c:manualLayout>
                  <c:x val="3.055555555555555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6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A95-422A-8A0F-E0C8C892039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'[05.xlsx]Gores'!$D$79:$O$79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'[05.xlsx]Gores'!$D$81:$O$81</c:f>
              <c:numCache>
                <c:formatCode>0.0%</c:formatCode>
                <c:ptCount val="12"/>
                <c:pt idx="0">
                  <c:v>3.3194445686387172E-2</c:v>
                </c:pt>
                <c:pt idx="1">
                  <c:v>5.8439057577326446E-2</c:v>
                </c:pt>
                <c:pt idx="2">
                  <c:v>9.7967962404408207E-2</c:v>
                </c:pt>
                <c:pt idx="3">
                  <c:v>7.5487839934958847E-2</c:v>
                </c:pt>
                <c:pt idx="4">
                  <c:v>7.6859232044380998E-2</c:v>
                </c:pt>
                <c:pt idx="5">
                  <c:v>0.11731758829968826</c:v>
                </c:pt>
                <c:pt idx="6">
                  <c:v>4.8746270340210833E-2</c:v>
                </c:pt>
                <c:pt idx="7">
                  <c:v>6.8969166372524704E-2</c:v>
                </c:pt>
                <c:pt idx="8">
                  <c:v>6.4034134919452368E-2</c:v>
                </c:pt>
                <c:pt idx="9">
                  <c:v>7.0366688109170142E-2</c:v>
                </c:pt>
                <c:pt idx="10">
                  <c:v>8.5361833319407499E-2</c:v>
                </c:pt>
                <c:pt idx="11">
                  <c:v>0.19710643671272035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A95-422A-8A0F-E0C8C892039C}"/>
            </c:ext>
          </c:extLst>
        </c:ser>
        <c:ser>
          <c:idx val="0"/>
          <c:order val="1"/>
          <c:tx>
            <c:strRef>
              <c:f>'[05.xlsx]Gores'!$C$80</c:f>
              <c:strCache>
                <c:ptCount val="1"/>
                <c:pt idx="0">
                  <c:v>GASTOS 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7755146284919032E-3"/>
                  <c:y val="-3.7036553986953919E-3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95-422A-8A0F-E0C8C892039C}"/>
                </c:ext>
              </c:extLst>
            </c:dLbl>
            <c:dLbl>
              <c:idx val="1"/>
              <c:layout>
                <c:manualLayout>
                  <c:x val="-2.5462668816039986E-17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95-422A-8A0F-E0C8C892039C}"/>
                </c:ext>
              </c:extLst>
            </c:dLbl>
            <c:dLbl>
              <c:idx val="2"/>
              <c:layout>
                <c:manualLayout>
                  <c:x val="1.1102058513967563E-2"/>
                  <c:y val="-8.676169336456155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57-4475-9DD9-0CA9EA4C91F3}"/>
                </c:ext>
              </c:extLst>
            </c:dLbl>
            <c:dLbl>
              <c:idx val="4"/>
              <c:layout>
                <c:manualLayout>
                  <c:x val="0"/>
                  <c:y val="-2.7777777777777776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95-422A-8A0F-E0C8C892039C}"/>
                </c:ext>
              </c:extLst>
            </c:dLbl>
            <c:dLbl>
              <c:idx val="5"/>
              <c:layout>
                <c:manualLayout>
                  <c:x val="0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95-422A-8A0F-E0C8C892039C}"/>
                </c:ext>
              </c:extLst>
            </c:dLbl>
            <c:dLbl>
              <c:idx val="6"/>
              <c:layout>
                <c:manualLayout>
                  <c:x val="-1.0185067526415994E-16"/>
                  <c:y val="-4.6296296296296294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95-422A-8A0F-E0C8C892039C}"/>
                </c:ext>
              </c:extLst>
            </c:dLbl>
            <c:dLbl>
              <c:idx val="7"/>
              <c:layout>
                <c:manualLayout>
                  <c:x val="0"/>
                  <c:y val="-1.8518518518518563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95-422A-8A0F-E0C8C892039C}"/>
                </c:ext>
              </c:extLst>
            </c:dLbl>
            <c:dLbl>
              <c:idx val="8"/>
              <c:layout>
                <c:manualLayout>
                  <c:x val="0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95-422A-8A0F-E0C8C892039C}"/>
                </c:ext>
              </c:extLst>
            </c:dLbl>
            <c:dLbl>
              <c:idx val="10"/>
              <c:layout>
                <c:manualLayout>
                  <c:x val="-1.0185067526415994E-16"/>
                  <c:y val="-6.9444444444444489E-2"/>
                </c:manualLayout>
              </c:layout>
              <c:spPr/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chemeClr val="accent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95-422A-8A0F-E0C8C892039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chemeClr val="accent1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'[05.xlsx]Gores'!$D$79:$O$79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'[05.xlsx]Gores'!$D$80:$K$80</c:f>
              <c:numCache>
                <c:formatCode>0.0%</c:formatCode>
                <c:ptCount val="8"/>
                <c:pt idx="0">
                  <c:v>4.7491250392022101E-2</c:v>
                </c:pt>
                <c:pt idx="1">
                  <c:v>6.7076448439614411E-2</c:v>
                </c:pt>
                <c:pt idx="2">
                  <c:v>7.6444015922472769E-2</c:v>
                </c:pt>
                <c:pt idx="3">
                  <c:v>7.7243355575847189E-2</c:v>
                </c:pt>
                <c:pt idx="4">
                  <c:v>9.5434391578386402E-2</c:v>
                </c:pt>
                <c:pt idx="5">
                  <c:v>0.11035649017386326</c:v>
                </c:pt>
                <c:pt idx="6">
                  <c:v>5.9623182596562317E-2</c:v>
                </c:pt>
                <c:pt idx="7">
                  <c:v>8.0715679271625734E-2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A95-422A-8A0F-E0C8C89203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315346944"/>
        <c:axId val="315348480"/>
      </c:barChart>
      <c:catAx>
        <c:axId val="3153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15348480"/>
        <c:crosses val="autoZero"/>
        <c:auto val="0"/>
        <c:lblAlgn val="ctr"/>
        <c:lblOffset val="100"/>
        <c:noMultiLvlLbl val="0"/>
      </c:catAx>
      <c:valAx>
        <c:axId val="31534848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3153469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7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>
          <a:lumMod val="50000"/>
          <a:lumOff val="50000"/>
        </a:sys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19/12/2019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19/12/2019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19/12/2019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19/12/2019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19/12/2019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19/12/2019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19/12/2019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19/12/2019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19/12/2019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19/12/2019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19/12/2019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19/12/2019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19/12/2019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19/12/2019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19/12/2019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19/12/2019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/>
              <a:t>EJECUCIÓN ACUMULADA DE GASTOS PRESUPUESTARIOS </a:t>
            </a:r>
            <a:br>
              <a:rPr lang="es-CL" sz="2400" b="1" dirty="0"/>
            </a:br>
            <a:r>
              <a:rPr lang="es-CL" sz="2400" b="1" dirty="0"/>
              <a:t>AL MES DE AGOSTO DE 2019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367874"/>
              </p:ext>
            </p:extLst>
          </p:nvPr>
        </p:nvGraphicFramePr>
        <p:xfrm>
          <a:off x="379618" y="1815702"/>
          <a:ext cx="8229600" cy="4553569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153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37.864.811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40.333.058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2.468.247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23.950.321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14.034.400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14.972.543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938.143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9.082.774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2.803.560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3.473.687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670.127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1.646.667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225.123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741.224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516.101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173.593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Universidad Católica - Centro Latinoamericano de Políticas Económicas y Sociales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225.123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462.134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237.011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171.995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Fortalecimiento de Capacidades Regionales en Materia de Atracción de Inversiones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024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30.010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163.043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223.527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60.484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102.880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62.070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198.597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136.527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69.115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239.090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239.090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4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Comisión Económica Para América Latina y el Caribe de las Naciones Unidas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61.050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61.050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Banco Interamericano de Desarrollo (BID)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107.440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107.440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Banco Mundial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70.600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70.600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262.483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270.056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7.573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189.588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53.093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60.666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7.573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60.249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5.150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5.139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62.954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62.954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56.963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31.930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31.930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109.356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109.356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65.680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20.539.245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20.805.776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266.531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12.787.927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16.485.127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16.485.127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10.025.738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3.823.061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3.823.061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2.351.105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Financieros Deuda Externa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230.057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230.057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143.673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267.531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266.531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267.411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26741,1%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522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5" y="2593468"/>
            <a:ext cx="8830239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466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94" y="2060848"/>
            <a:ext cx="880188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018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8363" y="40466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8962" y="134120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7" y="1796541"/>
            <a:ext cx="8987789" cy="4985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232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2" y="1943603"/>
            <a:ext cx="8993262" cy="4277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93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34" y="1684040"/>
            <a:ext cx="7051898" cy="4424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214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00" y="2528664"/>
            <a:ext cx="8210800" cy="2000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2232" y="654339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SUBSECRETARÍA DE PERVENCIÓN DEL DELITO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675355"/>
              </p:ext>
            </p:extLst>
          </p:nvPr>
        </p:nvGraphicFramePr>
        <p:xfrm>
          <a:off x="412232" y="1700808"/>
          <a:ext cx="8229599" cy="4423008"/>
        </p:xfrm>
        <a:graphic>
          <a:graphicData uri="http://schemas.openxmlformats.org/drawingml/2006/table">
            <a:tbl>
              <a:tblPr/>
              <a:tblGrid>
                <a:gridCol w="2375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5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5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7984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367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3670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3670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3670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968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018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018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7018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4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127" marR="7127" marT="71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127" marR="7127" marT="71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2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Item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2019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Pptp. Vigente 2018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35.784.603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38.169.148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2.384.545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25.044.378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65,6%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8.742.171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9.258.099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515.928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5.647.776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64,6%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67,9%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2.012.343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2.012.343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957.349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47,6%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47,6%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32,4%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35.914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35.914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24.400.188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24.408.107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7.919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16.284.443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936.062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936.062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936.062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936.062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936.062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936.062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23.464.126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23.472.045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7.919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15.348.381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015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de Prevención del Delito y Seguridad Ciudadana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11.142.204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11.147.602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5.398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9.231.018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82,8%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82,8%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56,4%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60,3%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3.414.954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3.415.351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507.771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 Nacional de Seguridad Pública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3.941.485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3.943.453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1.968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2.700.095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68,5%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68,5%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8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 las Personas Afectadas por Eventos de Violencia Rural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3.170.340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3.170.496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2.584.336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81,5%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81,5%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Innovación y Tecnología para la Prevención del Delito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1.795.143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1.795.143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325.161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282.706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282.706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127.822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45,2%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45,2%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19,7%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15.965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15.965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12.082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75,7%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75,7%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2.081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2.081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1.675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80,5%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80,5%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92,1%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102,6%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77.499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77.499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44.398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57,3%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57,3%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187.161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187.161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69.667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37,2%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37,2%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347.195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2.171.979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1.824.784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2.026.988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583,8%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93,3%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89,7%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89,7%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311.617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311.617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170.935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54,9%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54,9%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46,4%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46,4%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35.578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35.578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31.269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87,9%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87,9%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1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1.824.784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1.824.784 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1.824.784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127" marR="7127" marT="71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127" marR="7127" marT="71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44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09813"/>
            <a:ext cx="8238911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842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EB79CBAC-0C7C-4DD9-8F81-219D50B237FB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 SENDA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CB23C511-9738-4792-98D0-C7BD16810442}"/>
              </a:ext>
            </a:extLst>
          </p:cNvPr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3" y="2384938"/>
            <a:ext cx="8997903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58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9D984E42-74A2-4DCC-B587-C8E0C8BC1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82" y="2163969"/>
            <a:ext cx="4085652" cy="253006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2B4D417-A39F-4751-B6B4-C9562E8E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163969"/>
            <a:ext cx="4085652" cy="25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299538"/>
            <a:ext cx="8190112" cy="37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08" y="2348880"/>
            <a:ext cx="8184740" cy="128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717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481263"/>
            <a:ext cx="8238911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003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557463"/>
            <a:ext cx="82296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1193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2463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6B29F61-349C-471B-9D36-7613EE519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5" y="1628800"/>
            <a:ext cx="8229600" cy="463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79701"/>
            <a:ext cx="8229599" cy="1615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AD05CEC3-70FB-4FB8-A2C3-D57A3750C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645329"/>
            <a:ext cx="8229600" cy="156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7" y="2132856"/>
            <a:ext cx="8220467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2132856"/>
            <a:ext cx="8296275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496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062" y="2132856"/>
            <a:ext cx="60960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1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MENSUAL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a16="http://schemas.microsoft.com/office/drawing/2014/main" id="{27BA1CC5-AEA6-4CF3-896B-C3C518A6D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371804"/>
              </p:ext>
            </p:extLst>
          </p:nvPr>
        </p:nvGraphicFramePr>
        <p:xfrm>
          <a:off x="1835696" y="1916832"/>
          <a:ext cx="5600232" cy="3934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2085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="" xmlns:a16="http://schemas.microsoft.com/office/drawing/2014/main" id="{71F61CC1-F897-47A8-9365-700BEC332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53835"/>
              </p:ext>
            </p:extLst>
          </p:nvPr>
        </p:nvGraphicFramePr>
        <p:xfrm>
          <a:off x="1475656" y="2060848"/>
          <a:ext cx="5923671" cy="3790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52138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01: GASTOS DE FUNCIONAMIENTO GOBIERNOS REGIONALES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a16="http://schemas.microsoft.com/office/drawing/2014/main" id="{D7EFA333-2F48-40B4-A3CA-51D3B63125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178790"/>
              </p:ext>
            </p:extLst>
          </p:nvPr>
        </p:nvGraphicFramePr>
        <p:xfrm>
          <a:off x="323528" y="2132856"/>
          <a:ext cx="3888431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>
            <a:extLst>
              <a:ext uri="{FF2B5EF4-FFF2-40B4-BE49-F238E27FC236}">
                <a16:creationId xmlns="" xmlns:a16="http://schemas.microsoft.com/office/drawing/2014/main" id="{22449F74-9072-4AA8-92AE-595D946DDA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702270"/>
              </p:ext>
            </p:extLst>
          </p:nvPr>
        </p:nvGraphicFramePr>
        <p:xfrm>
          <a:off x="4355976" y="2132856"/>
          <a:ext cx="446449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5131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02 Y 03: INVERSIÓN REGIONAL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a16="http://schemas.microsoft.com/office/drawing/2014/main" id="{7B6C79D9-3180-47BB-BC8C-72C1ACC726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530617"/>
              </p:ext>
            </p:extLst>
          </p:nvPr>
        </p:nvGraphicFramePr>
        <p:xfrm>
          <a:off x="179512" y="2276872"/>
          <a:ext cx="4214495" cy="2436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>
            <a:extLst>
              <a:ext uri="{FF2B5EF4-FFF2-40B4-BE49-F238E27FC236}">
                <a16:creationId xmlns="" xmlns:a16="http://schemas.microsoft.com/office/drawing/2014/main" id="{87B083C4-584E-4ADD-A603-A05DE3214B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838067"/>
              </p:ext>
            </p:extLst>
          </p:nvPr>
        </p:nvGraphicFramePr>
        <p:xfrm>
          <a:off x="4644008" y="2276872"/>
          <a:ext cx="4088064" cy="2421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873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6369861" cy="3869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348880"/>
            <a:ext cx="8201486" cy="244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1780227"/>
            <a:ext cx="8229601" cy="409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02, PROGRAMA 01: SERVICIO DE GOBIERNO INTERIOR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FBFE58CA-807F-4125-A5D4-8DBCBD2D1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59" y="2016602"/>
            <a:ext cx="8311952" cy="3620217"/>
          </a:xfrm>
          <a:prstGeom prst="rect">
            <a:avLst/>
          </a:prstGeom>
        </p:spPr>
      </p:pic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469DFE8B-8EC3-4F3D-92F7-975A8913B27A}"/>
              </a:ext>
            </a:extLst>
          </p:cNvPr>
          <p:cNvSpPr txBox="1">
            <a:spLocks/>
          </p:cNvSpPr>
          <p:nvPr/>
        </p:nvSpPr>
        <p:spPr>
          <a:xfrm>
            <a:off x="446111" y="133342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</p:spTree>
    <p:extLst>
      <p:ext uri="{BB962C8B-B14F-4D97-AF65-F5344CB8AC3E}">
        <p14:creationId xmlns:p14="http://schemas.microsoft.com/office/powerpoint/2010/main" val="41065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02, PROGRAMA 01: SERVICIO DE GOBIERNO INTERIOR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02F9691C-B83D-4C64-B3F7-343A71C8B870}"/>
              </a:ext>
            </a:extLst>
          </p:cNvPr>
          <p:cNvSpPr txBox="1">
            <a:spLocks/>
          </p:cNvSpPr>
          <p:nvPr/>
        </p:nvSpPr>
        <p:spPr>
          <a:xfrm>
            <a:off x="3955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2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70847258-D9EF-4285-AB93-5F652EB98F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4" y="2670884"/>
            <a:ext cx="8229601" cy="15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75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85C4A931-98FA-4435-A2A2-B6D687BFC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42823"/>
            <a:ext cx="8238911" cy="337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4036</TotalTime>
  <Words>1876</Words>
  <Application>Microsoft Office PowerPoint</Application>
  <PresentationFormat>Presentación en pantalla (4:3)</PresentationFormat>
  <Paragraphs>780</Paragraphs>
  <Slides>33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1_Tema de Office</vt:lpstr>
      <vt:lpstr>Tema de Office</vt:lpstr>
      <vt:lpstr>Imagen de mapa de bits</vt:lpstr>
      <vt:lpstr>EJECUCIÓN ACUMULADA DE GASTOS PRESUPUESTARIOS  AL MES DE AGOSTO DE 2019 PARTIDA 05: MINISTERIO DEL INTERIOR Y SEGURIDAD PÚBLICA</vt:lpstr>
      <vt:lpstr>DISTRIBUCIÓN POR SUBTÍTULO DE GASTO Y CÁPITULO MINISTERIO DEL INTERIOR Y SEGURIDAD PÚBLICA</vt:lpstr>
      <vt:lpstr>COMPORTAMIENTO DE LA EJECUCIÓN ACUMULADA DE GASTOS A AGOSTO MINISTERIO DEL INTERIOR Y SEGURIDAD PÚBLICA</vt:lpstr>
      <vt:lpstr>COMPORTAMIENTO DE LA EJECUCIÓN ACUMULADA DE GASTOS A AGOSTO PARTIDA 05 MINISTERIO DEL INTERIOR Y SEGURIDAD PÚBLICA</vt:lpstr>
      <vt:lpstr>EJECUCIÓN ACUMULADA DE GASTOS A AGOSTO DE 2019 MINISTERIO DEL INTERIOR Y SEGURIDAD PÚBLICA</vt:lpstr>
      <vt:lpstr>EJECUCIÓN ACUMULADA DE GASTOS A AGOSTO DE 2019 PARTIDA 05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219</cp:revision>
  <cp:lastPrinted>2017-06-20T21:34:02Z</cp:lastPrinted>
  <dcterms:created xsi:type="dcterms:W3CDTF">2016-06-23T13:38:47Z</dcterms:created>
  <dcterms:modified xsi:type="dcterms:W3CDTF">2019-12-19T20:44:30Z</dcterms:modified>
</cp:coreProperties>
</file>