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305" r:id="rId5"/>
    <p:sldId id="306" r:id="rId6"/>
    <p:sldId id="303" r:id="rId7"/>
    <p:sldId id="304" r:id="rId8"/>
    <p:sldId id="264" r:id="rId9"/>
    <p:sldId id="263" r:id="rId10"/>
    <p:sldId id="265" r:id="rId11"/>
    <p:sldId id="300" r:id="rId12"/>
    <p:sldId id="301" r:id="rId13"/>
    <p:sldId id="302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340224"/>
        <c:axId val="202341760"/>
      </c:barChart>
      <c:catAx>
        <c:axId val="202340224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341760"/>
        <c:crosses val="autoZero"/>
        <c:auto val="1"/>
        <c:lblAlgn val="ctr"/>
        <c:lblOffset val="100"/>
        <c:noMultiLvlLbl val="0"/>
      </c:catAx>
      <c:valAx>
        <c:axId val="2023417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02340224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Acumulada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5000000000000001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C2-4971-BD4A-6B85BB7CBDED}"/>
                </c:ext>
              </c:extLst>
            </c:dLbl>
            <c:dLbl>
              <c:idx val="1"/>
              <c:layout>
                <c:manualLayout>
                  <c:x val="-3.6111111111111108E-2"/>
                  <c:y val="5.0925925925925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C2-4971-BD4A-6B85BB7CBDED}"/>
                </c:ext>
              </c:extLst>
            </c:dLbl>
            <c:dLbl>
              <c:idx val="2"/>
              <c:layout>
                <c:manualLayout>
                  <c:x val="-4.1666666666666664E-2"/>
                  <c:y val="6.4814814814814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C2-4971-BD4A-6B85BB7CBDED}"/>
                </c:ext>
              </c:extLst>
            </c:dLbl>
            <c:dLbl>
              <c:idx val="3"/>
              <c:layout>
                <c:manualLayout>
                  <c:x val="-4.7222222222222276E-2"/>
                  <c:y val="7.407407407407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C2-4971-BD4A-6B85BB7CBDED}"/>
                </c:ext>
              </c:extLst>
            </c:dLbl>
            <c:dLbl>
              <c:idx val="4"/>
              <c:layout>
                <c:manualLayout>
                  <c:x val="-0.05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C2-4971-BD4A-6B85BB7CBDED}"/>
                </c:ext>
              </c:extLst>
            </c:dLbl>
            <c:dLbl>
              <c:idx val="5"/>
              <c:layout>
                <c:manualLayout>
                  <c:x val="-4.1666666666666664E-2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F1-40C0-B203-5318CEDD76CF}"/>
                </c:ext>
              </c:extLst>
            </c:dLbl>
            <c:dLbl>
              <c:idx val="6"/>
              <c:layout>
                <c:manualLayout>
                  <c:x val="-4.4444444444444543E-2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29-4A10-826C-3C5D15AAA168}"/>
                </c:ext>
              </c:extLst>
            </c:dLbl>
            <c:dLbl>
              <c:idx val="7"/>
              <c:layout>
                <c:manualLayout>
                  <c:x val="-3.6111111111111212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29-4A10-826C-3C5D15AAA168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03'!$D$19:$K$19</c:f>
              <c:numCache>
                <c:formatCode>0.0%</c:formatCode>
                <c:ptCount val="8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EC2-4971-BD4A-6B85BB7CBDED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EC2-4971-BD4A-6B85BB7CBDED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03'!$D$21:$O$21</c:f>
              <c:numCache>
                <c:formatCode>0.0%</c:formatCode>
                <c:ptCount val="12"/>
                <c:pt idx="0">
                  <c:v>6.7244975731483594E-2</c:v>
                </c:pt>
                <c:pt idx="1">
                  <c:v>0.14666313681241425</c:v>
                </c:pt>
                <c:pt idx="2">
                  <c:v>0.22971663207811238</c:v>
                </c:pt>
                <c:pt idx="3">
                  <c:v>0.2952462650500437</c:v>
                </c:pt>
                <c:pt idx="4">
                  <c:v>0.37080522798461996</c:v>
                </c:pt>
                <c:pt idx="5">
                  <c:v>0.45476010509160442</c:v>
                </c:pt>
                <c:pt idx="6">
                  <c:v>0.52258244534269271</c:v>
                </c:pt>
                <c:pt idx="7">
                  <c:v>0.60541050771319049</c:v>
                </c:pt>
                <c:pt idx="8">
                  <c:v>0.68695077557304696</c:v>
                </c:pt>
                <c:pt idx="9">
                  <c:v>0.75700517805805423</c:v>
                </c:pt>
                <c:pt idx="10">
                  <c:v>0.8084818339918568</c:v>
                </c:pt>
                <c:pt idx="11">
                  <c:v>0.98470684202153613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EC2-4971-BD4A-6B85BB7CB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022208"/>
        <c:axId val="127842176"/>
      </c:lineChart>
      <c:catAx>
        <c:axId val="12502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7842176"/>
        <c:crosses val="autoZero"/>
        <c:auto val="1"/>
        <c:lblAlgn val="ctr"/>
        <c:lblOffset val="100"/>
        <c:noMultiLvlLbl val="0"/>
      </c:catAx>
      <c:valAx>
        <c:axId val="127842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50222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2017 - 2018 - 2019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03'!$C$24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'[03.xlsx]Partida 03'!$D$23:$O$23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03'!$D$24:$K$24</c:f>
              <c:numCache>
                <c:formatCode>0.0%</c:formatCode>
                <c:ptCount val="8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C8-4E5A-A5FB-581209F6CF07}"/>
            </c:ext>
          </c:extLst>
        </c:ser>
        <c:ser>
          <c:idx val="1"/>
          <c:order val="1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'[03.xlsx]Partida 03'!$D$23:$O$23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C8-4E5A-A5FB-581209F6CF07}"/>
            </c:ext>
          </c:extLst>
        </c:ser>
        <c:ser>
          <c:idx val="2"/>
          <c:order val="2"/>
          <c:tx>
            <c:strRef>
              <c:f>'[03.xlsx]Partida 03'!$C$26</c:f>
              <c:strCache>
                <c:ptCount val="1"/>
                <c:pt idx="0">
                  <c:v>GASTOS 2017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'[03.xlsx]Partida 03'!$D$23:$O$23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6.7244975731483594E-2</c:v>
                </c:pt>
                <c:pt idx="1">
                  <c:v>7.9432480434330086E-2</c:v>
                </c:pt>
                <c:pt idx="2">
                  <c:v>8.3828530142040489E-2</c:v>
                </c:pt>
                <c:pt idx="3">
                  <c:v>6.5534725591182272E-2</c:v>
                </c:pt>
                <c:pt idx="4">
                  <c:v>7.5558962934576229E-2</c:v>
                </c:pt>
                <c:pt idx="5">
                  <c:v>8.5405087967403703E-2</c:v>
                </c:pt>
                <c:pt idx="6">
                  <c:v>6.8248033326116883E-2</c:v>
                </c:pt>
                <c:pt idx="7">
                  <c:v>8.2828062370497807E-2</c:v>
                </c:pt>
                <c:pt idx="8">
                  <c:v>8.2648503290151276E-2</c:v>
                </c:pt>
                <c:pt idx="9">
                  <c:v>7.1250096961003456E-2</c:v>
                </c:pt>
                <c:pt idx="10">
                  <c:v>7.4221112728616367E-2</c:v>
                </c:pt>
                <c:pt idx="11">
                  <c:v>0.17782278187357914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C8-4E5A-A5FB-581209F6C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392320"/>
        <c:axId val="122414208"/>
      </c:barChart>
      <c:catAx>
        <c:axId val="12039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2414208"/>
        <c:crosses val="autoZero"/>
        <c:auto val="1"/>
        <c:lblAlgn val="ctr"/>
        <c:lblOffset val="100"/>
        <c:noMultiLvlLbl val="0"/>
      </c:catAx>
      <c:valAx>
        <c:axId val="12241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203923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5" tIns="46422" rIns="92845" bIns="46422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5" tIns="46422" rIns="92845" bIns="4642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45" tIns="46422" rIns="92845" bIns="46422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157" name="Picture 10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75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12-10-2019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451" name="Picture 1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6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4A9861B-7058-4B2B-B095-7ADB81C63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117" y="1769861"/>
            <a:ext cx="7842353" cy="463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1500546-6BD8-4100-B25C-E9AC1A606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58" y="1770836"/>
            <a:ext cx="8272462" cy="359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203261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953068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5986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8 Gráfico">
            <a:extLst>
              <a:ext uri="{FF2B5EF4-FFF2-40B4-BE49-F238E27FC236}">
                <a16:creationId xmlns:a16="http://schemas.microsoft.com/office/drawing/2014/main" id="{FECF4A29-4526-43C0-8919-3D8056BCB7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326917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10" name="9 Gráfico">
            <a:extLst>
              <a:ext uri="{FF2B5EF4-FFF2-40B4-BE49-F238E27FC236}">
                <a16:creationId xmlns:a16="http://schemas.microsoft.com/office/drawing/2014/main" id="{AD119264-A829-4707-9428-E5905DF333B3}"/>
              </a:ext>
            </a:extLst>
          </p:cNvPr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66549"/>
              </p:ext>
            </p:extLst>
          </p:nvPr>
        </p:nvGraphicFramePr>
        <p:xfrm>
          <a:off x="514213" y="1865127"/>
          <a:ext cx="7429500" cy="2114550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592.648.481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622.947.644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30.299.163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365.247.591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406.875.013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432.469.167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25.594.154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279.348.205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75.212.704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76.098.164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885.460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42.807.361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7.102.880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5.212.707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-1.890.173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2.932.335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8.586.504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8.479.349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-107.155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4.307.623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3.562.881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6.513.065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2.950.184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752.692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90.068.907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87.118.723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-2.950.184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35.624.715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248.607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-6.686.159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-2689,4%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990.985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6.807.862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5.816.877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6.160.819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836977"/>
              </p:ext>
            </p:extLst>
          </p:nvPr>
        </p:nvGraphicFramePr>
        <p:xfrm>
          <a:off x="467398" y="1899263"/>
          <a:ext cx="8051802" cy="1219200"/>
        </p:xfrm>
        <a:graphic>
          <a:graphicData uri="http://schemas.openxmlformats.org/drawingml/2006/table">
            <a:tbl>
              <a:tblPr/>
              <a:tblGrid>
                <a:gridCol w="266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8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7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391.676.928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790.147.616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398.470.688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511.400.034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371.588.885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395.073.808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23.484.923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255.700.017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 DE APOYO A TRIBUNALES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20.088.043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395.073.808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374.985.765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255.700.017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ADMINISTRATIVA DEL 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197.238.255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202.688.086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5.449.831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94.117.580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ACADEMIA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3.733.298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3.863.954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2.395.549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289148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93592"/>
              </p:ext>
            </p:extLst>
          </p:nvPr>
        </p:nvGraphicFramePr>
        <p:xfrm>
          <a:off x="621175" y="1775470"/>
          <a:ext cx="7759698" cy="933450"/>
        </p:xfrm>
        <a:graphic>
          <a:graphicData uri="http://schemas.openxmlformats.org/drawingml/2006/table">
            <a:tbl>
              <a:tblPr/>
              <a:tblGrid>
                <a:gridCol w="30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68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9% Ejecución Ley 2018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371.588.885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395.073.808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23.484.923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255.700.017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371.588.885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395.073.808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23.484.923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255.700.017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634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62871"/>
              </p:ext>
            </p:extLst>
          </p:nvPr>
        </p:nvGraphicFramePr>
        <p:xfrm>
          <a:off x="441810" y="1809378"/>
          <a:ext cx="7086600" cy="971550"/>
        </p:xfrm>
        <a:graphic>
          <a:graphicData uri="http://schemas.openxmlformats.org/drawingml/2006/table">
            <a:tbl>
              <a:tblPr/>
              <a:tblGrid>
                <a:gridCol w="304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9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3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9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3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0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09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9% Ejecución Ley 2018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20.088.043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21.321.796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13.034.445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20.088.043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21.321.796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1.233.753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13.034.445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2256</TotalTime>
  <Words>639</Words>
  <Application>Microsoft Office PowerPoint</Application>
  <PresentationFormat>Presentación en pantalla (4:3)</PresentationFormat>
  <Paragraphs>252</Paragraphs>
  <Slides>11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Imagen de mapa de bits</vt:lpstr>
      <vt:lpstr>EJECUCIÓN ACUMULADA DE GASTOS PRESUPUESTARIOS AL MES DE AGOSTO DE 2019 PARTIDA 03: PODER JUDICIAL</vt:lpstr>
      <vt:lpstr>EJECUCIÓN ACUMULADA DE GASTOS A AGOSTO DE 2019  PARTIDA 03 PODER JUDICIAL</vt:lpstr>
      <vt:lpstr>EJECUCIÓN ACUMULADA DE GASTOS A AGOSTO DE 2019  PARTIDA 03 PODER JUDICIAL</vt:lpstr>
      <vt:lpstr>COMPORTAMIENTO DE LA EJECUCIÓN ACUMULADA DE GASTOS A AGOSTO DE 2019  PARTIDA 03 PODER JUDICIAL</vt:lpstr>
      <vt:lpstr>COMPORTAMIENTO DE LA EJECUCIÓN ACUMULADA DE GASTOS A AGOSTO DE 2019  PARTIDA 03 PODER JUDICIAL</vt:lpstr>
      <vt:lpstr>EJECUCIÓN ACUMULADA DE GASTOS A AGOSTO DE 2019  PARTIDA 03 PODER JUDICIAL</vt:lpstr>
      <vt:lpstr>Presentación de PowerPoint</vt:lpstr>
      <vt:lpstr>EJECUCIÓN ACUMULADA DE GASTOS A AGOSTO DE 2019  PARTIDA 03. CAPÍTULO 01. PROGRAMA 01: PODER JUDICIAL</vt:lpstr>
      <vt:lpstr>EJECUCIÓN ACUMULADA DE GASTOS A AGOSTO DE 2019  PARTIDA 03. CAPÍTULO 01. PROGRAMA 02: UNIDAD DE APOYO A TRIBUNALES</vt:lpstr>
      <vt:lpstr>EJECUCIÓN ACUMULADA DE GASTOS A AGOSTO DE 2019  PARTIDA 03. CAPÍTULO 03. PROGRAMA 01: CORPORACIÓN ADMINISTRATIVA DEL PODER JUDICIAL</vt:lpstr>
      <vt:lpstr>EJECUCIÓN ACUMULADA DE GASTOS A AGOSTO DE 2019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142</cp:revision>
  <cp:lastPrinted>2019-10-12T13:32:04Z</cp:lastPrinted>
  <dcterms:created xsi:type="dcterms:W3CDTF">2016-06-23T13:38:47Z</dcterms:created>
  <dcterms:modified xsi:type="dcterms:W3CDTF">2019-10-12T13:32:11Z</dcterms:modified>
</cp:coreProperties>
</file>