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4" r:id="rId5"/>
    <p:sldId id="264" r:id="rId6"/>
    <p:sldId id="302" r:id="rId7"/>
    <p:sldId id="303" r:id="rId8"/>
    <p:sldId id="301" r:id="rId9"/>
    <p:sldId id="265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B5E-4A53-B14E-00CF492677F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B5E-4A53-B14E-00CF492677F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B5E-4A53-B14E-00CF492677F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B5E-4A53-B14E-00CF492677F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B5E-4A53-B14E-00CF492677F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B5E-4A53-B14E-00CF492677F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28'!$C$56:$C$58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OTROS</c:v>
                </c:pt>
              </c:strCache>
            </c:strRef>
          </c:cat>
          <c:val>
            <c:numRef>
              <c:f>'Partida 28'!$D$56:$D$58</c:f>
              <c:numCache>
                <c:formatCode>#,##0</c:formatCode>
                <c:ptCount val="3"/>
                <c:pt idx="0">
                  <c:v>10563275</c:v>
                </c:pt>
                <c:pt idx="1">
                  <c:v>5003988</c:v>
                </c:pt>
                <c:pt idx="2">
                  <c:v>204815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B5E-4A53-B14E-00CF492677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344522724133162"/>
          <c:y val="0.77096484033245849"/>
          <c:w val="0.33565254178753973"/>
          <c:h val="0.190840715223097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21-06-2019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21-06-2019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21-06-2019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21-06-2019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21-06-2019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3572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5900720-A36E-4E68-A40B-CD78FAAD4736}"/>
              </a:ext>
            </a:extLst>
          </p:cNvPr>
          <p:cNvSpPr txBox="1">
            <a:spLocks/>
          </p:cNvSpPr>
          <p:nvPr userDrawn="1"/>
        </p:nvSpPr>
        <p:spPr>
          <a:xfrm>
            <a:off x="280665" y="63563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ABRIL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junio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El proyecto de Ley de Presupuestos para el año 2019, consideró recursos para el normal funcionamiento del Servicio, que incluye recursos para un plan de fortalecimiento tecnológico, a través del desarrollo de un sistema de financiamiento y gasto electoral y de un sistema de declaración de candidaturas por internet; y recursos para financiar diferencial en gastos de combustible, servicios y materiales de aseo, insumos y repuestos computacionales. Lo anterior, para que el Servicio pueda cumplir adecuadamente con las nuevas tareas estipuladas en la Ley N°20.900.  Por último, se incluyen los recursos complementarios por efecto año completo para la nueva región de Ñuble.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El Presupuesto inicial del Servicio Electoral, asciende a $15.772 millones. La ejecución en el mes de ABRIL ascendió a </a:t>
            </a:r>
            <a:r>
              <a:rPr lang="es-CL" sz="1400" b="1" dirty="0"/>
              <a:t>$1.053 millones</a:t>
            </a:r>
            <a:r>
              <a:rPr lang="es-CL" sz="1400" dirty="0"/>
              <a:t>, equivalente a un gasto de </a:t>
            </a:r>
            <a:r>
              <a:rPr lang="es-CL" sz="1400" b="1" dirty="0"/>
              <a:t>6,3%</a:t>
            </a:r>
            <a:r>
              <a:rPr lang="es-CL" sz="1400" dirty="0"/>
              <a:t> respecto del presupuesto vigente, dicha ejecución es menor en  22,3 puntos porcentuales, respecto a igual mes del año 2018, aunque mayor en 4,2 puntos porcentuales respecto del gasto registrado en 2017. 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Con todo, el gasto acumulado al cuarto mes de 2019 asciende a los $5.297 millones, lo que equivale a una ejecución del 31,7%, erogación inferior en 32 puntos porcentuales respecto de igual periodo de 2018, pero mayor en 24 puntos porcentuales al registrado el año 2017.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A nivel consolidado el presupuesto considera un incremento de $922 millones, que se explican por los decretos que permiten incorporar $831 millones para el pago de los compromisos devengados al 31 de diciembre de 2018 (deuda flotante), asimismo considera una reasignación de $30 millones desde el subtítulo 22 “bienes y servicios de consumo” al subtítulo 23 “prestaciones de seguridad social”, y un incremento adicionalmente en este mismo subtítulo por $92 millones.  En cuanto a los programas, el 100% del presupuesto vigente para el ejercicio 2019 se concentra en el programa </a:t>
            </a:r>
            <a:r>
              <a:rPr lang="es-CL" sz="1400" b="1" dirty="0"/>
              <a:t>Servicio Electoral.</a:t>
            </a:r>
            <a:endParaRPr lang="es-CL" sz="14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El 98,7% de los recursos se concentran en los subtítulos 21 “gastos en personal” (67%), y 22 “bienes y servicios de consumo” (31,7%).  Al mes de ABRIL la ejecución de dichos subtítulos ascienden al 26,8% y 11,6% respectivamente.  Por su parte, el subtítulo 29 “adquisición de activos no financieros” registra la menor ejecución con un 2,8%.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</p:spTree>
    <p:extLst>
      <p:ext uri="{BB962C8B-B14F-4D97-AF65-F5344CB8AC3E}">
        <p14:creationId xmlns:p14="http://schemas.microsoft.com/office/powerpoint/2010/main" val="351884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475712"/>
              </p:ext>
            </p:extLst>
          </p:nvPr>
        </p:nvGraphicFramePr>
        <p:xfrm>
          <a:off x="1676400" y="2060848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DB87C5E-FA8F-439E-8C89-01969C8AD4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596992"/>
            <a:ext cx="6851296" cy="428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F4DE13D-D478-4F89-914C-57A85E0FFF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700808"/>
            <a:ext cx="6336704" cy="3984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3F585E1-821B-4C52-9642-B69050CF9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381864"/>
              </p:ext>
            </p:extLst>
          </p:nvPr>
        </p:nvGraphicFramePr>
        <p:xfrm>
          <a:off x="611560" y="1822310"/>
          <a:ext cx="7920878" cy="1543050"/>
        </p:xfrm>
        <a:graphic>
          <a:graphicData uri="http://schemas.openxmlformats.org/drawingml/2006/table">
            <a:tbl>
              <a:tblPr/>
              <a:tblGrid>
                <a:gridCol w="834432">
                  <a:extLst>
                    <a:ext uri="{9D8B030D-6E8A-4147-A177-3AD203B41FA5}">
                      <a16:colId xmlns:a16="http://schemas.microsoft.com/office/drawing/2014/main" val="3742944274"/>
                    </a:ext>
                  </a:extLst>
                </a:gridCol>
                <a:gridCol w="2229304">
                  <a:extLst>
                    <a:ext uri="{9D8B030D-6E8A-4147-A177-3AD203B41FA5}">
                      <a16:colId xmlns:a16="http://schemas.microsoft.com/office/drawing/2014/main" val="2959417050"/>
                    </a:ext>
                  </a:extLst>
                </a:gridCol>
                <a:gridCol w="834432">
                  <a:extLst>
                    <a:ext uri="{9D8B030D-6E8A-4147-A177-3AD203B41FA5}">
                      <a16:colId xmlns:a16="http://schemas.microsoft.com/office/drawing/2014/main" val="1005711865"/>
                    </a:ext>
                  </a:extLst>
                </a:gridCol>
                <a:gridCol w="834432">
                  <a:extLst>
                    <a:ext uri="{9D8B030D-6E8A-4147-A177-3AD203B41FA5}">
                      <a16:colId xmlns:a16="http://schemas.microsoft.com/office/drawing/2014/main" val="2020891611"/>
                    </a:ext>
                  </a:extLst>
                </a:gridCol>
                <a:gridCol w="834432">
                  <a:extLst>
                    <a:ext uri="{9D8B030D-6E8A-4147-A177-3AD203B41FA5}">
                      <a16:colId xmlns:a16="http://schemas.microsoft.com/office/drawing/2014/main" val="1386110061"/>
                    </a:ext>
                  </a:extLst>
                </a:gridCol>
                <a:gridCol w="834432">
                  <a:extLst>
                    <a:ext uri="{9D8B030D-6E8A-4147-A177-3AD203B41FA5}">
                      <a16:colId xmlns:a16="http://schemas.microsoft.com/office/drawing/2014/main" val="969679007"/>
                    </a:ext>
                  </a:extLst>
                </a:gridCol>
                <a:gridCol w="759707">
                  <a:extLst>
                    <a:ext uri="{9D8B030D-6E8A-4147-A177-3AD203B41FA5}">
                      <a16:colId xmlns:a16="http://schemas.microsoft.com/office/drawing/2014/main" val="1283134111"/>
                    </a:ext>
                  </a:extLst>
                </a:gridCol>
                <a:gridCol w="759707">
                  <a:extLst>
                    <a:ext uri="{9D8B030D-6E8A-4147-A177-3AD203B41FA5}">
                      <a16:colId xmlns:a16="http://schemas.microsoft.com/office/drawing/2014/main" val="2336377585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4193444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50438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15.772.078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16.694.314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5.296.858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4741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10.563.275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10.563.275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3.590.729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7728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5.003.988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4.973.174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67228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8813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7664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24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0EB90CE-3088-480C-B748-CF2323BE7A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291065"/>
              </p:ext>
            </p:extLst>
          </p:nvPr>
        </p:nvGraphicFramePr>
        <p:xfrm>
          <a:off x="528177" y="1988840"/>
          <a:ext cx="7987175" cy="2372915"/>
        </p:xfrm>
        <a:graphic>
          <a:graphicData uri="http://schemas.openxmlformats.org/drawingml/2006/table">
            <a:tbl>
              <a:tblPr/>
              <a:tblGrid>
                <a:gridCol w="267667">
                  <a:extLst>
                    <a:ext uri="{9D8B030D-6E8A-4147-A177-3AD203B41FA5}">
                      <a16:colId xmlns:a16="http://schemas.microsoft.com/office/drawing/2014/main" val="3555771800"/>
                    </a:ext>
                  </a:extLst>
                </a:gridCol>
                <a:gridCol w="267667">
                  <a:extLst>
                    <a:ext uri="{9D8B030D-6E8A-4147-A177-3AD203B41FA5}">
                      <a16:colId xmlns:a16="http://schemas.microsoft.com/office/drawing/2014/main" val="1207376143"/>
                    </a:ext>
                  </a:extLst>
                </a:gridCol>
                <a:gridCol w="267667">
                  <a:extLst>
                    <a:ext uri="{9D8B030D-6E8A-4147-A177-3AD203B41FA5}">
                      <a16:colId xmlns:a16="http://schemas.microsoft.com/office/drawing/2014/main" val="2420423542"/>
                    </a:ext>
                  </a:extLst>
                </a:gridCol>
                <a:gridCol w="3019279">
                  <a:extLst>
                    <a:ext uri="{9D8B030D-6E8A-4147-A177-3AD203B41FA5}">
                      <a16:colId xmlns:a16="http://schemas.microsoft.com/office/drawing/2014/main" val="1469150332"/>
                    </a:ext>
                  </a:extLst>
                </a:gridCol>
                <a:gridCol w="717347">
                  <a:extLst>
                    <a:ext uri="{9D8B030D-6E8A-4147-A177-3AD203B41FA5}">
                      <a16:colId xmlns:a16="http://schemas.microsoft.com/office/drawing/2014/main" val="2164454749"/>
                    </a:ext>
                  </a:extLst>
                </a:gridCol>
                <a:gridCol w="717347">
                  <a:extLst>
                    <a:ext uri="{9D8B030D-6E8A-4147-A177-3AD203B41FA5}">
                      <a16:colId xmlns:a16="http://schemas.microsoft.com/office/drawing/2014/main" val="1596282885"/>
                    </a:ext>
                  </a:extLst>
                </a:gridCol>
                <a:gridCol w="717347">
                  <a:extLst>
                    <a:ext uri="{9D8B030D-6E8A-4147-A177-3AD203B41FA5}">
                      <a16:colId xmlns:a16="http://schemas.microsoft.com/office/drawing/2014/main" val="1878435791"/>
                    </a:ext>
                  </a:extLst>
                </a:gridCol>
                <a:gridCol w="717347">
                  <a:extLst>
                    <a:ext uri="{9D8B030D-6E8A-4147-A177-3AD203B41FA5}">
                      <a16:colId xmlns:a16="http://schemas.microsoft.com/office/drawing/2014/main" val="845544587"/>
                    </a:ext>
                  </a:extLst>
                </a:gridCol>
                <a:gridCol w="653107">
                  <a:extLst>
                    <a:ext uri="{9D8B030D-6E8A-4147-A177-3AD203B41FA5}">
                      <a16:colId xmlns:a16="http://schemas.microsoft.com/office/drawing/2014/main" val="728755147"/>
                    </a:ext>
                  </a:extLst>
                </a:gridCol>
                <a:gridCol w="642400">
                  <a:extLst>
                    <a:ext uri="{9D8B030D-6E8A-4147-A177-3AD203B41FA5}">
                      <a16:colId xmlns:a16="http://schemas.microsoft.com/office/drawing/2014/main" val="73830708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02819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92763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15.772.078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16.694.314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922.236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5.296.858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545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10.563.275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3.590.729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4102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5.003.988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4.973.174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846.551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2325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122.347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122.347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2162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0871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7682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204.815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204.815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7033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55.625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6228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3080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0212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6631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200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830.703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1680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830.703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10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3070</TotalTime>
  <Words>829</Words>
  <Application>Microsoft Office PowerPoint</Application>
  <PresentationFormat>Presentación en pantalla (4:3)</PresentationFormat>
  <Paragraphs>241</Paragraphs>
  <Slides>8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ABRIL DE 2019 PARTIDA 28: SERVICIO ELECTORAL</vt:lpstr>
      <vt:lpstr>EJECUCIÓN ACUMULADA DE GASTOS A ABRIL DE 2019  PARTIDA 28 SERVICIO ELECTORAL</vt:lpstr>
      <vt:lpstr>EJECUCIÓN ACUMULADA DE GASTOS A ABRIL DE 2019  PARTIDA 28 SERVICIO ELECTORAL</vt:lpstr>
      <vt:lpstr>Presentación de PowerPoint</vt:lpstr>
      <vt:lpstr>Presentación de PowerPoint</vt:lpstr>
      <vt:lpstr>Presentación de PowerPoint</vt:lpstr>
      <vt:lpstr>EJECUCIÓN ACUMULADA DE GASTOS A ABRIL DE 2019  PARTIDA 28 SERVICIO ELECTORAL</vt:lpstr>
      <vt:lpstr>EJECUCIÓN ACUMULADA DE GASTOS A ABRIL DE 2019  PARTIDA 28. CAPÍTULO 01. PROGRAMA 01:  SERVICIO ELECTORAL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192</cp:revision>
  <cp:lastPrinted>2016-10-11T11:56:42Z</cp:lastPrinted>
  <dcterms:created xsi:type="dcterms:W3CDTF">2016-06-23T13:38:47Z</dcterms:created>
  <dcterms:modified xsi:type="dcterms:W3CDTF">2019-06-21T21:40:23Z</dcterms:modified>
</cp:coreProperties>
</file>