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309" r:id="rId4"/>
    <p:sldId id="304" r:id="rId5"/>
    <p:sldId id="312" r:id="rId6"/>
    <p:sldId id="310" r:id="rId7"/>
    <p:sldId id="311" r:id="rId8"/>
    <p:sldId id="264" r:id="rId9"/>
    <p:sldId id="263" r:id="rId10"/>
    <p:sldId id="302" r:id="rId11"/>
    <p:sldId id="303" r:id="rId12"/>
    <p:sldId id="299" r:id="rId1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3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2017 - 2018 - 2019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8386401891871831E-2"/>
          <c:y val="0.14252110871206139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26'!$C$32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26'!$D$31:$O$31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26'!$D$32:$O$32</c:f>
              <c:numCache>
                <c:formatCode>0.0%</c:formatCode>
                <c:ptCount val="12"/>
                <c:pt idx="0">
                  <c:v>2.1000000000000001E-2</c:v>
                </c:pt>
                <c:pt idx="1">
                  <c:v>3.6999999999999998E-2</c:v>
                </c:pt>
                <c:pt idx="2">
                  <c:v>6.3E-2</c:v>
                </c:pt>
                <c:pt idx="3">
                  <c:v>0.125</c:v>
                </c:pt>
                <c:pt idx="4">
                  <c:v>8.3000000000000004E-2</c:v>
                </c:pt>
                <c:pt idx="5">
                  <c:v>7.9000000000000001E-2</c:v>
                </c:pt>
                <c:pt idx="6">
                  <c:v>6.2E-2</c:v>
                </c:pt>
                <c:pt idx="7">
                  <c:v>6.3E-2</c:v>
                </c:pt>
                <c:pt idx="8">
                  <c:v>0.104</c:v>
                </c:pt>
                <c:pt idx="9">
                  <c:v>7.0000000000000007E-2</c:v>
                </c:pt>
                <c:pt idx="10">
                  <c:v>7.5999999999999998E-2</c:v>
                </c:pt>
                <c:pt idx="11">
                  <c:v>0.186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A7-49E8-8664-EA068AF60C4A}"/>
            </c:ext>
          </c:extLst>
        </c:ser>
        <c:ser>
          <c:idx val="1"/>
          <c:order val="1"/>
          <c:tx>
            <c:strRef>
              <c:f>'Partida 26'!$C$33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26'!$D$31:$O$31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26'!$D$33:$O$33</c:f>
              <c:numCache>
                <c:formatCode>0.0%</c:formatCode>
                <c:ptCount val="12"/>
                <c:pt idx="0">
                  <c:v>2.8000000000000001E-2</c:v>
                </c:pt>
                <c:pt idx="1">
                  <c:v>4.7E-2</c:v>
                </c:pt>
                <c:pt idx="2">
                  <c:v>7.5999999999999998E-2</c:v>
                </c:pt>
                <c:pt idx="3">
                  <c:v>0.10199999999999999</c:v>
                </c:pt>
                <c:pt idx="4">
                  <c:v>9.8000000000000004E-2</c:v>
                </c:pt>
                <c:pt idx="5">
                  <c:v>7.6999999999999999E-2</c:v>
                </c:pt>
                <c:pt idx="6">
                  <c:v>5.1999999999999998E-2</c:v>
                </c:pt>
                <c:pt idx="7">
                  <c:v>7.6999999999999999E-2</c:v>
                </c:pt>
                <c:pt idx="8">
                  <c:v>7.2999999999999995E-2</c:v>
                </c:pt>
                <c:pt idx="9">
                  <c:v>0.10199999999999999</c:v>
                </c:pt>
                <c:pt idx="10">
                  <c:v>9.4E-2</c:v>
                </c:pt>
                <c:pt idx="11">
                  <c:v>0.16300000000000001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BA7-49E8-8664-EA068AF60C4A}"/>
            </c:ext>
          </c:extLst>
        </c:ser>
        <c:ser>
          <c:idx val="2"/>
          <c:order val="2"/>
          <c:tx>
            <c:strRef>
              <c:f>'Partida 26'!$C$34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26'!$D$31:$O$31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26'!$D$34:$G$34</c:f>
              <c:numCache>
                <c:formatCode>0.0%</c:formatCode>
                <c:ptCount val="4"/>
                <c:pt idx="0">
                  <c:v>3.0195850253888556E-2</c:v>
                </c:pt>
                <c:pt idx="1">
                  <c:v>5.019881405911087E-2</c:v>
                </c:pt>
                <c:pt idx="2">
                  <c:v>9.9076963586917033E-2</c:v>
                </c:pt>
                <c:pt idx="3">
                  <c:v>4.5306290249846601E-2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BA7-49E8-8664-EA068AF60C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129076608"/>
        <c:axId val="129090688"/>
      </c:barChart>
      <c:catAx>
        <c:axId val="129076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090688"/>
        <c:crosses val="autoZero"/>
        <c:auto val="0"/>
        <c:lblAlgn val="ctr"/>
        <c:lblOffset val="100"/>
        <c:noMultiLvlLbl val="0"/>
      </c:catAx>
      <c:valAx>
        <c:axId val="129090688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2907660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2017 - 2018 - 2019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26'!$C$28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26'!$D$27:$O$27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26'!$D$28:$O$28</c:f>
              <c:numCache>
                <c:formatCode>0.0%</c:formatCode>
                <c:ptCount val="12"/>
                <c:pt idx="0">
                  <c:v>2.1000000000000001E-2</c:v>
                </c:pt>
                <c:pt idx="1">
                  <c:v>5.8000000000000003E-2</c:v>
                </c:pt>
                <c:pt idx="2">
                  <c:v>0.122</c:v>
                </c:pt>
                <c:pt idx="3">
                  <c:v>0.247</c:v>
                </c:pt>
                <c:pt idx="4">
                  <c:v>0.32900000000000001</c:v>
                </c:pt>
                <c:pt idx="5">
                  <c:v>0.40699999999999997</c:v>
                </c:pt>
                <c:pt idx="6">
                  <c:v>0.46899999999999997</c:v>
                </c:pt>
                <c:pt idx="7">
                  <c:v>0.52700000000000002</c:v>
                </c:pt>
                <c:pt idx="8">
                  <c:v>0.63100000000000001</c:v>
                </c:pt>
                <c:pt idx="9">
                  <c:v>0.70099999999999996</c:v>
                </c:pt>
                <c:pt idx="10">
                  <c:v>0.78400000000000003</c:v>
                </c:pt>
                <c:pt idx="11">
                  <c:v>0.96899999999999997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E8E-41D1-9FA0-423E8217A5C5}"/>
            </c:ext>
          </c:extLst>
        </c:ser>
        <c:ser>
          <c:idx val="1"/>
          <c:order val="1"/>
          <c:tx>
            <c:strRef>
              <c:f>'Partida 26'!$C$29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'Partida 26'!$D$27:$O$27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26'!$D$29:$O$29</c:f>
              <c:numCache>
                <c:formatCode>0.0%</c:formatCode>
                <c:ptCount val="12"/>
                <c:pt idx="0">
                  <c:v>2.8000000000000001E-2</c:v>
                </c:pt>
                <c:pt idx="1">
                  <c:v>7.4999999999999997E-2</c:v>
                </c:pt>
                <c:pt idx="2">
                  <c:v>0.151</c:v>
                </c:pt>
                <c:pt idx="3">
                  <c:v>0.253</c:v>
                </c:pt>
                <c:pt idx="4">
                  <c:v>0.35099999999999998</c:v>
                </c:pt>
                <c:pt idx="5">
                  <c:v>0.42699999999999999</c:v>
                </c:pt>
                <c:pt idx="6">
                  <c:v>0.48199999999999998</c:v>
                </c:pt>
                <c:pt idx="7">
                  <c:v>0.55900000000000005</c:v>
                </c:pt>
                <c:pt idx="8">
                  <c:v>0.63200000000000001</c:v>
                </c:pt>
                <c:pt idx="9">
                  <c:v>0.73399999999999999</c:v>
                </c:pt>
                <c:pt idx="10">
                  <c:v>0.82799999999999996</c:v>
                </c:pt>
                <c:pt idx="11">
                  <c:v>0.97499999999999998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E8E-41D1-9FA0-423E8217A5C5}"/>
            </c:ext>
          </c:extLst>
        </c:ser>
        <c:ser>
          <c:idx val="2"/>
          <c:order val="2"/>
          <c:tx>
            <c:strRef>
              <c:f>'Partida 26'!$C$30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2.2598870056497175E-2"/>
                  <c:y val="3.7499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E8E-41D1-9FA0-423E8217A5C5}"/>
                </c:ext>
              </c:extLst>
            </c:dLbl>
            <c:dLbl>
              <c:idx val="1"/>
              <c:layout>
                <c:manualLayout>
                  <c:x val="-2.0087884494664157E-2"/>
                  <c:y val="3.333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E8E-41D1-9FA0-423E8217A5C5}"/>
                </c:ext>
              </c:extLst>
            </c:dLbl>
            <c:dLbl>
              <c:idx val="2"/>
              <c:layout>
                <c:manualLayout>
                  <c:x val="-2.5109855618330193E-2"/>
                  <c:y val="5.41666666666666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E8E-41D1-9FA0-423E8217A5C5}"/>
                </c:ext>
              </c:extLst>
            </c:dLbl>
            <c:dLbl>
              <c:idx val="3"/>
              <c:layout>
                <c:manualLayout>
                  <c:x val="-2.1081826577233401E-2"/>
                  <c:y val="3.88606800364916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E8E-41D1-9FA0-423E8217A5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26'!$D$27:$O$27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26'!$D$30:$G$30</c:f>
              <c:numCache>
                <c:formatCode>0.0%</c:formatCode>
                <c:ptCount val="4"/>
                <c:pt idx="0">
                  <c:v>3.0195850253888556E-2</c:v>
                </c:pt>
                <c:pt idx="1">
                  <c:v>8.0394664312999423E-2</c:v>
                </c:pt>
                <c:pt idx="2">
                  <c:v>0.17947162789991647</c:v>
                </c:pt>
                <c:pt idx="3">
                  <c:v>0.22477791814976306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DE8E-41D1-9FA0-423E8217A5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9140992"/>
        <c:axId val="129146880"/>
      </c:lineChart>
      <c:catAx>
        <c:axId val="129140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146880"/>
        <c:crosses val="autoZero"/>
        <c:auto val="1"/>
        <c:lblAlgn val="ctr"/>
        <c:lblOffset val="100"/>
        <c:tickLblSkip val="1"/>
        <c:noMultiLvlLbl val="0"/>
      </c:catAx>
      <c:valAx>
        <c:axId val="12914688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14099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03-06-2019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03-06-2019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03-06-2019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03-06-2019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03-06-2019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03-06-2019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03-06-2019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03-06-2019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03-06-2019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2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03-06-2019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42" name="Picture 19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8636" y="0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ABRIL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DEL DEPORTE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junio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31" name="Picture 16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548680"/>
            <a:ext cx="460320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40" y="648347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6006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14071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04FAF697-E737-418C-BDD7-3B8A1C2875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978038"/>
              </p:ext>
            </p:extLst>
          </p:nvPr>
        </p:nvGraphicFramePr>
        <p:xfrm>
          <a:off x="432072" y="1372825"/>
          <a:ext cx="7905792" cy="5151960"/>
        </p:xfrm>
        <a:graphic>
          <a:graphicData uri="http://schemas.openxmlformats.org/drawingml/2006/table">
            <a:tbl>
              <a:tblPr/>
              <a:tblGrid>
                <a:gridCol w="672619">
                  <a:extLst>
                    <a:ext uri="{9D8B030D-6E8A-4147-A177-3AD203B41FA5}">
                      <a16:colId xmlns:a16="http://schemas.microsoft.com/office/drawing/2014/main" val="3669379456"/>
                    </a:ext>
                  </a:extLst>
                </a:gridCol>
                <a:gridCol w="248469">
                  <a:extLst>
                    <a:ext uri="{9D8B030D-6E8A-4147-A177-3AD203B41FA5}">
                      <a16:colId xmlns:a16="http://schemas.microsoft.com/office/drawing/2014/main" val="4201507617"/>
                    </a:ext>
                  </a:extLst>
                </a:gridCol>
                <a:gridCol w="248469">
                  <a:extLst>
                    <a:ext uri="{9D8B030D-6E8A-4147-A177-3AD203B41FA5}">
                      <a16:colId xmlns:a16="http://schemas.microsoft.com/office/drawing/2014/main" val="1295093840"/>
                    </a:ext>
                  </a:extLst>
                </a:gridCol>
                <a:gridCol w="2831028">
                  <a:extLst>
                    <a:ext uri="{9D8B030D-6E8A-4147-A177-3AD203B41FA5}">
                      <a16:colId xmlns:a16="http://schemas.microsoft.com/office/drawing/2014/main" val="2912058890"/>
                    </a:ext>
                  </a:extLst>
                </a:gridCol>
                <a:gridCol w="672619">
                  <a:extLst>
                    <a:ext uri="{9D8B030D-6E8A-4147-A177-3AD203B41FA5}">
                      <a16:colId xmlns:a16="http://schemas.microsoft.com/office/drawing/2014/main" val="3903278608"/>
                    </a:ext>
                  </a:extLst>
                </a:gridCol>
                <a:gridCol w="672619">
                  <a:extLst>
                    <a:ext uri="{9D8B030D-6E8A-4147-A177-3AD203B41FA5}">
                      <a16:colId xmlns:a16="http://schemas.microsoft.com/office/drawing/2014/main" val="2083505794"/>
                    </a:ext>
                  </a:extLst>
                </a:gridCol>
                <a:gridCol w="672619">
                  <a:extLst>
                    <a:ext uri="{9D8B030D-6E8A-4147-A177-3AD203B41FA5}">
                      <a16:colId xmlns:a16="http://schemas.microsoft.com/office/drawing/2014/main" val="2221773960"/>
                    </a:ext>
                  </a:extLst>
                </a:gridCol>
                <a:gridCol w="672619">
                  <a:extLst>
                    <a:ext uri="{9D8B030D-6E8A-4147-A177-3AD203B41FA5}">
                      <a16:colId xmlns:a16="http://schemas.microsoft.com/office/drawing/2014/main" val="1612678793"/>
                    </a:ext>
                  </a:extLst>
                </a:gridCol>
                <a:gridCol w="612386">
                  <a:extLst>
                    <a:ext uri="{9D8B030D-6E8A-4147-A177-3AD203B41FA5}">
                      <a16:colId xmlns:a16="http://schemas.microsoft.com/office/drawing/2014/main" val="1190532429"/>
                    </a:ext>
                  </a:extLst>
                </a:gridCol>
                <a:gridCol w="602345">
                  <a:extLst>
                    <a:ext uri="{9D8B030D-6E8A-4147-A177-3AD203B41FA5}">
                      <a16:colId xmlns:a16="http://schemas.microsoft.com/office/drawing/2014/main" val="2734552601"/>
                    </a:ext>
                  </a:extLst>
                </a:gridCol>
              </a:tblGrid>
              <a:tr h="11042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4725" marR="4725" marT="4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4725" marR="4725" marT="4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4911814"/>
                  </a:ext>
                </a:extLst>
              </a:tr>
              <a:tr h="28294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643109"/>
                  </a:ext>
                </a:extLst>
              </a:tr>
              <a:tr h="1104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119.914.130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119.914.130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27.473.806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689915"/>
                  </a:ext>
                </a:extLst>
              </a:tr>
              <a:tr h="11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21.381.104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21.381.104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7.048.887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55107"/>
                  </a:ext>
                </a:extLst>
              </a:tr>
              <a:tr h="11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3.521.527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3.521.527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776.412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5637706"/>
                  </a:ext>
                </a:extLst>
              </a:tr>
              <a:tr h="11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42.150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42.150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297542"/>
                  </a:ext>
                </a:extLst>
              </a:tr>
              <a:tr h="11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42.150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42.150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370648"/>
                  </a:ext>
                </a:extLst>
              </a:tr>
              <a:tr h="11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69.624.313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69.624.313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15.043.880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034059"/>
                  </a:ext>
                </a:extLst>
              </a:tr>
              <a:tr h="11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53.864.898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53.864.898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11.985.463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490251"/>
                  </a:ext>
                </a:extLst>
              </a:tr>
              <a:tr h="190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del Deporte de Rendimiento Convencional y Paralímpico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20.040.952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20.040.952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5.951.545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551814"/>
                  </a:ext>
                </a:extLst>
              </a:tr>
              <a:tr h="11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Art.5° Letra e) D.L. 1.298 y Ley 19.135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6.280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563028"/>
                  </a:ext>
                </a:extLst>
              </a:tr>
              <a:tr h="11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Art.1° Ley 19.135 C.O.CH.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276.737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276.737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276.737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266097"/>
                  </a:ext>
                </a:extLst>
              </a:tr>
              <a:tr h="11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1° Ley 19.135 Fed. D. Nacional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1.798.792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1.798.792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1.508.123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231221"/>
                  </a:ext>
                </a:extLst>
              </a:tr>
              <a:tr h="11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Unico Ley N° 19.909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176.775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176.775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122448"/>
                  </a:ext>
                </a:extLst>
              </a:tr>
              <a:tr h="11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ADO -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531.430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531.430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255.773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287845"/>
                  </a:ext>
                </a:extLst>
              </a:tr>
              <a:tr h="11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Participación Privado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62.738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62.738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38.488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912228"/>
                  </a:ext>
                </a:extLst>
              </a:tr>
              <a:tr h="11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Competencias Deportivas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12.590.266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12.590.266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668.279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33144"/>
                  </a:ext>
                </a:extLst>
              </a:tr>
              <a:tr h="11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Normalización de Infraestructura Deportiva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870.021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870.021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106.463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392776"/>
                  </a:ext>
                </a:extLst>
              </a:tr>
              <a:tr h="11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242.014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242.014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480844"/>
                  </a:ext>
                </a:extLst>
              </a:tr>
              <a:tr h="11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Capacitación y Acreditación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378.480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378.480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15.347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092979"/>
                  </a:ext>
                </a:extLst>
              </a:tr>
              <a:tr h="11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de Recintos Deportivos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7.988.779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7.988.779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1.958.221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9971895"/>
                  </a:ext>
                </a:extLst>
              </a:tr>
              <a:tr h="11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a la Carrera Deportiva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3.879.864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3.879.864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1.206.487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732146"/>
                  </a:ext>
                </a:extLst>
              </a:tr>
              <a:tr h="11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Juegos Paramericanos y Parapanamericanos 2023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5.021.770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5.021.770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514389"/>
                  </a:ext>
                </a:extLst>
              </a:tr>
              <a:tr h="11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15.759.415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15.759.415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3.058.417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472317"/>
                  </a:ext>
                </a:extLst>
              </a:tr>
              <a:tr h="11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057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Participación Público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8.325.488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8.325.488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1.389.146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867388"/>
                  </a:ext>
                </a:extLst>
              </a:tr>
              <a:tr h="11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058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Saneamiento de Títulos de Propiedad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224.869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224.869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224.869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461117"/>
                  </a:ext>
                </a:extLst>
              </a:tr>
              <a:tr h="11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061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7.209.058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7.209.058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1.444.402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802711"/>
                  </a:ext>
                </a:extLst>
              </a:tr>
              <a:tr h="11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552.508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552.508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134.718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382439"/>
                  </a:ext>
                </a:extLst>
              </a:tr>
              <a:tr h="11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552.508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552.508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134.718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9472206"/>
                  </a:ext>
                </a:extLst>
              </a:tr>
              <a:tr h="11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430.380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430.380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125.531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5554237"/>
                  </a:ext>
                </a:extLst>
              </a:tr>
              <a:tr h="11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35.020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35.020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108237"/>
                  </a:ext>
                </a:extLst>
              </a:tr>
              <a:tr h="11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19.488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19.488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3369572"/>
                  </a:ext>
                </a:extLst>
              </a:tr>
              <a:tr h="11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13.661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13.661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9415997"/>
                  </a:ext>
                </a:extLst>
              </a:tr>
              <a:tr h="11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70.721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70.721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28.476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820898"/>
                  </a:ext>
                </a:extLst>
              </a:tr>
              <a:tr h="11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291.490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291.490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96.579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14900"/>
                  </a:ext>
                </a:extLst>
              </a:tr>
              <a:tr h="11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9.805.444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9.805.444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752795"/>
                  </a:ext>
                </a:extLst>
              </a:tr>
              <a:tr h="11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9.805.444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9.805.444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183292"/>
                  </a:ext>
                </a:extLst>
              </a:tr>
              <a:tr h="11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14.555.704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14.555.704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4.344.378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241490"/>
                  </a:ext>
                </a:extLst>
              </a:tr>
              <a:tr h="11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150.682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150.682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537797"/>
                  </a:ext>
                </a:extLst>
              </a:tr>
              <a:tr h="11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al Sector Privado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150.682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150.682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10941"/>
                  </a:ext>
                </a:extLst>
              </a:tr>
              <a:tr h="11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14.405.022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14.405.022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4.344.378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707064"/>
                  </a:ext>
                </a:extLst>
              </a:tr>
              <a:tr h="11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para Inversiones en Infraestructura Deportiva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14.405.022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14.405.022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4.344.378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587691"/>
                  </a:ext>
                </a:extLst>
              </a:tr>
              <a:tr h="11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940826"/>
                  </a:ext>
                </a:extLst>
              </a:tr>
              <a:tr h="11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076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493688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548680"/>
            <a:ext cx="794156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ABRIL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80097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6C7707B-86E8-4CBF-AC1A-71EDA97856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921362"/>
              </p:ext>
            </p:extLst>
          </p:nvPr>
        </p:nvGraphicFramePr>
        <p:xfrm>
          <a:off x="618306" y="2076240"/>
          <a:ext cx="7886700" cy="2802755"/>
        </p:xfrm>
        <a:graphic>
          <a:graphicData uri="http://schemas.openxmlformats.org/drawingml/2006/table">
            <a:tbl>
              <a:tblPr/>
              <a:tblGrid>
                <a:gridCol w="724096">
                  <a:extLst>
                    <a:ext uri="{9D8B030D-6E8A-4147-A177-3AD203B41FA5}">
                      <a16:colId xmlns:a16="http://schemas.microsoft.com/office/drawing/2014/main" val="685500110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3860877810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3511625278"/>
                    </a:ext>
                  </a:extLst>
                </a:gridCol>
                <a:gridCol w="2423559">
                  <a:extLst>
                    <a:ext uri="{9D8B030D-6E8A-4147-A177-3AD203B41FA5}">
                      <a16:colId xmlns:a16="http://schemas.microsoft.com/office/drawing/2014/main" val="2674145574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881551442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2849815322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1957574114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531248517"/>
                    </a:ext>
                  </a:extLst>
                </a:gridCol>
                <a:gridCol w="659251">
                  <a:extLst>
                    <a:ext uri="{9D8B030D-6E8A-4147-A177-3AD203B41FA5}">
                      <a16:colId xmlns:a16="http://schemas.microsoft.com/office/drawing/2014/main" val="457459752"/>
                    </a:ext>
                  </a:extLst>
                </a:gridCol>
                <a:gridCol w="648444">
                  <a:extLst>
                    <a:ext uri="{9D8B030D-6E8A-4147-A177-3AD203B41FA5}">
                      <a16:colId xmlns:a16="http://schemas.microsoft.com/office/drawing/2014/main" val="454214266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664488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232809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4.615.344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4.615.344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220.986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492915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233.657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233.657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61.204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7303952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4.381.687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4.381.687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159.782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805833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2.377.970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2.846.675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468.705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159.782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463631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695.174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911.174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53.813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537331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707.497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719.497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27.336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772924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947.505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1.138.505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63.450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111860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27.794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15.183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318258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2.003.717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1.535.012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-468.705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699868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132.311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897566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706.401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490.401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583547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521.577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529.872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048158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643.428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452.428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3675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67544" y="1268760"/>
            <a:ext cx="814828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Verdana" pitchFamily="34" charset="0"/>
              <a:cs typeface="Verdana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C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Para el año 2019, el Ministerio del Deporte cuenta con un presupuesto aprobado de $132.282 millones.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C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 distribución por Subtítulos considera: un </a:t>
            </a: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57% para Transferencias Corrientes</a:t>
            </a:r>
            <a:r>
              <a:rPr kumimoji="0" lang="es-C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20% en Gastos en Personal, 11% Transferencias de Capital y 7% Iniciativas de Inversión.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 cuanto a los Servicios, los recursos  se destinan en un </a:t>
            </a: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90% al Instituto Nacional del Deporte (IND)</a:t>
            </a: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5,9% a Secretaría del Deporte y 3,7% a Fondo del Fomento Deportivo (FFD).</a:t>
            </a:r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CL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6F6B159-0EF5-4663-81D0-2E00D1433E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3429000"/>
            <a:ext cx="3467375" cy="28495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D343A0F5-45C4-4F7F-ABEF-6FEDAA93B9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5976" y="3429000"/>
            <a:ext cx="4104456" cy="28495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E97768E-D0B5-49A8-A151-C1A282D09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57611"/>
            <a:ext cx="8229600" cy="4968552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endParaRPr lang="es-CL" sz="1100" dirty="0">
              <a:solidFill>
                <a:prstClr val="black"/>
              </a:solidFill>
            </a:endParaRP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r>
              <a:rPr lang="es-CL" sz="1100" dirty="0">
                <a:solidFill>
                  <a:prstClr val="black"/>
                </a:solidFill>
              </a:rPr>
              <a:t>La ejecución en el mes de </a:t>
            </a:r>
            <a:r>
              <a:rPr lang="es-CL" sz="1100" b="1" dirty="0">
                <a:solidFill>
                  <a:prstClr val="black"/>
                </a:solidFill>
              </a:rPr>
              <a:t>abril fue de $5.993 millones, equivalente a un 4,5% </a:t>
            </a:r>
            <a:r>
              <a:rPr lang="es-CL" sz="1100" dirty="0">
                <a:solidFill>
                  <a:prstClr val="black"/>
                </a:solidFill>
              </a:rPr>
              <a:t>del presupuesto vigente, inferior a la de igual periodo del año 2018.</a:t>
            </a: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endParaRPr lang="es-CL" sz="1100" dirty="0">
              <a:solidFill>
                <a:prstClr val="black"/>
              </a:solidFill>
            </a:endParaRP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r>
              <a:rPr lang="es-MX" sz="1100" dirty="0">
                <a:solidFill>
                  <a:prstClr val="black"/>
                </a:solidFill>
              </a:rPr>
              <a:t>Con ello, el gasto acumulado a abril asciende a </a:t>
            </a:r>
            <a:r>
              <a:rPr lang="es-MX" sz="1100" b="1" dirty="0">
                <a:solidFill>
                  <a:prstClr val="black"/>
                </a:solidFill>
              </a:rPr>
              <a:t>$29.734 millones, equivalentes a un 22,5% </a:t>
            </a:r>
            <a:r>
              <a:rPr lang="es-MX" sz="1100" dirty="0">
                <a:solidFill>
                  <a:prstClr val="black"/>
                </a:solidFill>
              </a:rPr>
              <a:t>del presupuesto vigente, levemente inferior a la de años anteriores (25,3% en 2018 y 24,7% en 2017)</a:t>
            </a: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endParaRPr lang="es-MX" sz="1100" dirty="0">
              <a:solidFill>
                <a:prstClr val="black"/>
              </a:solidFill>
            </a:endParaRP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r>
              <a:rPr lang="es-MX" sz="1100" dirty="0">
                <a:solidFill>
                  <a:prstClr val="black"/>
                </a:solidFill>
              </a:rPr>
              <a:t>No se observa variaciones de presupuesto respecto a la Ley Inicial.</a:t>
            </a: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endParaRPr lang="es-CL" sz="1100" dirty="0">
              <a:solidFill>
                <a:prstClr val="black"/>
              </a:solidFill>
            </a:endParaRP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r>
              <a:rPr lang="es-CL" sz="1100" dirty="0">
                <a:solidFill>
                  <a:prstClr val="black"/>
                </a:solidFill>
              </a:rPr>
              <a:t>Del comportamiento del gasto mensual de años anteriores del Ministerio, se observa que normalmente inicia el año con una ejecución entre el 2% y 3%, para luego acelerar en el segundo semestre y terminar en diciembre ejecutando en torno al 18%, tal como se muestra en el gráfico de ejecución mensual. 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graphicFrame>
        <p:nvGraphicFramePr>
          <p:cNvPr id="9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5089384"/>
              </p:ext>
            </p:extLst>
          </p:nvPr>
        </p:nvGraphicFramePr>
        <p:xfrm>
          <a:off x="1439652" y="3362077"/>
          <a:ext cx="6264695" cy="3019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42543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9846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817589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9CEFBD-B149-41FB-97A6-A9114C8D6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</a:rPr>
              <a:t>Inversiones:</a:t>
            </a:r>
            <a:r>
              <a:rPr lang="es-CL" sz="1100" dirty="0">
                <a:solidFill>
                  <a:prstClr val="black"/>
                </a:solidFill>
              </a:rPr>
              <a:t>  Proyectos de Infraestructura (Iniciativas de Inversión + Transferencias de Capital). </a:t>
            </a: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r>
              <a:rPr lang="es-CL" sz="1100" dirty="0">
                <a:solidFill>
                  <a:prstClr val="black"/>
                </a:solidFill>
              </a:rPr>
              <a:t>Total 2019  $24.361 millones, (reducción de 18,2% respecto de 2018). </a:t>
            </a: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lvl="0" algn="just">
              <a:buFont typeface="+mj-lt"/>
              <a:buAutoNum type="arabicPeriod" startAt="5"/>
            </a:pPr>
            <a:r>
              <a:rPr lang="es-CL" sz="1100" b="1" dirty="0">
                <a:solidFill>
                  <a:prstClr val="black"/>
                </a:solidFill>
              </a:rPr>
              <a:t>Se han ejecutado, en cada unos de estos subtítulos 0% y  29,8% respectivamente.</a:t>
            </a:r>
          </a:p>
          <a:p>
            <a:pPr lvl="0" algn="just">
              <a:buFont typeface="+mj-lt"/>
              <a:buAutoNum type="arabicPeriod" startAt="5"/>
            </a:pPr>
            <a:endParaRPr lang="es-CL" sz="1100" b="1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r>
              <a:rPr lang="es-CL" sz="1100" dirty="0">
                <a:solidFill>
                  <a:prstClr val="black"/>
                </a:solidFill>
              </a:rPr>
              <a:t>Proyectos de Infraestructura inversiones en recintos deportivos de propiedad fiscal y no fiscales (municipales y otros): </a:t>
            </a: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endParaRPr lang="es-CL" sz="1100" dirty="0">
              <a:solidFill>
                <a:prstClr val="black"/>
              </a:solidFill>
            </a:endParaRPr>
          </a:p>
          <a:p>
            <a:pPr marL="625475" lvl="0" indent="-263525"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/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E5AD3FD-A856-4C3B-AA71-6875037CE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5022D880-9128-4F05-A524-67B9BAC60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FCFB6FA-D1E9-4FF5-9987-01D878054FD7}"/>
              </a:ext>
            </a:extLst>
          </p:cNvPr>
          <p:cNvGraphicFramePr>
            <a:graphicFrameLocks noGrp="1"/>
          </p:cNvGraphicFramePr>
          <p:nvPr/>
        </p:nvGraphicFramePr>
        <p:xfrm>
          <a:off x="2267744" y="3350260"/>
          <a:ext cx="3695700" cy="3006090"/>
        </p:xfrm>
        <a:graphic>
          <a:graphicData uri="http://schemas.openxmlformats.org/drawingml/2006/table">
            <a:tbl>
              <a:tblPr/>
              <a:tblGrid>
                <a:gridCol w="2845530">
                  <a:extLst>
                    <a:ext uri="{9D8B030D-6E8A-4147-A177-3AD203B41FA5}">
                      <a16:colId xmlns:a16="http://schemas.microsoft.com/office/drawing/2014/main" val="895895065"/>
                    </a:ext>
                  </a:extLst>
                </a:gridCol>
                <a:gridCol w="850170">
                  <a:extLst>
                    <a:ext uri="{9D8B030D-6E8A-4147-A177-3AD203B41FA5}">
                      <a16:colId xmlns:a16="http://schemas.microsoft.com/office/drawing/2014/main" val="3592728454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31 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MM$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299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Deportivo Integral ade Independencia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41154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CEVS Tocopilla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031227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Reposición Recinto Deportivo CENDYR Ovalle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454889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Alto Rendimiento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08367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Estadio Nacional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219091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Regionales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77069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Panamericanos y Parapanamericanos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65346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Iniciativas de Inversión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688198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33 Transferencias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MM$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13136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Deportivo integral Graneros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453231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CEVS La Unión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160893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Estadio Municipal de San Antonio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661942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Estadio Tierra de Campeones de Iquique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71584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de Peñalolen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531378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Panamericanos y Parapanamericanos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05288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Cancha de Futbol y cesped sintético Costanera Talca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206589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Transferencias de Capital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6028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3909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64785"/>
            <a:ext cx="8229600" cy="5238880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endParaRPr lang="es-MX" sz="1200" dirty="0"/>
          </a:p>
          <a:p>
            <a:endParaRPr lang="es-CL" sz="12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01250" y="46318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01250" y="1340768"/>
            <a:ext cx="813690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El presupuesto 2019 implicó un incremento de 6,4% respecto de 2018.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Dicho crecimiento está relacionado a: los juegos Panamericanos y  </a:t>
            </a:r>
            <a:r>
              <a:rPr kumimoji="0" lang="es-CL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Parapanamericanos</a:t>
            </a:r>
            <a:r>
              <a:rPr kumimoji="0" lang="es-CL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2023, los juegos Binacionales, el Rally Dakar y 2 nuevos centros de Elige Vivir Sano.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Dado que el 90% del Presupuesto está en </a:t>
            </a:r>
            <a:r>
              <a:rPr kumimoji="0" lang="es-C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Transferencias corrientes del IND</a:t>
            </a:r>
            <a:r>
              <a:rPr kumimoji="0" lang="es-CL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a continuación se detalla las principales transferencias: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625475" marR="0" lvl="0" indent="-2635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Fortalecimiento del Deporte de Rendimiento Convencional y Paralímpico</a:t>
            </a:r>
            <a:r>
              <a:rPr kumimoji="0" lang="es-CL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$20.040 millones, para el deporte de alto rendimiento nacional en eventos olímpicos. Plan Piloto Detección de Talentos Regiones del Bío </a:t>
            </a:r>
            <a:r>
              <a:rPr kumimoji="0" lang="es-CL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Bío</a:t>
            </a:r>
            <a:r>
              <a:rPr kumimoji="0" lang="es-CL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Coquimbo y de Aysén; Rally Dakar ($1.314 millones), ATP Tour $319 millones, PGA Tour $41 millones, Vuelta </a:t>
            </a:r>
            <a:r>
              <a:rPr kumimoji="0" lang="es-CL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Ciclistica</a:t>
            </a:r>
            <a:r>
              <a:rPr kumimoji="0" lang="es-CL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$154 millones.</a:t>
            </a:r>
          </a:p>
          <a:p>
            <a:pPr marL="625475" marR="0" lvl="0" indent="-2635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625475" marR="0" lvl="0" indent="-2635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Sistema Nacional de Competencias Deportivas </a:t>
            </a:r>
            <a:r>
              <a:rPr kumimoji="0" lang="es-CL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($12.590 millones). Para Juegos binacionales y Juegos de la Juventud, con participación de Bolivia, Perú y Chile, Integración Araucanía y Juegos de la Integración Andina donde participan Argentina y  Chile, juegos deportivos escolares, juegos nacionales, ligas escolares y de educación superior. </a:t>
            </a:r>
          </a:p>
          <a:p>
            <a:pPr marL="625475" marR="0" lvl="0" indent="-2635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625475" marR="0" lvl="0" indent="-2635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Gestión de Recintos Deportivos: </a:t>
            </a:r>
            <a:r>
              <a:rPr kumimoji="0" lang="es-CL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Nuevo programa con $7.988 millones para a) Operación Centro Deportivos Integrales de Caldera, San Ramón, Lo Espejo, Punta Arenas, Independencia, Mariquina y Graneros;  b) Centros de Alto Rendimiento de los deportistas de elite (3.300 deportistas); c) Recintos en movimiento: mantención Parque Peñalolén, Polideportivo Renato Raggio en Valparaíso y el Polideportivo Rufino Bernedo de Temuco. d) Estadio Nacional y; e) Otros Recintos Deportivos.</a:t>
            </a:r>
          </a:p>
          <a:p>
            <a:pPr marL="625475" marR="0" lvl="0" indent="-2635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CL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625475" marR="0" lvl="0" indent="-2635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Juegos Panamericanos y Parapanamericanos2023</a:t>
            </a:r>
            <a:r>
              <a:rPr kumimoji="0" lang="es-CL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$5.021 millones.</a:t>
            </a:r>
          </a:p>
          <a:p>
            <a:pPr marL="625475" marR="0" lvl="0" indent="-2635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625475" marR="0" lvl="0" indent="-2635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Deporte Participación Público</a:t>
            </a:r>
            <a:r>
              <a:rPr kumimoji="0" lang="es-CL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$8.325 millones. </a:t>
            </a:r>
          </a:p>
          <a:p>
            <a:pPr marL="625475" marR="0" lvl="0" indent="-2635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625475" marR="0" lvl="0" indent="-2635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Crecer en Movimiento</a:t>
            </a:r>
            <a:r>
              <a:rPr kumimoji="0" lang="es-CL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$7.209 millones. ex Escuelas Deportivas Integrales, se reformula el programa incorporando el nivel de enseñanza media. Su objetivo es mejorar la condición física de los beneficiarios a través de juegos, deporte escolar y una estructura articulada. Durante el año 2019, este programa proyecta beneficiar a 221.397 niñas, niños y adolescentes.</a:t>
            </a:r>
          </a:p>
          <a:p>
            <a:pPr marL="625475" marR="0" lvl="0" indent="-2635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6195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9980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623479"/>
            <a:ext cx="734481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4419850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5E695014-539C-4FBF-83CB-8E51B54D69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063167"/>
              </p:ext>
            </p:extLst>
          </p:nvPr>
        </p:nvGraphicFramePr>
        <p:xfrm>
          <a:off x="611560" y="1909495"/>
          <a:ext cx="7543798" cy="2533650"/>
        </p:xfrm>
        <a:graphic>
          <a:graphicData uri="http://schemas.openxmlformats.org/drawingml/2006/table">
            <a:tbl>
              <a:tblPr/>
              <a:tblGrid>
                <a:gridCol w="794708">
                  <a:extLst>
                    <a:ext uri="{9D8B030D-6E8A-4147-A177-3AD203B41FA5}">
                      <a16:colId xmlns:a16="http://schemas.microsoft.com/office/drawing/2014/main" val="257527321"/>
                    </a:ext>
                  </a:extLst>
                </a:gridCol>
                <a:gridCol w="2123176">
                  <a:extLst>
                    <a:ext uri="{9D8B030D-6E8A-4147-A177-3AD203B41FA5}">
                      <a16:colId xmlns:a16="http://schemas.microsoft.com/office/drawing/2014/main" val="3864832905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3923534804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1988120002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303246300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2042792622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2246313393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2202271867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4406351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94433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132.282.647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132.282.647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29.734.218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2573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26.071.176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26.071.176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8.496.690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6638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5.304.311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5.304.311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1.118.604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4311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8868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75.376.485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75.376.485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15.494.841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6239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552.508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552.508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1210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573.869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907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9.805.444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9.805.444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6020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14.555.704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14.555.704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4.344.378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9231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181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51479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78791" y="3593979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9" y="1981520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4E67E924-F8DF-4782-9386-B3AE926FE4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096856"/>
              </p:ext>
            </p:extLst>
          </p:nvPr>
        </p:nvGraphicFramePr>
        <p:xfrm>
          <a:off x="628650" y="2278334"/>
          <a:ext cx="7886699" cy="1296970"/>
        </p:xfrm>
        <a:graphic>
          <a:graphicData uri="http://schemas.openxmlformats.org/drawingml/2006/table">
            <a:tbl>
              <a:tblPr/>
              <a:tblGrid>
                <a:gridCol w="749516">
                  <a:extLst>
                    <a:ext uri="{9D8B030D-6E8A-4147-A177-3AD203B41FA5}">
                      <a16:colId xmlns:a16="http://schemas.microsoft.com/office/drawing/2014/main" val="3048752392"/>
                    </a:ext>
                  </a:extLst>
                </a:gridCol>
                <a:gridCol w="276873">
                  <a:extLst>
                    <a:ext uri="{9D8B030D-6E8A-4147-A177-3AD203B41FA5}">
                      <a16:colId xmlns:a16="http://schemas.microsoft.com/office/drawing/2014/main" val="95980825"/>
                    </a:ext>
                  </a:extLst>
                </a:gridCol>
                <a:gridCol w="2508642">
                  <a:extLst>
                    <a:ext uri="{9D8B030D-6E8A-4147-A177-3AD203B41FA5}">
                      <a16:colId xmlns:a16="http://schemas.microsoft.com/office/drawing/2014/main" val="1228365075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767101224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1452393059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733585534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3653988886"/>
                    </a:ext>
                  </a:extLst>
                </a:gridCol>
                <a:gridCol w="682396">
                  <a:extLst>
                    <a:ext uri="{9D8B030D-6E8A-4147-A177-3AD203B41FA5}">
                      <a16:colId xmlns:a16="http://schemas.microsoft.com/office/drawing/2014/main" val="3957623518"/>
                    </a:ext>
                  </a:extLst>
                </a:gridCol>
                <a:gridCol w="671208">
                  <a:extLst>
                    <a:ext uri="{9D8B030D-6E8A-4147-A177-3AD203B41FA5}">
                      <a16:colId xmlns:a16="http://schemas.microsoft.com/office/drawing/2014/main" val="3404350117"/>
                    </a:ext>
                  </a:extLst>
                </a:gridCol>
              </a:tblGrid>
              <a:tr h="142746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0888973"/>
                  </a:ext>
                </a:extLst>
              </a:tr>
              <a:tr h="437159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2018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902259"/>
                  </a:ext>
                </a:extLst>
              </a:tr>
              <a:tr h="187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Deporte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7.753.173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7.753.173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2.039.426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221838"/>
                  </a:ext>
                </a:extLst>
              </a:tr>
              <a:tr h="223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124.529.474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124.529.474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27.694.792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225283"/>
                  </a:ext>
                </a:extLst>
              </a:tr>
              <a:tr h="160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119.914.130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119.914.130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27.473.806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337005"/>
                  </a:ext>
                </a:extLst>
              </a:tr>
              <a:tr h="142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para el Fomento del Deporte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4.615.344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4.615.344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220.986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780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6747" y="5020165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786386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715" y="1887092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53A1AD0-42AD-4D2A-9FC8-7AE99E0A26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828911"/>
              </p:ext>
            </p:extLst>
          </p:nvPr>
        </p:nvGraphicFramePr>
        <p:xfrm>
          <a:off x="553847" y="2207273"/>
          <a:ext cx="7886700" cy="2802755"/>
        </p:xfrm>
        <a:graphic>
          <a:graphicData uri="http://schemas.openxmlformats.org/drawingml/2006/table">
            <a:tbl>
              <a:tblPr/>
              <a:tblGrid>
                <a:gridCol w="724096">
                  <a:extLst>
                    <a:ext uri="{9D8B030D-6E8A-4147-A177-3AD203B41FA5}">
                      <a16:colId xmlns:a16="http://schemas.microsoft.com/office/drawing/2014/main" val="3741394747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724915760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1852182066"/>
                    </a:ext>
                  </a:extLst>
                </a:gridCol>
                <a:gridCol w="2423559">
                  <a:extLst>
                    <a:ext uri="{9D8B030D-6E8A-4147-A177-3AD203B41FA5}">
                      <a16:colId xmlns:a16="http://schemas.microsoft.com/office/drawing/2014/main" val="1638867503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16632621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599240851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1617100589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1080226908"/>
                    </a:ext>
                  </a:extLst>
                </a:gridCol>
                <a:gridCol w="659251">
                  <a:extLst>
                    <a:ext uri="{9D8B030D-6E8A-4147-A177-3AD203B41FA5}">
                      <a16:colId xmlns:a16="http://schemas.microsoft.com/office/drawing/2014/main" val="1611065636"/>
                    </a:ext>
                  </a:extLst>
                </a:gridCol>
                <a:gridCol w="648444">
                  <a:extLst>
                    <a:ext uri="{9D8B030D-6E8A-4147-A177-3AD203B41FA5}">
                      <a16:colId xmlns:a16="http://schemas.microsoft.com/office/drawing/2014/main" val="2358056562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269381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196208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7.753.173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7.753.173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2.039.426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397392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4.690.072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4.690.072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1.447.803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595019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1.549.127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1.549.127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280.988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773721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1.370.485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1.370.485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291.179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164651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1.370.485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1.370.485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291.179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494200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Dopaje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591.911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591.911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105.478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480697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Deportivos Comunales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503.393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503.393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678522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la Actividad Física y Deporte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275.181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275.181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95.878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819700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143.489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143.489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103455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18.540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18.540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666213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2.640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7798673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45.166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164030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77.143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77.143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4711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2917</TotalTime>
  <Words>2256</Words>
  <Application>Microsoft Office PowerPoint</Application>
  <PresentationFormat>Presentación en pantalla (4:3)</PresentationFormat>
  <Paragraphs>991</Paragraphs>
  <Slides>11</Slides>
  <Notes>4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PRESUPUESTARIA DE GASTOS ACUMULADA AL MES DE ABRIL 2019 PARTIDA 26: MINISTERIO DEL DEPORTE</vt:lpstr>
      <vt:lpstr>EJECUCIÓN ACUMULADA DE GASTOS A ABRIL 2019  PARTIDA 26 MINISTERIO DEL DEPORTE</vt:lpstr>
      <vt:lpstr>EJECUCIÓN ACUMULADA DE GASTOS A ABRIL 2019  PARTIDA 26 MINISTERIO DEL DEPORTE</vt:lpstr>
      <vt:lpstr>EJECUCIÓN ACUMULADA DE GASTOS A ABRIL 2019  PARTIDA 26 MINISTERIO DEL DEPORTE</vt:lpstr>
      <vt:lpstr>EJECUCIÓN ACUMULADA DE GASTOS A ABRIL 2019  PARTIDA 26 MINISTERIO DEL DEPORTE</vt:lpstr>
      <vt:lpstr>EJECUCIÓN ACUMULADA DE GASTOS A ABRIL 2019  PARTIDA 26 MINISTERIO DEL DEPORTE</vt:lpstr>
      <vt:lpstr>EJECUCIÓN ACUMULADA DE GASTOS A ABRIL DE 2019  PARTIDA 26 MINISTERIO DEL DEPORTE</vt:lpstr>
      <vt:lpstr>EJECUCIÓN ACUMULADA DE GASTOS A ABRIL 2019  PARTIDA 26 MINISTERIO DEL DEPORTE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264</cp:revision>
  <cp:lastPrinted>2019-06-03T14:10:49Z</cp:lastPrinted>
  <dcterms:created xsi:type="dcterms:W3CDTF">2016-06-23T13:38:47Z</dcterms:created>
  <dcterms:modified xsi:type="dcterms:W3CDTF">2019-06-03T14:27:24Z</dcterms:modified>
</cp:coreProperties>
</file>