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5" r:id="rId5"/>
    <p:sldId id="306" r:id="rId6"/>
    <p:sldId id="264" r:id="rId7"/>
    <p:sldId id="308" r:id="rId8"/>
    <p:sldId id="263" r:id="rId9"/>
    <p:sldId id="307" r:id="rId10"/>
    <p:sldId id="302" r:id="rId11"/>
    <p:sldId id="303" r:id="rId12"/>
    <p:sldId id="299" r:id="rId13"/>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386" y="11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4624-43AD-AA93-1CD02163C2F7}"/>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4624-43AD-AA93-1CD02163C2F7}"/>
            </c:ext>
          </c:extLst>
        </c:ser>
        <c:ser>
          <c:idx val="2"/>
          <c:order val="2"/>
          <c:tx>
            <c:strRef>
              <c:f>'Partida 25'!$C$34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25'!$D$34:$G$34</c:f>
              <c:numCache>
                <c:formatCode>0.0%</c:formatCode>
                <c:ptCount val="4"/>
                <c:pt idx="0">
                  <c:v>5.3696579100964793E-2</c:v>
                </c:pt>
                <c:pt idx="1">
                  <c:v>5.4080495431206098E-2</c:v>
                </c:pt>
                <c:pt idx="2">
                  <c:v>9.1615947666138217E-2</c:v>
                </c:pt>
                <c:pt idx="3">
                  <c:v>6.8362260798616376E-2</c:v>
                </c:pt>
              </c:numCache>
            </c:numRef>
          </c:val>
          <c:extLst>
            <c:ext xmlns:c16="http://schemas.microsoft.com/office/drawing/2014/chart" uri="{C3380CC4-5D6E-409C-BE32-E72D297353CC}">
              <c16:uniqueId val="{00000002-4624-43AD-AA93-1CD02163C2F7}"/>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0F48-4AA6-A04B-F3EE5AF99F15}"/>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0F48-4AA6-A04B-F3EE5AF99F15}"/>
            </c:ext>
          </c:extLst>
        </c:ser>
        <c:ser>
          <c:idx val="2"/>
          <c:order val="2"/>
          <c:tx>
            <c:strRef>
              <c:f>'Partida 25'!$C$30</c:f>
              <c:strCache>
                <c:ptCount val="1"/>
                <c:pt idx="0">
                  <c:v>% Ejecución Ppto. Vigente 2019</c:v>
                </c:pt>
              </c:strCache>
            </c:strRef>
          </c:tx>
          <c:spPr>
            <a:ln>
              <a:solidFill>
                <a:srgbClr val="C00000"/>
              </a:solidFill>
            </a:ln>
          </c:spPr>
          <c:marker>
            <c:symbol val="none"/>
          </c:marker>
          <c:dLbls>
            <c:dLbl>
              <c:idx val="0"/>
              <c:layout>
                <c:manualLayout>
                  <c:x val="-3.7664783427495289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F48-4AA6-A04B-F3EE5AF99F15}"/>
                </c:ext>
              </c:extLst>
            </c:dLbl>
            <c:dLbl>
              <c:idx val="1"/>
              <c:layout>
                <c:manualLayout>
                  <c:x val="-4.0175768989328314E-2"/>
                  <c:y val="2.49999999999999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F48-4AA6-A04B-F3EE5AF99F15}"/>
                </c:ext>
              </c:extLst>
            </c:dLbl>
            <c:dLbl>
              <c:idx val="2"/>
              <c:layout>
                <c:manualLayout>
                  <c:x val="-4.5197740112994399E-2"/>
                  <c:y val="3.74999999999999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F48-4AA6-A04B-F3EE5AF99F15}"/>
                </c:ext>
              </c:extLst>
            </c:dLbl>
            <c:dLbl>
              <c:idx val="3"/>
              <c:layout>
                <c:manualLayout>
                  <c:x val="-5.0219711236660386E-2"/>
                  <c:y val="0.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F48-4AA6-A04B-F3EE5AF99F15}"/>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25'!$D$30:$G$30</c:f>
              <c:numCache>
                <c:formatCode>0.0%</c:formatCode>
                <c:ptCount val="4"/>
                <c:pt idx="0">
                  <c:v>5.3696579100964793E-2</c:v>
                </c:pt>
                <c:pt idx="1">
                  <c:v>0.10777707453217089</c:v>
                </c:pt>
                <c:pt idx="2">
                  <c:v>0.19898350215564234</c:v>
                </c:pt>
                <c:pt idx="3">
                  <c:v>0.26648467363945477</c:v>
                </c:pt>
              </c:numCache>
            </c:numRef>
          </c:val>
          <c:smooth val="0"/>
          <c:extLst>
            <c:ext xmlns:c16="http://schemas.microsoft.com/office/drawing/2014/chart" uri="{C3380CC4-5D6E-409C-BE32-E72D297353CC}">
              <c16:uniqueId val="{00000006-0F48-4AA6-A04B-F3EE5AF99F15}"/>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sz="quarter" idx="1"/>
          </p:nvPr>
        </p:nvSpPr>
        <p:spPr>
          <a:xfrm>
            <a:off x="4008710" y="0"/>
            <a:ext cx="3066733" cy="468154"/>
          </a:xfrm>
          <a:prstGeom prst="rect">
            <a:avLst/>
          </a:prstGeom>
        </p:spPr>
        <p:txBody>
          <a:bodyPr vert="horz" lIns="92851" tIns="46425" rIns="92851" bIns="46425" rtlCol="0"/>
          <a:lstStyle>
            <a:lvl1pPr algn="r">
              <a:defRPr sz="1200"/>
            </a:lvl1pPr>
          </a:lstStyle>
          <a:p>
            <a:fld id="{616FA1BA-8A8E-4023-9C91-FC56F051C6FA}" type="datetimeFigureOut">
              <a:rPr lang="es-CL" smtClean="0"/>
              <a:t>06-06-2019</a:t>
            </a:fld>
            <a:endParaRPr lang="es-CL"/>
          </a:p>
        </p:txBody>
      </p:sp>
      <p:sp>
        <p:nvSpPr>
          <p:cNvPr id="4" name="3 Marcador de pie de página"/>
          <p:cNvSpPr>
            <a:spLocks noGrp="1"/>
          </p:cNvSpPr>
          <p:nvPr>
            <p:ph type="ftr" sz="quarter" idx="2"/>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10" y="8893296"/>
            <a:ext cx="3066733" cy="468154"/>
          </a:xfrm>
          <a:prstGeom prst="rect">
            <a:avLst/>
          </a:prstGeom>
        </p:spPr>
        <p:txBody>
          <a:bodyPr vert="horz" lIns="92851" tIns="46425" rIns="92851" bIns="46425"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66733" cy="468154"/>
          </a:xfrm>
          <a:prstGeom prst="rect">
            <a:avLst/>
          </a:prstGeom>
        </p:spPr>
        <p:txBody>
          <a:bodyPr vert="horz" lIns="92851" tIns="46425" rIns="92851" bIns="46425" rtlCol="0"/>
          <a:lstStyle>
            <a:lvl1pPr algn="l">
              <a:defRPr sz="1200"/>
            </a:lvl1pPr>
          </a:lstStyle>
          <a:p>
            <a:endParaRPr lang="es-CL"/>
          </a:p>
        </p:txBody>
      </p:sp>
      <p:sp>
        <p:nvSpPr>
          <p:cNvPr id="3" name="2 Marcador de fecha"/>
          <p:cNvSpPr>
            <a:spLocks noGrp="1"/>
          </p:cNvSpPr>
          <p:nvPr>
            <p:ph type="dt" idx="1"/>
          </p:nvPr>
        </p:nvSpPr>
        <p:spPr>
          <a:xfrm>
            <a:off x="4008710" y="0"/>
            <a:ext cx="3066733" cy="468154"/>
          </a:xfrm>
          <a:prstGeom prst="rect">
            <a:avLst/>
          </a:prstGeom>
        </p:spPr>
        <p:txBody>
          <a:bodyPr vert="horz" lIns="92851" tIns="46425" rIns="92851" bIns="46425" rtlCol="0"/>
          <a:lstStyle>
            <a:lvl1pPr algn="r">
              <a:defRPr sz="1200"/>
            </a:lvl1pPr>
          </a:lstStyle>
          <a:p>
            <a:fld id="{E2B5B10E-871D-42A9-AFA9-7078BA467708}" type="datetimeFigureOut">
              <a:rPr lang="es-CL" smtClean="0"/>
              <a:t>06-06-2019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1" tIns="46425" rIns="92851" bIns="46425"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1" tIns="46425" rIns="92851" bIns="46425"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893296"/>
            <a:ext cx="3066733" cy="468154"/>
          </a:xfrm>
          <a:prstGeom prst="rect">
            <a:avLst/>
          </a:prstGeom>
        </p:spPr>
        <p:txBody>
          <a:bodyPr vert="horz" lIns="92851" tIns="46425" rIns="92851" bIns="46425"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10" y="8893296"/>
            <a:ext cx="3066733" cy="468154"/>
          </a:xfrm>
          <a:prstGeom prst="rect">
            <a:avLst/>
          </a:prstGeom>
        </p:spPr>
        <p:txBody>
          <a:bodyPr vert="horz" lIns="92851" tIns="46425" rIns="92851" bIns="46425"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06-06-2019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06-06-2019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06-06-2019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06-06-2019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06-06-2019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06-06-2019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ABRIL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junio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2FE635B5-F65A-4ED5-98FB-9511F677392A}"/>
              </a:ext>
            </a:extLst>
          </p:cNvPr>
          <p:cNvGraphicFramePr>
            <a:graphicFrameLocks noGrp="1"/>
          </p:cNvGraphicFramePr>
          <p:nvPr/>
        </p:nvGraphicFramePr>
        <p:xfrm>
          <a:off x="628651" y="2772299"/>
          <a:ext cx="7886698" cy="2457989"/>
        </p:xfrm>
        <a:graphic>
          <a:graphicData uri="http://schemas.openxmlformats.org/drawingml/2006/table">
            <a:tbl>
              <a:tblPr/>
              <a:tblGrid>
                <a:gridCol w="670995">
                  <a:extLst>
                    <a:ext uri="{9D8B030D-6E8A-4147-A177-3AD203B41FA5}">
                      <a16:colId xmlns:a16="http://schemas.microsoft.com/office/drawing/2014/main" val="638440218"/>
                    </a:ext>
                  </a:extLst>
                </a:gridCol>
                <a:gridCol w="247868">
                  <a:extLst>
                    <a:ext uri="{9D8B030D-6E8A-4147-A177-3AD203B41FA5}">
                      <a16:colId xmlns:a16="http://schemas.microsoft.com/office/drawing/2014/main" val="4054401572"/>
                    </a:ext>
                  </a:extLst>
                </a:gridCol>
                <a:gridCol w="247868">
                  <a:extLst>
                    <a:ext uri="{9D8B030D-6E8A-4147-A177-3AD203B41FA5}">
                      <a16:colId xmlns:a16="http://schemas.microsoft.com/office/drawing/2014/main" val="1254590751"/>
                    </a:ext>
                  </a:extLst>
                </a:gridCol>
                <a:gridCol w="2824189">
                  <a:extLst>
                    <a:ext uri="{9D8B030D-6E8A-4147-A177-3AD203B41FA5}">
                      <a16:colId xmlns:a16="http://schemas.microsoft.com/office/drawing/2014/main" val="2597229068"/>
                    </a:ext>
                  </a:extLst>
                </a:gridCol>
                <a:gridCol w="670995">
                  <a:extLst>
                    <a:ext uri="{9D8B030D-6E8A-4147-A177-3AD203B41FA5}">
                      <a16:colId xmlns:a16="http://schemas.microsoft.com/office/drawing/2014/main" val="637917761"/>
                    </a:ext>
                  </a:extLst>
                </a:gridCol>
                <a:gridCol w="670995">
                  <a:extLst>
                    <a:ext uri="{9D8B030D-6E8A-4147-A177-3AD203B41FA5}">
                      <a16:colId xmlns:a16="http://schemas.microsoft.com/office/drawing/2014/main" val="1201044200"/>
                    </a:ext>
                  </a:extLst>
                </a:gridCol>
                <a:gridCol w="670995">
                  <a:extLst>
                    <a:ext uri="{9D8B030D-6E8A-4147-A177-3AD203B41FA5}">
                      <a16:colId xmlns:a16="http://schemas.microsoft.com/office/drawing/2014/main" val="512493984"/>
                    </a:ext>
                  </a:extLst>
                </a:gridCol>
                <a:gridCol w="670995">
                  <a:extLst>
                    <a:ext uri="{9D8B030D-6E8A-4147-A177-3AD203B41FA5}">
                      <a16:colId xmlns:a16="http://schemas.microsoft.com/office/drawing/2014/main" val="1687959029"/>
                    </a:ext>
                  </a:extLst>
                </a:gridCol>
                <a:gridCol w="610907">
                  <a:extLst>
                    <a:ext uri="{9D8B030D-6E8A-4147-A177-3AD203B41FA5}">
                      <a16:colId xmlns:a16="http://schemas.microsoft.com/office/drawing/2014/main" val="3989112074"/>
                    </a:ext>
                  </a:extLst>
                </a:gridCol>
                <a:gridCol w="600891">
                  <a:extLst>
                    <a:ext uri="{9D8B030D-6E8A-4147-A177-3AD203B41FA5}">
                      <a16:colId xmlns:a16="http://schemas.microsoft.com/office/drawing/2014/main" val="3616957668"/>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73637266"/>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70080927"/>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14.660.758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14.880.062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4.396.917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30,0%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1465014"/>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10.262.691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10.262.691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3.319.375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5304317"/>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2.105.636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2.105.636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503.742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4168272"/>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1.941.304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1.941.304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340.164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698879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1.941.304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1.941.304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340.164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1890335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200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Administración de Procesos de Evaluación de Impacto Ambiental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1.231.521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1.231.521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212.000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6503450"/>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300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Administración Sistema SEIA Electrónico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709.783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709.783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128.164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3066069"/>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350.127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350.127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13.332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055322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35.020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35.020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1631952"/>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7.725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7.725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3.006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3566065"/>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213900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119.769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119.769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4.164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93331275"/>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177.543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177.543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6.162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9116711"/>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220.304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804906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220.304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219.304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22030,4%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5453777"/>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95069136-E37B-4CA7-993F-E5504CD10166}"/>
              </a:ext>
            </a:extLst>
          </p:cNvPr>
          <p:cNvGraphicFramePr>
            <a:graphicFrameLocks noGrp="1"/>
          </p:cNvGraphicFramePr>
          <p:nvPr/>
        </p:nvGraphicFramePr>
        <p:xfrm>
          <a:off x="628650" y="2599912"/>
          <a:ext cx="7886700" cy="2802764"/>
        </p:xfrm>
        <a:graphic>
          <a:graphicData uri="http://schemas.openxmlformats.org/drawingml/2006/table">
            <a:tbl>
              <a:tblPr/>
              <a:tblGrid>
                <a:gridCol w="724096">
                  <a:extLst>
                    <a:ext uri="{9D8B030D-6E8A-4147-A177-3AD203B41FA5}">
                      <a16:colId xmlns:a16="http://schemas.microsoft.com/office/drawing/2014/main" val="509367922"/>
                    </a:ext>
                  </a:extLst>
                </a:gridCol>
                <a:gridCol w="267483">
                  <a:extLst>
                    <a:ext uri="{9D8B030D-6E8A-4147-A177-3AD203B41FA5}">
                      <a16:colId xmlns:a16="http://schemas.microsoft.com/office/drawing/2014/main" val="1497343595"/>
                    </a:ext>
                  </a:extLst>
                </a:gridCol>
                <a:gridCol w="267483">
                  <a:extLst>
                    <a:ext uri="{9D8B030D-6E8A-4147-A177-3AD203B41FA5}">
                      <a16:colId xmlns:a16="http://schemas.microsoft.com/office/drawing/2014/main" val="3399105325"/>
                    </a:ext>
                  </a:extLst>
                </a:gridCol>
                <a:gridCol w="2423559">
                  <a:extLst>
                    <a:ext uri="{9D8B030D-6E8A-4147-A177-3AD203B41FA5}">
                      <a16:colId xmlns:a16="http://schemas.microsoft.com/office/drawing/2014/main" val="2174961020"/>
                    </a:ext>
                  </a:extLst>
                </a:gridCol>
                <a:gridCol w="724096">
                  <a:extLst>
                    <a:ext uri="{9D8B030D-6E8A-4147-A177-3AD203B41FA5}">
                      <a16:colId xmlns:a16="http://schemas.microsoft.com/office/drawing/2014/main" val="3930597672"/>
                    </a:ext>
                  </a:extLst>
                </a:gridCol>
                <a:gridCol w="724096">
                  <a:extLst>
                    <a:ext uri="{9D8B030D-6E8A-4147-A177-3AD203B41FA5}">
                      <a16:colId xmlns:a16="http://schemas.microsoft.com/office/drawing/2014/main" val="4051937311"/>
                    </a:ext>
                  </a:extLst>
                </a:gridCol>
                <a:gridCol w="724096">
                  <a:extLst>
                    <a:ext uri="{9D8B030D-6E8A-4147-A177-3AD203B41FA5}">
                      <a16:colId xmlns:a16="http://schemas.microsoft.com/office/drawing/2014/main" val="2633247633"/>
                    </a:ext>
                  </a:extLst>
                </a:gridCol>
                <a:gridCol w="724096">
                  <a:extLst>
                    <a:ext uri="{9D8B030D-6E8A-4147-A177-3AD203B41FA5}">
                      <a16:colId xmlns:a16="http://schemas.microsoft.com/office/drawing/2014/main" val="3458815426"/>
                    </a:ext>
                  </a:extLst>
                </a:gridCol>
                <a:gridCol w="659251">
                  <a:extLst>
                    <a:ext uri="{9D8B030D-6E8A-4147-A177-3AD203B41FA5}">
                      <a16:colId xmlns:a16="http://schemas.microsoft.com/office/drawing/2014/main" val="4182692404"/>
                    </a:ext>
                  </a:extLst>
                </a:gridCol>
                <a:gridCol w="648444">
                  <a:extLst>
                    <a:ext uri="{9D8B030D-6E8A-4147-A177-3AD203B41FA5}">
                      <a16:colId xmlns:a16="http://schemas.microsoft.com/office/drawing/2014/main" val="1464945016"/>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748709120"/>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51450048"/>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11.341.780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152.984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3.338.540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95322277"/>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8.067.738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8.042.473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-25.265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2.497.789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8625781"/>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1.994.349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1.994.349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406.801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8218351"/>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25.265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264350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25.265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25.265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009847"/>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153.184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842588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153.184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5749529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Fiscalización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153.184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253639"/>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252.625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101.518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40,2%</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7190606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47.283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47.283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699424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7.823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7.823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7118795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644570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62.372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33.366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5253403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132.387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132.387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67.147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1335891"/>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153.984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152.984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327743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153.984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152.984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841581792"/>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ABRIL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p>
          <a:p>
            <a:pPr lvl="0" algn="just">
              <a:spcBef>
                <a:spcPts val="0"/>
              </a:spcBef>
              <a:buFont typeface="+mj-lt"/>
              <a:buAutoNum type="arabicPeriod"/>
            </a:pPr>
            <a:endParaRPr lang="es-MX" sz="1050" dirty="0">
              <a:solidFill>
                <a:prstClr val="black"/>
              </a:solidFill>
            </a:endParaRPr>
          </a:p>
          <a:p>
            <a:pPr algn="just">
              <a:spcBef>
                <a:spcPts val="0"/>
              </a:spcBef>
            </a:pPr>
            <a:r>
              <a:rPr lang="es-MX" sz="1050" dirty="0">
                <a:solidFill>
                  <a:prstClr val="black"/>
                </a:solidFill>
              </a:rPr>
              <a:t>Este Presupuesto se distribuye, por Subtítulos, en: 59% Gastos en Personal, 20% Bienes y Servicios de Consumo, Transferencias corrientes con 18% y 3%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(72% del total ministerial) es la </a:t>
            </a:r>
            <a:r>
              <a:rPr lang="es-MX" sz="1050" b="1" dirty="0">
                <a:solidFill>
                  <a:prstClr val="black"/>
                </a:solidFill>
              </a:rPr>
              <a:t>Subsecretaría de Medio Ambiente (SMA) </a:t>
            </a:r>
            <a:r>
              <a:rPr lang="es-MX" sz="1050" dirty="0">
                <a:solidFill>
                  <a:prstClr val="black"/>
                </a:solidFill>
              </a:rPr>
              <a:t>con $31.647 millones, seguido por el </a:t>
            </a:r>
            <a:r>
              <a:rPr lang="es-MX" sz="1050" b="1" dirty="0">
                <a:solidFill>
                  <a:prstClr val="black"/>
                </a:solidFill>
              </a:rPr>
              <a:t>Servicio de Evaluación Ambiental (SEA) </a:t>
            </a:r>
            <a:r>
              <a:rPr lang="es-MX" sz="1050" dirty="0">
                <a:solidFill>
                  <a:prstClr val="black"/>
                </a:solidFill>
              </a:rPr>
              <a:t>con $14.660 millones (19%), y la </a:t>
            </a:r>
            <a:r>
              <a:rPr lang="es-MX" sz="1050" b="1" dirty="0">
                <a:solidFill>
                  <a:prstClr val="black"/>
                </a:solidFill>
              </a:rPr>
              <a:t>Superintendencia del Medio Ambiente (SME)</a:t>
            </a:r>
            <a:r>
              <a:rPr lang="es-MX" sz="1050" dirty="0">
                <a:solidFill>
                  <a:prstClr val="black"/>
                </a:solidFill>
              </a:rPr>
              <a:t>  con $11.688 millones (9%).</a:t>
            </a:r>
          </a:p>
          <a:p>
            <a:pPr lvl="0" algn="just">
              <a:spcBef>
                <a:spcPts val="0"/>
              </a:spcBef>
              <a:buFont typeface="+mj-lt"/>
              <a:buAutoNum type="arabicPeriod"/>
            </a:pPr>
            <a:endParaRPr lang="es-MX" sz="105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pic>
        <p:nvPicPr>
          <p:cNvPr id="8" name="Imagen 7">
            <a:extLst>
              <a:ext uri="{FF2B5EF4-FFF2-40B4-BE49-F238E27FC236}">
                <a16:creationId xmlns:a16="http://schemas.microsoft.com/office/drawing/2014/main" id="{B2E831DD-BA71-4832-8DEA-1CB4A70C14C1}"/>
              </a:ext>
            </a:extLst>
          </p:cNvPr>
          <p:cNvPicPr>
            <a:picLocks noChangeAspect="1"/>
          </p:cNvPicPr>
          <p:nvPr/>
        </p:nvPicPr>
        <p:blipFill>
          <a:blip r:embed="rId2"/>
          <a:stretch>
            <a:fillRect/>
          </a:stretch>
        </p:blipFill>
        <p:spPr>
          <a:xfrm>
            <a:off x="500062" y="3457480"/>
            <a:ext cx="4233490" cy="2893016"/>
          </a:xfrm>
          <a:prstGeom prst="rect">
            <a:avLst/>
          </a:prstGeom>
        </p:spPr>
      </p:pic>
      <p:pic>
        <p:nvPicPr>
          <p:cNvPr id="9" name="Imagen 8">
            <a:extLst>
              <a:ext uri="{FF2B5EF4-FFF2-40B4-BE49-F238E27FC236}">
                <a16:creationId xmlns:a16="http://schemas.microsoft.com/office/drawing/2014/main" id="{79321A73-7FAE-42EF-8FF4-D7F9BB8906DD}"/>
              </a:ext>
            </a:extLst>
          </p:cNvPr>
          <p:cNvPicPr>
            <a:picLocks noChangeAspect="1"/>
          </p:cNvPicPr>
          <p:nvPr/>
        </p:nvPicPr>
        <p:blipFill>
          <a:blip r:embed="rId3"/>
          <a:stretch>
            <a:fillRect/>
          </a:stretch>
        </p:blipFill>
        <p:spPr>
          <a:xfrm>
            <a:off x="4733552" y="3460709"/>
            <a:ext cx="4032448" cy="2889787"/>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429363"/>
            <a:ext cx="8064896" cy="4862870"/>
          </a:xfrm>
          <a:prstGeom prst="rect">
            <a:avLst/>
          </a:prstGeom>
        </p:spPr>
        <p:txBody>
          <a:bodyPr wrap="square">
            <a:spAutoFit/>
          </a:bodyPr>
          <a:lstStyle/>
          <a:p>
            <a:pPr lvl="0" algn="just"/>
            <a:r>
              <a:rPr lang="es-MX" sz="1050" b="1" dirty="0">
                <a:solidFill>
                  <a:prstClr val="black"/>
                </a:solidFill>
              </a:rPr>
              <a:t>Principales hallazgos</a:t>
            </a:r>
            <a:endParaRPr lang="es-CL" sz="1050" b="1" dirty="0">
              <a:solidFill>
                <a:prstClr val="black"/>
              </a:solidFill>
            </a:endParaRPr>
          </a:p>
          <a:p>
            <a:pPr algn="just"/>
            <a:endParaRPr lang="es-CL" sz="1600" b="1" dirty="0"/>
          </a:p>
          <a:p>
            <a:pPr marL="342900" lvl="0" indent="-342900" algn="just">
              <a:buFont typeface="+mj-lt"/>
              <a:buAutoNum type="arabicPeriod"/>
            </a:pPr>
            <a:r>
              <a:rPr lang="es-CL" sz="1050" dirty="0">
                <a:solidFill>
                  <a:prstClr val="black"/>
                </a:solidFill>
              </a:rPr>
              <a:t>La ejecución presupuestaria de abril fue de </a:t>
            </a:r>
            <a:r>
              <a:rPr lang="es-CL" sz="1050" b="1" dirty="0">
                <a:solidFill>
                  <a:prstClr val="black"/>
                </a:solidFill>
              </a:rPr>
              <a:t>$3.962 millones, equivalente a un 6,8%, inferior al 7,2% presentado en el mismo mes del año anterior. </a:t>
            </a:r>
          </a:p>
          <a:p>
            <a:pPr marL="342900" lvl="0" indent="-342900" algn="just">
              <a:buFont typeface="+mj-lt"/>
              <a:buAutoNum type="arabicPeriod"/>
            </a:pPr>
            <a:endParaRPr lang="es-CL" sz="1050" b="1" dirty="0">
              <a:solidFill>
                <a:prstClr val="black"/>
              </a:solidFill>
            </a:endParaRPr>
          </a:p>
          <a:p>
            <a:pPr marL="342900" lvl="0" indent="-342900" algn="just">
              <a:buFont typeface="+mj-lt"/>
              <a:buAutoNum type="arabicPeriod"/>
            </a:pPr>
            <a:r>
              <a:rPr lang="es-CL" sz="1050" dirty="0">
                <a:solidFill>
                  <a:prstClr val="black"/>
                </a:solidFill>
              </a:rPr>
              <a:t>En el siguiente gráfico vemos que la ejecución presupuestaria mensual de la Partida para el año 2019 tiene un comportamiento en línea a la otros períodos, cuya característica  está dada por una alta ejecución en el mes de diciembre, que más que duplica a la el promedio de los meses previos. </a:t>
            </a:r>
          </a:p>
          <a:p>
            <a:pPr marL="342900" lvl="0" indent="-342900" algn="just">
              <a:buFont typeface="+mj-lt"/>
              <a:buAutoNum type="arabicPeriod"/>
            </a:pPr>
            <a:endParaRPr lang="es-CL" sz="1050" dirty="0">
              <a:solidFill>
                <a:prstClr val="black"/>
              </a:solidFill>
            </a:endParaRP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graphicFrame>
        <p:nvGraphicFramePr>
          <p:cNvPr id="9"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61667470"/>
              </p:ext>
            </p:extLst>
          </p:nvPr>
        </p:nvGraphicFramePr>
        <p:xfrm>
          <a:off x="1979713" y="3068960"/>
          <a:ext cx="5073550" cy="32232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47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3" name="Marcador de contenido 2">
            <a:extLst>
              <a:ext uri="{FF2B5EF4-FFF2-40B4-BE49-F238E27FC236}">
                <a16:creationId xmlns:a16="http://schemas.microsoft.com/office/drawing/2014/main" id="{946060A3-156B-436C-9D13-EA2910C4D6CA}"/>
              </a:ext>
            </a:extLst>
          </p:cNvPr>
          <p:cNvSpPr>
            <a:spLocks noGrp="1"/>
          </p:cNvSpPr>
          <p:nvPr>
            <p:ph idx="1"/>
          </p:nvPr>
        </p:nvSpPr>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3.- Con ello, </a:t>
            </a:r>
            <a:r>
              <a:rPr lang="es-CL" sz="1050" b="1" dirty="0">
                <a:solidFill>
                  <a:prstClr val="black"/>
                </a:solidFill>
              </a:rPr>
              <a:t>la ejecución acumulada al mes de abril del Ministerio de Medio Ambiente asciende a $15.447 millones, equivalente a un 26,6%, </a:t>
            </a:r>
            <a:r>
              <a:rPr lang="es-CL" sz="1050" dirty="0">
                <a:solidFill>
                  <a:prstClr val="black"/>
                </a:solidFill>
              </a:rPr>
              <a:t>en línea con la ejecución de años anteriores.</a:t>
            </a:r>
          </a:p>
          <a:p>
            <a:pPr marL="0" lvl="0" indent="0" algn="just">
              <a:spcBef>
                <a:spcPts val="0"/>
              </a:spcBef>
              <a:buNone/>
            </a:pPr>
            <a:endParaRPr lang="es-CL" sz="1050" dirty="0">
              <a:solidFill>
                <a:prstClr val="black"/>
              </a:solidFill>
            </a:endParaRPr>
          </a:p>
          <a:p>
            <a:pPr marL="0" lvl="0" indent="0" algn="just">
              <a:spcBef>
                <a:spcPts val="0"/>
              </a:spcBef>
              <a:buNone/>
            </a:pPr>
            <a:r>
              <a:rPr lang="es-CL" sz="1050" dirty="0">
                <a:solidFill>
                  <a:prstClr val="black"/>
                </a:solidFill>
              </a:rPr>
              <a:t>4.- Vía decretos de modificación presupuestaria, la autorización inicial de gastos se vio incrementada en el mes de marzo por $219, destinados a Servicio de la Deuda, correspondiente a deuda flotante del Servicio de Evaluación Ambiental, y que se relaciona con operaciones del año anterior. En el mes de abril, se adiciona un incremento por el mismo concepto por $57 millones en Secretaría y $152 millones en la Superintendencia de Medio Ambiente. </a:t>
            </a:r>
            <a:r>
              <a:rPr lang="es-CL" sz="1050" b="1" dirty="0">
                <a:solidFill>
                  <a:prstClr val="black"/>
                </a:solidFill>
              </a:rPr>
              <a:t>Con ello, el total de incremento del presupuesto del Ministerio por deuda flotante de operaciones de año anterior alcanza a $ 430 millones.</a:t>
            </a:r>
          </a:p>
          <a:p>
            <a:endParaRPr lang="es-CL" dirty="0"/>
          </a:p>
        </p:txBody>
      </p:sp>
      <p:graphicFrame>
        <p:nvGraphicFramePr>
          <p:cNvPr id="7"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3987765935"/>
              </p:ext>
            </p:extLst>
          </p:nvPr>
        </p:nvGraphicFramePr>
        <p:xfrm>
          <a:off x="1907704" y="3140968"/>
          <a:ext cx="5121175" cy="33236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908720"/>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724525" y="5157192"/>
            <a:ext cx="7190893"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755576" y="2060848"/>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BCA4CEF3-15AE-4E55-9B81-A03C706343A0}"/>
              </a:ext>
            </a:extLst>
          </p:cNvPr>
          <p:cNvGraphicFramePr>
            <a:graphicFrameLocks noGrp="1"/>
          </p:cNvGraphicFramePr>
          <p:nvPr/>
        </p:nvGraphicFramePr>
        <p:xfrm>
          <a:off x="628650" y="3127194"/>
          <a:ext cx="7886700" cy="1748200"/>
        </p:xfrm>
        <a:graphic>
          <a:graphicData uri="http://schemas.openxmlformats.org/drawingml/2006/table">
            <a:tbl>
              <a:tblPr/>
              <a:tblGrid>
                <a:gridCol w="715032">
                  <a:extLst>
                    <a:ext uri="{9D8B030D-6E8A-4147-A177-3AD203B41FA5}">
                      <a16:colId xmlns:a16="http://schemas.microsoft.com/office/drawing/2014/main" val="667372975"/>
                    </a:ext>
                  </a:extLst>
                </a:gridCol>
                <a:gridCol w="3009540">
                  <a:extLst>
                    <a:ext uri="{9D8B030D-6E8A-4147-A177-3AD203B41FA5}">
                      <a16:colId xmlns:a16="http://schemas.microsoft.com/office/drawing/2014/main" val="2875739495"/>
                    </a:ext>
                  </a:extLst>
                </a:gridCol>
                <a:gridCol w="715032">
                  <a:extLst>
                    <a:ext uri="{9D8B030D-6E8A-4147-A177-3AD203B41FA5}">
                      <a16:colId xmlns:a16="http://schemas.microsoft.com/office/drawing/2014/main" val="1750034063"/>
                    </a:ext>
                  </a:extLst>
                </a:gridCol>
                <a:gridCol w="715032">
                  <a:extLst>
                    <a:ext uri="{9D8B030D-6E8A-4147-A177-3AD203B41FA5}">
                      <a16:colId xmlns:a16="http://schemas.microsoft.com/office/drawing/2014/main" val="117475219"/>
                    </a:ext>
                  </a:extLst>
                </a:gridCol>
                <a:gridCol w="715032">
                  <a:extLst>
                    <a:ext uri="{9D8B030D-6E8A-4147-A177-3AD203B41FA5}">
                      <a16:colId xmlns:a16="http://schemas.microsoft.com/office/drawing/2014/main" val="81961429"/>
                    </a:ext>
                  </a:extLst>
                </a:gridCol>
                <a:gridCol w="715032">
                  <a:extLst>
                    <a:ext uri="{9D8B030D-6E8A-4147-A177-3AD203B41FA5}">
                      <a16:colId xmlns:a16="http://schemas.microsoft.com/office/drawing/2014/main" val="3120847734"/>
                    </a:ext>
                  </a:extLst>
                </a:gridCol>
                <a:gridCol w="651000">
                  <a:extLst>
                    <a:ext uri="{9D8B030D-6E8A-4147-A177-3AD203B41FA5}">
                      <a16:colId xmlns:a16="http://schemas.microsoft.com/office/drawing/2014/main" val="3129405191"/>
                    </a:ext>
                  </a:extLst>
                </a:gridCol>
                <a:gridCol w="651000">
                  <a:extLst>
                    <a:ext uri="{9D8B030D-6E8A-4147-A177-3AD203B41FA5}">
                      <a16:colId xmlns:a16="http://schemas.microsoft.com/office/drawing/2014/main" val="1749776826"/>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51866168"/>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451773171"/>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57.496.903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57.967.056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470.153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15.447.332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18309885"/>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34.243.167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34.205.497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-37.670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11.023.144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37614762"/>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11.479.319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11.479.319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2.052.492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37078203"/>
                  </a:ext>
                </a:extLst>
              </a:tr>
              <a:tr h="169728">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77.670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77.670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2855644"/>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10.170.630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10.170.630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1.794.079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4972862"/>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1.600.787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1.600.787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141.080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42116481"/>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433.153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430.153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411.273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13709,1%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94,9%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36050210"/>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B24FBA-48EE-4C07-8AFB-67EF6C4A9BB3}"/>
              </a:ext>
            </a:extLst>
          </p:cNvPr>
          <p:cNvSpPr>
            <a:spLocks noGrp="1"/>
          </p:cNvSpPr>
          <p:nvPr>
            <p:ph idx="1"/>
          </p:nvPr>
        </p:nvSpPr>
        <p:spPr/>
        <p:txBody>
          <a:bodyPr/>
          <a:lstStyle/>
          <a:p>
            <a:pPr marL="0" lvl="0" indent="0" algn="just">
              <a:spcBef>
                <a:spcPts val="0"/>
              </a:spcBef>
              <a:buNone/>
            </a:pPr>
            <a:r>
              <a:rPr lang="es-MX" sz="1050" b="1" dirty="0">
                <a:solidFill>
                  <a:prstClr val="black"/>
                </a:solidFill>
              </a:rPr>
              <a:t>Gastos por Programas:</a:t>
            </a:r>
            <a:endParaRPr lang="es-CL" sz="1050" b="1" dirty="0">
              <a:solidFill>
                <a:prstClr val="black"/>
              </a:solidFill>
            </a:endParaRPr>
          </a:p>
          <a:p>
            <a:pPr lvl="0" algn="just">
              <a:spcBef>
                <a:spcPts val="0"/>
              </a:spcBef>
            </a:pPr>
            <a:endParaRPr lang="es-MX" sz="1050" dirty="0">
              <a:solidFill>
                <a:prstClr val="black"/>
              </a:solidFill>
            </a:endParaRPr>
          </a:p>
          <a:p>
            <a:pPr lvl="0" algn="just">
              <a:spcBef>
                <a:spcPts val="0"/>
              </a:spcBef>
            </a:pPr>
            <a:r>
              <a:rPr lang="es-MX" sz="1050" b="1" dirty="0">
                <a:solidFill>
                  <a:prstClr val="black"/>
                </a:solidFill>
              </a:rPr>
              <a:t>Subsecretaría</a:t>
            </a:r>
            <a:r>
              <a:rPr lang="es-MX" sz="1050" dirty="0">
                <a:solidFill>
                  <a:prstClr val="black"/>
                </a:solidFill>
              </a:rPr>
              <a:t> s</a:t>
            </a:r>
            <a:r>
              <a:rPr lang="es-CL" sz="1050" dirty="0">
                <a:solidFill>
                  <a:prstClr val="black"/>
                </a:solidFill>
              </a:rPr>
              <a:t>e incorporan recursos adicionales para 34 funcionarios, de los cuales 9 corresponden al traspaso de honorarios a contrata por $51 millones, más 25 nuevos funcionarios que reforzarán la implementación de la Ley de Responsabilidad Extendida del Productor (Ley REP), PDL de Cambio Climático y la Ley de Impuestos Verdes ($192 millones).</a:t>
            </a:r>
          </a:p>
          <a:p>
            <a:pPr lvl="0" algn="just">
              <a:spcBef>
                <a:spcPts val="0"/>
              </a:spcBef>
            </a:pPr>
            <a:endParaRPr lang="es-CL" sz="1050" dirty="0">
              <a:solidFill>
                <a:prstClr val="black"/>
              </a:solidFill>
            </a:endParaRPr>
          </a:p>
          <a:p>
            <a:pPr lvl="0"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a:p>
            <a:pPr lvl="0" algn="just">
              <a:spcBef>
                <a:spcPts val="0"/>
              </a:spcBef>
            </a:pPr>
            <a:r>
              <a:rPr lang="es-CL" sz="1050" dirty="0">
                <a:solidFill>
                  <a:prstClr val="black"/>
                </a:solidFill>
              </a:rPr>
              <a:t>El </a:t>
            </a:r>
            <a:r>
              <a:rPr lang="es-CL" sz="1050" b="1" dirty="0">
                <a:solidFill>
                  <a:prstClr val="black"/>
                </a:solidFill>
              </a:rPr>
              <a:t>Servicio de Evaluación Ambiental</a:t>
            </a:r>
            <a:r>
              <a:rPr lang="es-CL" sz="1050" dirty="0">
                <a:solidFill>
                  <a:prstClr val="black"/>
                </a:solidFill>
              </a:rPr>
              <a:t>, incorporará en 2019 a 12 funcionarios (3 contratas destinados a Valparaíso, RM y O’Higgins, por $76 millones). Para la oficina en la región de Ñuble, se consideró presupuesto para el Director Regional y un técnico, además del traspaso de 7 honorarios a contrata. Se considera financiar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que incluye plataforma tecnológica, ancho de banda de la red MPLS, enlace de datos  y operatividad del SEIA, para el Ñuble.</a:t>
            </a:r>
          </a:p>
          <a:p>
            <a:pPr lvl="0" algn="just">
              <a:spcBef>
                <a:spcPts val="0"/>
              </a:spcBef>
              <a:buFont typeface="+mj-lt"/>
              <a:buAutoNum type="arabicPeriod"/>
            </a:pPr>
            <a:endParaRPr lang="es-CL" sz="1050" dirty="0">
              <a:solidFill>
                <a:prstClr val="black"/>
              </a:solidFill>
            </a:endParaRPr>
          </a:p>
          <a:p>
            <a:pPr lvl="0" algn="just">
              <a:spcBef>
                <a:spcPts val="0"/>
              </a:spcBef>
            </a:pPr>
            <a:r>
              <a:rPr lang="es-CL" sz="1100" dirty="0">
                <a:solidFill>
                  <a:prstClr val="black"/>
                </a:solidFill>
              </a:rPr>
              <a:t>Finalmente, para la </a:t>
            </a:r>
            <a:r>
              <a:rPr lang="es-CL" sz="1100" b="1" dirty="0">
                <a:solidFill>
                  <a:prstClr val="black"/>
                </a:solidFill>
              </a:rPr>
              <a:t>Superintendencia del Medio Ambiente</a:t>
            </a:r>
            <a:r>
              <a:rPr lang="es-CL" sz="1100" dirty="0">
                <a:solidFill>
                  <a:prstClr val="black"/>
                </a:solidFill>
              </a:rPr>
              <a:t>, se informa que se otorgan recursos para gasto en personal adicional de 14 personas, de los cuales  6 son profesionales para la plataforma tecnológica (proyecto TIC). También contempla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a:t>
            </a:r>
            <a:endParaRPr lang="es-MX" sz="11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52880FB2-7839-47EF-BE13-732654BCA5EA}"/>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68FF750B-B5A9-47F9-9557-734126935F2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ABRIL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205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6765" y="887814"/>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539553" y="4581128"/>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6" name="1 Título"/>
          <p:cNvSpPr txBox="1">
            <a:spLocks/>
          </p:cNvSpPr>
          <p:nvPr/>
        </p:nvSpPr>
        <p:spPr>
          <a:xfrm>
            <a:off x="603369" y="2865206"/>
            <a:ext cx="7848872"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23182D79-CBB7-493C-9B21-180FB94AFFC6}"/>
              </a:ext>
            </a:extLst>
          </p:cNvPr>
          <p:cNvGraphicFramePr>
            <a:graphicFrameLocks noGrp="1"/>
          </p:cNvGraphicFramePr>
          <p:nvPr/>
        </p:nvGraphicFramePr>
        <p:xfrm>
          <a:off x="628650" y="3509058"/>
          <a:ext cx="7886699" cy="984471"/>
        </p:xfrm>
        <a:graphic>
          <a:graphicData uri="http://schemas.openxmlformats.org/drawingml/2006/table">
            <a:tbl>
              <a:tblPr/>
              <a:tblGrid>
                <a:gridCol w="692768">
                  <a:extLst>
                    <a:ext uri="{9D8B030D-6E8A-4147-A177-3AD203B41FA5}">
                      <a16:colId xmlns:a16="http://schemas.microsoft.com/office/drawing/2014/main" val="4167223144"/>
                    </a:ext>
                  </a:extLst>
                </a:gridCol>
                <a:gridCol w="255911">
                  <a:extLst>
                    <a:ext uri="{9D8B030D-6E8A-4147-A177-3AD203B41FA5}">
                      <a16:colId xmlns:a16="http://schemas.microsoft.com/office/drawing/2014/main" val="725141908"/>
                    </a:ext>
                  </a:extLst>
                </a:gridCol>
                <a:gridCol w="2915830">
                  <a:extLst>
                    <a:ext uri="{9D8B030D-6E8A-4147-A177-3AD203B41FA5}">
                      <a16:colId xmlns:a16="http://schemas.microsoft.com/office/drawing/2014/main" val="3168347730"/>
                    </a:ext>
                  </a:extLst>
                </a:gridCol>
                <a:gridCol w="692768">
                  <a:extLst>
                    <a:ext uri="{9D8B030D-6E8A-4147-A177-3AD203B41FA5}">
                      <a16:colId xmlns:a16="http://schemas.microsoft.com/office/drawing/2014/main" val="2237905098"/>
                    </a:ext>
                  </a:extLst>
                </a:gridCol>
                <a:gridCol w="692768">
                  <a:extLst>
                    <a:ext uri="{9D8B030D-6E8A-4147-A177-3AD203B41FA5}">
                      <a16:colId xmlns:a16="http://schemas.microsoft.com/office/drawing/2014/main" val="3304938715"/>
                    </a:ext>
                  </a:extLst>
                </a:gridCol>
                <a:gridCol w="692768">
                  <a:extLst>
                    <a:ext uri="{9D8B030D-6E8A-4147-A177-3AD203B41FA5}">
                      <a16:colId xmlns:a16="http://schemas.microsoft.com/office/drawing/2014/main" val="553270117"/>
                    </a:ext>
                  </a:extLst>
                </a:gridCol>
                <a:gridCol w="692768">
                  <a:extLst>
                    <a:ext uri="{9D8B030D-6E8A-4147-A177-3AD203B41FA5}">
                      <a16:colId xmlns:a16="http://schemas.microsoft.com/office/drawing/2014/main" val="1828251124"/>
                    </a:ext>
                  </a:extLst>
                </a:gridCol>
                <a:gridCol w="630729">
                  <a:extLst>
                    <a:ext uri="{9D8B030D-6E8A-4147-A177-3AD203B41FA5}">
                      <a16:colId xmlns:a16="http://schemas.microsoft.com/office/drawing/2014/main" val="2017713626"/>
                    </a:ext>
                  </a:extLst>
                </a:gridCol>
                <a:gridCol w="620389">
                  <a:extLst>
                    <a:ext uri="{9D8B030D-6E8A-4147-A177-3AD203B41FA5}">
                      <a16:colId xmlns:a16="http://schemas.microsoft.com/office/drawing/2014/main" val="701679077"/>
                    </a:ext>
                  </a:extLst>
                </a:gridCol>
              </a:tblGrid>
              <a:tr h="131263">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204" marR="8204" marT="8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91026147"/>
                  </a:ext>
                </a:extLst>
              </a:tr>
              <a:tr h="401992">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965650683"/>
                  </a:ext>
                </a:extLst>
              </a:tr>
              <a:tr h="172282">
                <a:tc>
                  <a:txBody>
                    <a:bodyPr/>
                    <a:lstStyle/>
                    <a:p>
                      <a:pPr algn="ctr" fontAlgn="ctr"/>
                      <a:r>
                        <a:rPr lang="es-CL" sz="800" b="1" i="0" u="none" strike="noStrike">
                          <a:solidFill>
                            <a:srgbClr val="000000"/>
                          </a:solidFill>
                          <a:effectLst/>
                          <a:latin typeface="Calibri" panose="020F0502020204030204" pitchFamily="34" charset="0"/>
                        </a:rPr>
                        <a:t>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del Medio Ambiente</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31.745.214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97.865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7.711.875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24,3%</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5661943"/>
                  </a:ext>
                </a:extLst>
              </a:tr>
              <a:tr h="131263">
                <a:tc>
                  <a:txBody>
                    <a:bodyPr/>
                    <a:lstStyle/>
                    <a:p>
                      <a:pPr algn="ctr" fontAlgn="ctr"/>
                      <a:r>
                        <a:rPr lang="es-CL" sz="800" b="1" i="0" u="none" strike="noStrike">
                          <a:solidFill>
                            <a:srgbClr val="000000"/>
                          </a:solidFill>
                          <a:effectLst/>
                          <a:latin typeface="Calibri" panose="020F0502020204030204" pitchFamily="34" charset="0"/>
                        </a:rPr>
                        <a:t>02</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Evaluación Ambiental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14.880.062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219.304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4.396.917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30,0%</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29,5%</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090477"/>
                  </a:ext>
                </a:extLst>
              </a:tr>
              <a:tr h="147671">
                <a:tc>
                  <a:txBody>
                    <a:bodyPr/>
                    <a:lstStyle/>
                    <a:p>
                      <a:pPr algn="ctr" fontAlgn="ctr"/>
                      <a:r>
                        <a:rPr lang="es-CL" sz="800" b="1" i="0" u="none" strike="noStrike">
                          <a:solidFill>
                            <a:srgbClr val="000000"/>
                          </a:solidFill>
                          <a:effectLst/>
                          <a:latin typeface="Calibri" panose="020F0502020204030204" pitchFamily="34" charset="0"/>
                        </a:rPr>
                        <a:t>03</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Superintendencia del Medio Ambiente</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11.341.780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152.984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3.338.540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29,4%</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2732745"/>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p:txBody>
          <a:bodyPr/>
          <a:lstStyle/>
          <a:p>
            <a:pPr marL="0" indent="0">
              <a:buNone/>
            </a:pPr>
            <a:r>
              <a:rPr lang="es-CL" sz="1100" dirty="0"/>
              <a:t>En </a:t>
            </a:r>
            <a:r>
              <a:rPr lang="es-CL" sz="1100" b="1" dirty="0"/>
              <a:t>Subsecretaría</a:t>
            </a:r>
            <a:r>
              <a:rPr lang="es-CL" sz="1100" dirty="0"/>
              <a:t> se observan transferencias destinadas a:</a:t>
            </a:r>
          </a:p>
          <a:p>
            <a:endParaRPr lang="es-CL" sz="1100"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a:t>
            </a:r>
          </a:p>
          <a:p>
            <a:pPr algn="just"/>
            <a:endParaRPr lang="es-CL" sz="1100" dirty="0"/>
          </a:p>
          <a:p>
            <a:pPr algn="just"/>
            <a:r>
              <a:rPr lang="es-CL" sz="1100" b="1" dirty="0"/>
              <a:t>Fondo de Protección Ambiental   </a:t>
            </a:r>
            <a:r>
              <a:rPr lang="es-CL" sz="1100" dirty="0"/>
              <a:t>$963 millones en Fondo concursable para apoyar iniciativas ciudadanas de protección o reparación ambiental.  Está dirigido a organizaciones de derecho privado sin fines de lucro y comunidades territoriales como juntas de vecinos, asociaciones indígenas, ambientales, etc. Se financian 140 proyectos.</a:t>
            </a:r>
          </a:p>
          <a:p>
            <a:pPr algn="just"/>
            <a:endParaRPr lang="es-CL" sz="1100" dirty="0"/>
          </a:p>
          <a:p>
            <a:pPr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p>
          <a:p>
            <a:pPr algn="just"/>
            <a:endParaRPr lang="es-CL" sz="1100" dirty="0"/>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y así desarrollar Planes de descontaminación, las normas de emisión y las normas de calidad. Incluye $657 millones en estudios para elaboración del PDL de cambio climático, Planes de Recuperación, Conservación y Gestión de Especies (RECOGE), humedales, planes de manejo de áreas protegidas, y Ley de </a:t>
            </a:r>
            <a:r>
              <a:rPr lang="es-CL" sz="1100" dirty="0" err="1"/>
              <a:t>polimetales</a:t>
            </a:r>
            <a:r>
              <a:rPr lang="es-CL" sz="1100" dirty="0"/>
              <a:t> de Arica.</a:t>
            </a:r>
          </a:p>
          <a:p>
            <a:pPr algn="just"/>
            <a:endParaRPr lang="es-CL" sz="1100" dirty="0"/>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8</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490859"/>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20F59F14-0B48-46F1-AFDF-1D7253666B8A}"/>
              </a:ext>
            </a:extLst>
          </p:cNvPr>
          <p:cNvGraphicFramePr>
            <a:graphicFrameLocks noGrp="1"/>
          </p:cNvGraphicFramePr>
          <p:nvPr/>
        </p:nvGraphicFramePr>
        <p:xfrm>
          <a:off x="628651" y="1877115"/>
          <a:ext cx="7886698" cy="4248357"/>
        </p:xfrm>
        <a:graphic>
          <a:graphicData uri="http://schemas.openxmlformats.org/drawingml/2006/table">
            <a:tbl>
              <a:tblPr/>
              <a:tblGrid>
                <a:gridCol w="670995">
                  <a:extLst>
                    <a:ext uri="{9D8B030D-6E8A-4147-A177-3AD203B41FA5}">
                      <a16:colId xmlns:a16="http://schemas.microsoft.com/office/drawing/2014/main" val="1874059333"/>
                    </a:ext>
                  </a:extLst>
                </a:gridCol>
                <a:gridCol w="247868">
                  <a:extLst>
                    <a:ext uri="{9D8B030D-6E8A-4147-A177-3AD203B41FA5}">
                      <a16:colId xmlns:a16="http://schemas.microsoft.com/office/drawing/2014/main" val="361933567"/>
                    </a:ext>
                  </a:extLst>
                </a:gridCol>
                <a:gridCol w="247868">
                  <a:extLst>
                    <a:ext uri="{9D8B030D-6E8A-4147-A177-3AD203B41FA5}">
                      <a16:colId xmlns:a16="http://schemas.microsoft.com/office/drawing/2014/main" val="1832893070"/>
                    </a:ext>
                  </a:extLst>
                </a:gridCol>
                <a:gridCol w="2824189">
                  <a:extLst>
                    <a:ext uri="{9D8B030D-6E8A-4147-A177-3AD203B41FA5}">
                      <a16:colId xmlns:a16="http://schemas.microsoft.com/office/drawing/2014/main" val="3269242211"/>
                    </a:ext>
                  </a:extLst>
                </a:gridCol>
                <a:gridCol w="670995">
                  <a:extLst>
                    <a:ext uri="{9D8B030D-6E8A-4147-A177-3AD203B41FA5}">
                      <a16:colId xmlns:a16="http://schemas.microsoft.com/office/drawing/2014/main" val="1069156905"/>
                    </a:ext>
                  </a:extLst>
                </a:gridCol>
                <a:gridCol w="670995">
                  <a:extLst>
                    <a:ext uri="{9D8B030D-6E8A-4147-A177-3AD203B41FA5}">
                      <a16:colId xmlns:a16="http://schemas.microsoft.com/office/drawing/2014/main" val="1795127891"/>
                    </a:ext>
                  </a:extLst>
                </a:gridCol>
                <a:gridCol w="670995">
                  <a:extLst>
                    <a:ext uri="{9D8B030D-6E8A-4147-A177-3AD203B41FA5}">
                      <a16:colId xmlns:a16="http://schemas.microsoft.com/office/drawing/2014/main" val="1912467517"/>
                    </a:ext>
                  </a:extLst>
                </a:gridCol>
                <a:gridCol w="670995">
                  <a:extLst>
                    <a:ext uri="{9D8B030D-6E8A-4147-A177-3AD203B41FA5}">
                      <a16:colId xmlns:a16="http://schemas.microsoft.com/office/drawing/2014/main" val="3089589603"/>
                    </a:ext>
                  </a:extLst>
                </a:gridCol>
                <a:gridCol w="610907">
                  <a:extLst>
                    <a:ext uri="{9D8B030D-6E8A-4147-A177-3AD203B41FA5}">
                      <a16:colId xmlns:a16="http://schemas.microsoft.com/office/drawing/2014/main" val="3179658682"/>
                    </a:ext>
                  </a:extLst>
                </a:gridCol>
                <a:gridCol w="600891">
                  <a:extLst>
                    <a:ext uri="{9D8B030D-6E8A-4147-A177-3AD203B41FA5}">
                      <a16:colId xmlns:a16="http://schemas.microsoft.com/office/drawing/2014/main" val="8922427"/>
                    </a:ext>
                  </a:extLst>
                </a:gridCol>
              </a:tblGrid>
              <a:tr h="126864">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55690597"/>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22601981"/>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31.647.349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31.745.214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97.865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7.711.875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5005426"/>
                  </a:ext>
                </a:extLst>
              </a:tr>
              <a:tr h="126864">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15.912.738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15.900.333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-12.405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5.205.980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3171189"/>
                  </a:ext>
                </a:extLst>
              </a:tr>
              <a:tr h="126864">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7.379.334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7.379.334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1.141.949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15,5%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5424166"/>
                  </a:ext>
                </a:extLst>
              </a:tr>
              <a:tr h="126864">
                <a:tc>
                  <a:txBody>
                    <a:bodyPr/>
                    <a:lstStyle/>
                    <a:p>
                      <a:pPr algn="ctr" fontAlgn="ctr"/>
                      <a:r>
                        <a:rPr lang="es-CL" sz="7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52.405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52.405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07001206"/>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52.405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52.405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6658860"/>
                  </a:ext>
                </a:extLst>
              </a:tr>
              <a:tr h="126864">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7.356.242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7.356.242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1.300.731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182549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0114338"/>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Instituciones Colaboradoras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173.182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173.182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368000"/>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7.126.051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7.126.051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1.300.731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9749156"/>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 Protección Ambiental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963.463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963.463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625.718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1677958"/>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Certificación Ambiental Municipal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155.624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155.624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42515511"/>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Modelo de Pronóstico de Calidad del Aire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88.676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88.676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86.092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2459450"/>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Calefacción Sustentable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4.178.542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4.178.542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578.873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13,9%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191445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Fondo del Reciclaje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739.746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739.746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52842147"/>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de Recuperación Ambiental y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1.000.000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8.283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2857374"/>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57.009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57.009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65553558"/>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Infraestructura Mundial de Información en Biodiversidad (GBIF)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78604932"/>
                  </a:ext>
                </a:extLst>
              </a:tr>
              <a:tr h="23628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Plataforma Intergubernamental sobre Biodiversidad y Servicios de los Ecosistemas (IPBES)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8.994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2337030"/>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 de las Naciones Unidas para el Medio Ambiente (PNUMA)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7.923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7.923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6930693"/>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Organización para la Cooperación y el Desarrollo Económico (OCDE)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9.576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9.576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676881"/>
                  </a:ext>
                </a:extLst>
              </a:tr>
              <a:tr h="126864">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998.035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998.035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26.230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8375415"/>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55.620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55.620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3129060"/>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27.295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27.295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6394560"/>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433.595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433.595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22318392"/>
                  </a:ext>
                </a:extLst>
              </a:tr>
              <a:tr h="126864">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136.475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136.475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9074173"/>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345.050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345.050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22.419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2817682"/>
                  </a:ext>
                </a:extLst>
              </a:tr>
              <a:tr h="126864">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58.865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57.865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36.985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3698,5%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01014719"/>
                  </a:ext>
                </a:extLst>
              </a:tr>
              <a:tr h="126864">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58.865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57.865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36.985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3698,5%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62,8%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566747544"/>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2284</TotalTime>
  <Words>2227</Words>
  <Application>Microsoft Office PowerPoint</Application>
  <PresentationFormat>Presentación en pantalla (4:3)</PresentationFormat>
  <Paragraphs>820</Paragraphs>
  <Slides>11</Slides>
  <Notes>2</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ABRIL 2019 PARTIDA 25: MINISTERIO DE MEDIO AMBIENTE</vt:lpstr>
      <vt:lpstr>EJECUCIÓN PRESUPUESTARIA DE GASTOS ACUMULADA A ABRIL 2019 PARTIDA 25 MINISTERIO DEL MEDIO AMBIENTE</vt:lpstr>
      <vt:lpstr>EJECUCIÓN PRESUPUESTARIA DE GASTOS ACUMULADA A ABRIL 2019 PARTIDA 25 MINISTERIO DEL MEDIO AMBIENTE</vt:lpstr>
      <vt:lpstr>COMPORTAMIENTO DE LA EJECUCIÓN ACUMULADA DE GASTOS A ABRIL 2019 PARTIDA 25 MINISTERIO DE MEDIO AMBIENTE</vt:lpstr>
      <vt:lpstr>EJECUCIÓN ACUMULADA DE GASTOS A ABRIL 2019 PARTIDA 25 MINISTERIO DEL MEDIO AMBIENTE</vt:lpstr>
      <vt:lpstr>EJECUCIÓN PRESUPUESTARIA DE GASTOS ACUMULADA A ABRIL 2019 PARTIDA 25 MINISTERIO DEL MEDIO AMBIENTE</vt:lpstr>
      <vt:lpstr>EJECUCIÓN ACUMULADA DE GASTOS A ABRIL 2019 PARTIDA 25  RESUMEN POR CAPÍTULOS</vt:lpstr>
      <vt:lpstr>EJECUCIÓN PRESUPUESTARIA DE GASTOS ACUMULADA A ABRIL 2019 PARTIDA 25 MINISTERIO DEL MEDIO AMBIENTE</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238</cp:revision>
  <cp:lastPrinted>2019-06-06T21:54:24Z</cp:lastPrinted>
  <dcterms:created xsi:type="dcterms:W3CDTF">2016-06-23T13:38:47Z</dcterms:created>
  <dcterms:modified xsi:type="dcterms:W3CDTF">2019-06-06T22:24:37Z</dcterms:modified>
</cp:coreProperties>
</file>