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 id="2147483648" r:id="rId2"/>
  </p:sldMasterIdLst>
  <p:notesMasterIdLst>
    <p:notesMasterId r:id="rId14"/>
  </p:notesMasterIdLst>
  <p:handoutMasterIdLst>
    <p:handoutMasterId r:id="rId15"/>
  </p:handoutMasterIdLst>
  <p:sldIdLst>
    <p:sldId id="256" r:id="rId3"/>
    <p:sldId id="303" r:id="rId4"/>
    <p:sldId id="299" r:id="rId5"/>
    <p:sldId id="301" r:id="rId6"/>
    <p:sldId id="304" r:id="rId7"/>
    <p:sldId id="298" r:id="rId8"/>
    <p:sldId id="264" r:id="rId9"/>
    <p:sldId id="263" r:id="rId10"/>
    <p:sldId id="265" r:id="rId11"/>
    <p:sldId id="267" r:id="rId12"/>
    <p:sldId id="268" r:id="rId13"/>
  </p:sldIdLst>
  <p:sldSz cx="9144000" cy="6858000" type="screen4x3"/>
  <p:notesSz cx="7077075" cy="9363075"/>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49">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5E91"/>
    <a:srgbClr val="173351"/>
    <a:srgbClr val="3B6285"/>
    <a:srgbClr val="26548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84" y="510"/>
      </p:cViewPr>
      <p:guideLst>
        <p:guide orient="horz" pos="2160"/>
        <p:guide pos="2880"/>
      </p:guideLst>
    </p:cSldViewPr>
  </p:slideViewPr>
  <p:notesTextViewPr>
    <p:cViewPr>
      <p:scale>
        <a:sx n="1" d="1"/>
        <a:sy n="1" d="1"/>
      </p:scale>
      <p:origin x="0" y="0"/>
    </p:cViewPr>
  </p:notesTextViewPr>
  <p:notesViewPr>
    <p:cSldViewPr>
      <p:cViewPr varScale="1">
        <p:scale>
          <a:sx n="53" d="100"/>
          <a:sy n="53" d="100"/>
        </p:scale>
        <p:origin x="-2850" y="-90"/>
      </p:cViewPr>
      <p:guideLst>
        <p:guide orient="horz" pos="2949"/>
        <p:guide pos="222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Mensual 2017 - 2018 - 2019</a:t>
            </a:r>
          </a:p>
        </c:rich>
      </c:tx>
      <c:overlay val="0"/>
    </c:title>
    <c:autoTitleDeleted val="0"/>
    <c:plotArea>
      <c:layout>
        <c:manualLayout>
          <c:layoutTarget val="inner"/>
          <c:xMode val="edge"/>
          <c:yMode val="edge"/>
          <c:x val="3.326935380678183E-2"/>
          <c:y val="0.14252099737532806"/>
          <c:w val="0.9436980166346769"/>
          <c:h val="0.63158366141732281"/>
        </c:manualLayout>
      </c:layout>
      <c:barChart>
        <c:barDir val="col"/>
        <c:grouping val="clustered"/>
        <c:varyColors val="0"/>
        <c:ser>
          <c:idx val="0"/>
          <c:order val="0"/>
          <c:tx>
            <c:strRef>
              <c:f>'Partida 22'!$C$34</c:f>
              <c:strCache>
                <c:ptCount val="1"/>
                <c:pt idx="0">
                  <c:v>% Ejecución Ppto. Vigente 2017</c:v>
                </c:pt>
              </c:strCache>
            </c:strRef>
          </c:tx>
          <c:spPr>
            <a:solidFill>
              <a:srgbClr val="9BBB59"/>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22'!$D$34:$O$34</c:f>
              <c:numCache>
                <c:formatCode>0.0%</c:formatCode>
                <c:ptCount val="12"/>
                <c:pt idx="0">
                  <c:v>0.05</c:v>
                </c:pt>
                <c:pt idx="1">
                  <c:v>5.8999999999999997E-2</c:v>
                </c:pt>
                <c:pt idx="2">
                  <c:v>7.5999999999999998E-2</c:v>
                </c:pt>
                <c:pt idx="3">
                  <c:v>0.09</c:v>
                </c:pt>
                <c:pt idx="4">
                  <c:v>6.4000000000000001E-2</c:v>
                </c:pt>
                <c:pt idx="5">
                  <c:v>8.5000000000000006E-2</c:v>
                </c:pt>
                <c:pt idx="6">
                  <c:v>6.5000000000000002E-2</c:v>
                </c:pt>
                <c:pt idx="7">
                  <c:v>7.0000000000000007E-2</c:v>
                </c:pt>
                <c:pt idx="8">
                  <c:v>7.2999999999999995E-2</c:v>
                </c:pt>
                <c:pt idx="9">
                  <c:v>0.08</c:v>
                </c:pt>
                <c:pt idx="10">
                  <c:v>0.09</c:v>
                </c:pt>
                <c:pt idx="11">
                  <c:v>0.17299999999999999</c:v>
                </c:pt>
              </c:numCache>
            </c:numRef>
          </c:val>
          <c:extLst>
            <c:ext xmlns:c16="http://schemas.microsoft.com/office/drawing/2014/chart" uri="{C3380CC4-5D6E-409C-BE32-E72D297353CC}">
              <c16:uniqueId val="{00000000-BD3A-4F9D-91A8-B576D168B0C1}"/>
            </c:ext>
          </c:extLst>
        </c:ser>
        <c:ser>
          <c:idx val="1"/>
          <c:order val="1"/>
          <c:tx>
            <c:strRef>
              <c:f>'Partida 22'!$C$35</c:f>
              <c:strCache>
                <c:ptCount val="1"/>
                <c:pt idx="0">
                  <c:v>% Ejecución Ppto. Vigente 2018</c:v>
                </c:pt>
              </c:strCache>
            </c:strRef>
          </c:tx>
          <c:spPr>
            <a:solidFill>
              <a:srgbClr val="0070C0"/>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22'!$D$35:$O$35</c:f>
              <c:numCache>
                <c:formatCode>0.0%</c:formatCode>
                <c:ptCount val="12"/>
                <c:pt idx="0">
                  <c:v>6.4000000000000001E-2</c:v>
                </c:pt>
                <c:pt idx="1">
                  <c:v>7.0999999999999994E-2</c:v>
                </c:pt>
                <c:pt idx="2">
                  <c:v>0.09</c:v>
                </c:pt>
                <c:pt idx="3">
                  <c:v>6.2E-2</c:v>
                </c:pt>
                <c:pt idx="4">
                  <c:v>5.6000000000000001E-2</c:v>
                </c:pt>
                <c:pt idx="5">
                  <c:v>7.9000000000000001E-2</c:v>
                </c:pt>
                <c:pt idx="6">
                  <c:v>5.8000000000000003E-2</c:v>
                </c:pt>
                <c:pt idx="7">
                  <c:v>6.4000000000000001E-2</c:v>
                </c:pt>
                <c:pt idx="8">
                  <c:v>7.3999999999999996E-2</c:v>
                </c:pt>
                <c:pt idx="9">
                  <c:v>7.1999999999999995E-2</c:v>
                </c:pt>
                <c:pt idx="10">
                  <c:v>7.8E-2</c:v>
                </c:pt>
                <c:pt idx="11">
                  <c:v>0.13900000000000001</c:v>
                </c:pt>
              </c:numCache>
            </c:numRef>
          </c:val>
          <c:extLst>
            <c:ext xmlns:c16="http://schemas.microsoft.com/office/drawing/2014/chart" uri="{C3380CC4-5D6E-409C-BE32-E72D297353CC}">
              <c16:uniqueId val="{00000001-BD3A-4F9D-91A8-B576D168B0C1}"/>
            </c:ext>
          </c:extLst>
        </c:ser>
        <c:ser>
          <c:idx val="2"/>
          <c:order val="2"/>
          <c:tx>
            <c:strRef>
              <c:f>'Partida 22'!$C$36</c:f>
              <c:strCache>
                <c:ptCount val="1"/>
                <c:pt idx="0">
                  <c:v>% Ejecución Ppto. Vigente 2019</c:v>
                </c:pt>
              </c:strCache>
            </c:strRef>
          </c:tx>
          <c:spPr>
            <a:solidFill>
              <a:srgbClr val="C0504D"/>
            </a:solidFill>
          </c:spPr>
          <c:invertIfNegative val="0"/>
          <c:dLbls>
            <c:spPr>
              <a:noFill/>
              <a:ln>
                <a:noFill/>
              </a:ln>
              <a:effectLst/>
            </c:spPr>
            <c:txPr>
              <a:bodyPr rot="-5400000" vert="horz"/>
              <a:lstStyle/>
              <a:p>
                <a:pPr>
                  <a:defRPr sz="800"/>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22'!$D$33:$O$33</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22'!$D$36:$G$36</c:f>
              <c:numCache>
                <c:formatCode>0.0%</c:formatCode>
                <c:ptCount val="4"/>
                <c:pt idx="0">
                  <c:v>4.8788274364109742E-2</c:v>
                </c:pt>
                <c:pt idx="1">
                  <c:v>4.8525247205986388E-2</c:v>
                </c:pt>
                <c:pt idx="2">
                  <c:v>7.2051120895765514E-2</c:v>
                </c:pt>
                <c:pt idx="3">
                  <c:v>8.8094419060687712E-2</c:v>
                </c:pt>
              </c:numCache>
            </c:numRef>
          </c:val>
          <c:extLst>
            <c:ext xmlns:c16="http://schemas.microsoft.com/office/drawing/2014/chart" uri="{C3380CC4-5D6E-409C-BE32-E72D297353CC}">
              <c16:uniqueId val="{00000002-BD3A-4F9D-91A8-B576D168B0C1}"/>
            </c:ext>
          </c:extLst>
        </c:ser>
        <c:dLbls>
          <c:showLegendKey val="0"/>
          <c:showVal val="0"/>
          <c:showCatName val="0"/>
          <c:showSerName val="0"/>
          <c:showPercent val="0"/>
          <c:showBubbleSize val="0"/>
        </c:dLbls>
        <c:gapWidth val="150"/>
        <c:overlap val="-49"/>
        <c:axId val="129076608"/>
        <c:axId val="129090688"/>
      </c:barChart>
      <c:catAx>
        <c:axId val="129076608"/>
        <c:scaling>
          <c:orientation val="minMax"/>
        </c:scaling>
        <c:delete val="0"/>
        <c:axPos val="b"/>
        <c:numFmt formatCode="General" sourceLinked="1"/>
        <c:majorTickMark val="none"/>
        <c:minorTickMark val="none"/>
        <c:tickLblPos val="nextTo"/>
        <c:txPr>
          <a:bodyPr rot="-2160000" vert="horz" anchor="ctr" anchorCtr="0"/>
          <a:lstStyle/>
          <a:p>
            <a:pPr>
              <a:defRPr sz="800" b="0" i="0" u="none" strike="noStrike" baseline="0">
                <a:solidFill>
                  <a:srgbClr val="000000"/>
                </a:solidFill>
                <a:latin typeface="Calibri"/>
                <a:ea typeface="Calibri"/>
                <a:cs typeface="Calibri"/>
              </a:defRPr>
            </a:pPr>
            <a:endParaRPr lang="es-CL"/>
          </a:p>
        </c:txPr>
        <c:crossAx val="129090688"/>
        <c:crosses val="autoZero"/>
        <c:auto val="0"/>
        <c:lblAlgn val="ctr"/>
        <c:lblOffset val="100"/>
        <c:noMultiLvlLbl val="0"/>
      </c:catAx>
      <c:valAx>
        <c:axId val="129090688"/>
        <c:scaling>
          <c:orientation val="minMax"/>
        </c:scaling>
        <c:delete val="0"/>
        <c:axPos val="l"/>
        <c:numFmt formatCode="0.0%" sourceLinked="1"/>
        <c:majorTickMark val="out"/>
        <c:minorTickMark val="none"/>
        <c:tickLblPos val="nextTo"/>
        <c:txPr>
          <a:bodyPr/>
          <a:lstStyle/>
          <a:p>
            <a:pPr>
              <a:defRPr sz="800"/>
            </a:pPr>
            <a:endParaRPr lang="es-CL"/>
          </a:p>
        </c:txPr>
        <c:crossAx val="129076608"/>
        <c:crosses val="autoZero"/>
        <c:crossBetween val="between"/>
      </c:valAx>
    </c:plotArea>
    <c:legend>
      <c:legendPos val="b"/>
      <c:overlay val="0"/>
      <c:txPr>
        <a:bodyPr/>
        <a:lstStyle/>
        <a:p>
          <a:pPr>
            <a:defRPr sz="800" b="0" i="0" u="none" strike="noStrike" baseline="0">
              <a:solidFill>
                <a:srgbClr val="000000"/>
              </a:solidFill>
              <a:latin typeface="Calibri"/>
              <a:ea typeface="Calibri"/>
              <a:cs typeface="Calibri"/>
            </a:defRPr>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s-E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000" b="1" i="0" u="none" strike="noStrike" baseline="0">
                <a:solidFill>
                  <a:srgbClr val="000000"/>
                </a:solidFill>
                <a:latin typeface="Calibri"/>
                <a:ea typeface="Calibri"/>
                <a:cs typeface="Calibri"/>
              </a:defRPr>
            </a:pPr>
            <a:r>
              <a:rPr lang="es-CL" sz="1000"/>
              <a:t>% de Ejecución Acumulada 2017 - 2018 - 2019</a:t>
            </a:r>
          </a:p>
        </c:rich>
      </c:tx>
      <c:overlay val="0"/>
    </c:title>
    <c:autoTitleDeleted val="0"/>
    <c:plotArea>
      <c:layout/>
      <c:lineChart>
        <c:grouping val="standard"/>
        <c:varyColors val="0"/>
        <c:ser>
          <c:idx val="0"/>
          <c:order val="0"/>
          <c:tx>
            <c:strRef>
              <c:f>'Partida 22'!$C$30</c:f>
              <c:strCache>
                <c:ptCount val="1"/>
                <c:pt idx="0">
                  <c:v>% Ejecución Ppto. Vigente 2017</c:v>
                </c:pt>
              </c:strCache>
            </c:strRef>
          </c:tx>
          <c:spPr>
            <a:ln>
              <a:solidFill>
                <a:srgbClr val="9BBB59"/>
              </a:solidFill>
            </a:ln>
          </c:spPr>
          <c:marker>
            <c:symbol val="none"/>
          </c:marker>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22'!$D$30:$O$30</c:f>
              <c:numCache>
                <c:formatCode>0.0%</c:formatCode>
                <c:ptCount val="12"/>
                <c:pt idx="0">
                  <c:v>0.05</c:v>
                </c:pt>
                <c:pt idx="1">
                  <c:v>0.108</c:v>
                </c:pt>
                <c:pt idx="2">
                  <c:v>0.184</c:v>
                </c:pt>
                <c:pt idx="3">
                  <c:v>0.27400000000000002</c:v>
                </c:pt>
                <c:pt idx="4">
                  <c:v>0.33800000000000002</c:v>
                </c:pt>
                <c:pt idx="5">
                  <c:v>0.42299999999999999</c:v>
                </c:pt>
                <c:pt idx="6">
                  <c:v>0.48799999999999999</c:v>
                </c:pt>
                <c:pt idx="7">
                  <c:v>0.55300000000000005</c:v>
                </c:pt>
                <c:pt idx="8">
                  <c:v>0.626</c:v>
                </c:pt>
                <c:pt idx="9">
                  <c:v>0.70599999999999996</c:v>
                </c:pt>
                <c:pt idx="10">
                  <c:v>0.79500000000000004</c:v>
                </c:pt>
                <c:pt idx="11">
                  <c:v>0.96699999999999997</c:v>
                </c:pt>
              </c:numCache>
            </c:numRef>
          </c:val>
          <c:smooth val="0"/>
          <c:extLst>
            <c:ext xmlns:c16="http://schemas.microsoft.com/office/drawing/2014/chart" uri="{C3380CC4-5D6E-409C-BE32-E72D297353CC}">
              <c16:uniqueId val="{00000000-0784-47FB-A278-21382C4B5FEC}"/>
            </c:ext>
          </c:extLst>
        </c:ser>
        <c:ser>
          <c:idx val="1"/>
          <c:order val="1"/>
          <c:tx>
            <c:strRef>
              <c:f>'Partida 22'!$C$31</c:f>
              <c:strCache>
                <c:ptCount val="1"/>
                <c:pt idx="0">
                  <c:v>% Ejecución Ppto. Vigente 2018</c:v>
                </c:pt>
              </c:strCache>
            </c:strRef>
          </c:tx>
          <c:spPr>
            <a:ln>
              <a:solidFill>
                <a:srgbClr val="0070C0"/>
              </a:solidFill>
            </a:ln>
          </c:spPr>
          <c:marker>
            <c:symbol val="none"/>
          </c:marker>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22'!$D$31:$O$31</c:f>
              <c:numCache>
                <c:formatCode>0.0%</c:formatCode>
                <c:ptCount val="12"/>
                <c:pt idx="0">
                  <c:v>6.4000000000000001E-2</c:v>
                </c:pt>
                <c:pt idx="1">
                  <c:v>0.13500000000000001</c:v>
                </c:pt>
                <c:pt idx="2">
                  <c:v>0.22500000000000001</c:v>
                </c:pt>
                <c:pt idx="3">
                  <c:v>0.28699999999999998</c:v>
                </c:pt>
                <c:pt idx="4">
                  <c:v>0.34300000000000003</c:v>
                </c:pt>
                <c:pt idx="5">
                  <c:v>0.42199999999999999</c:v>
                </c:pt>
                <c:pt idx="6">
                  <c:v>0.499</c:v>
                </c:pt>
                <c:pt idx="7">
                  <c:v>0.55100000000000005</c:v>
                </c:pt>
                <c:pt idx="8">
                  <c:v>0.63400000000000001</c:v>
                </c:pt>
                <c:pt idx="9">
                  <c:v>0.70599999999999996</c:v>
                </c:pt>
                <c:pt idx="10">
                  <c:v>0.78400000000000003</c:v>
                </c:pt>
                <c:pt idx="11">
                  <c:v>0.91200000000000003</c:v>
                </c:pt>
              </c:numCache>
            </c:numRef>
          </c:val>
          <c:smooth val="0"/>
          <c:extLst>
            <c:ext xmlns:c16="http://schemas.microsoft.com/office/drawing/2014/chart" uri="{C3380CC4-5D6E-409C-BE32-E72D297353CC}">
              <c16:uniqueId val="{00000001-0784-47FB-A278-21382C4B5FEC}"/>
            </c:ext>
          </c:extLst>
        </c:ser>
        <c:ser>
          <c:idx val="2"/>
          <c:order val="2"/>
          <c:tx>
            <c:strRef>
              <c:f>'Partida 22'!$C$32</c:f>
              <c:strCache>
                <c:ptCount val="1"/>
                <c:pt idx="0">
                  <c:v>% Ejecución Ppto. Vigente 2019</c:v>
                </c:pt>
              </c:strCache>
            </c:strRef>
          </c:tx>
          <c:spPr>
            <a:ln>
              <a:solidFill>
                <a:srgbClr val="C00000"/>
              </a:solidFill>
            </a:ln>
          </c:spPr>
          <c:marker>
            <c:symbol val="none"/>
          </c:marker>
          <c:dLbls>
            <c:dLbl>
              <c:idx val="0"/>
              <c:layout>
                <c:manualLayout>
                  <c:x val="-2.7620841180163214E-2"/>
                  <c:y val="2.9166666666666514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0784-47FB-A278-21382C4B5FEC}"/>
                </c:ext>
              </c:extLst>
            </c:dLbl>
            <c:dLbl>
              <c:idx val="1"/>
              <c:layout>
                <c:manualLayout>
                  <c:x val="-4.0175768989328314E-2"/>
                  <c:y val="3.333333333333318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0784-47FB-A278-21382C4B5FEC}"/>
                </c:ext>
              </c:extLst>
            </c:dLbl>
            <c:dLbl>
              <c:idx val="2"/>
              <c:layout>
                <c:manualLayout>
                  <c:x val="-6.0263653483992465E-2"/>
                  <c:y val="3.7500000000000075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0784-47FB-A278-21382C4B5FEC}"/>
                </c:ext>
              </c:extLst>
            </c:dLbl>
            <c:dLbl>
              <c:idx val="3"/>
              <c:layout>
                <c:manualLayout>
                  <c:x val="-6.7796610169491567E-2"/>
                  <c:y val="0.05"/>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0784-47FB-A278-21382C4B5FEC}"/>
                </c:ext>
              </c:extLst>
            </c:dLbl>
            <c:dLbl>
              <c:idx val="4"/>
              <c:layout>
                <c:manualLayout>
                  <c:x val="-5.0219711236660435E-2"/>
                  <c:y val="4.9999999999999926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0784-47FB-A278-21382C4B5FEC}"/>
                </c:ext>
              </c:extLst>
            </c:dLbl>
            <c:spPr>
              <a:noFill/>
              <a:ln>
                <a:noFill/>
              </a:ln>
              <a:effectLst/>
            </c:spPr>
            <c:txPr>
              <a:bodyPr/>
              <a:lstStyle/>
              <a:p>
                <a:pPr>
                  <a:defRPr sz="800" b="1"/>
                </a:pPr>
                <a:endParaRPr lang="es-C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'Partida 22'!$D$29:$O$29</c:f>
              <c:strCache>
                <c:ptCount val="12"/>
                <c:pt idx="0">
                  <c:v>Ene</c:v>
                </c:pt>
                <c:pt idx="1">
                  <c:v>feb</c:v>
                </c:pt>
                <c:pt idx="2">
                  <c:v>Mar</c:v>
                </c:pt>
                <c:pt idx="3">
                  <c:v>Abr</c:v>
                </c:pt>
                <c:pt idx="4">
                  <c:v>May</c:v>
                </c:pt>
                <c:pt idx="5">
                  <c:v>Jun</c:v>
                </c:pt>
                <c:pt idx="6">
                  <c:v>Jul</c:v>
                </c:pt>
                <c:pt idx="7">
                  <c:v>Ago</c:v>
                </c:pt>
                <c:pt idx="8">
                  <c:v>Sep</c:v>
                </c:pt>
                <c:pt idx="9">
                  <c:v>Oct</c:v>
                </c:pt>
                <c:pt idx="10">
                  <c:v>Nov</c:v>
                </c:pt>
                <c:pt idx="11">
                  <c:v>Dic</c:v>
                </c:pt>
              </c:strCache>
            </c:strRef>
          </c:cat>
          <c:val>
            <c:numRef>
              <c:f>'Partida 22'!$D$32:$G$32</c:f>
              <c:numCache>
                <c:formatCode>0.0%</c:formatCode>
                <c:ptCount val="4"/>
                <c:pt idx="0">
                  <c:v>4.8788274364109742E-2</c:v>
                </c:pt>
                <c:pt idx="1">
                  <c:v>9.5017883832777872E-2</c:v>
                </c:pt>
                <c:pt idx="2">
                  <c:v>0.16697491048839322</c:v>
                </c:pt>
                <c:pt idx="3">
                  <c:v>0.25227534328439871</c:v>
                </c:pt>
              </c:numCache>
            </c:numRef>
          </c:val>
          <c:smooth val="0"/>
          <c:extLst>
            <c:ext xmlns:c16="http://schemas.microsoft.com/office/drawing/2014/chart" uri="{C3380CC4-5D6E-409C-BE32-E72D297353CC}">
              <c16:uniqueId val="{00000007-0784-47FB-A278-21382C4B5FEC}"/>
            </c:ext>
          </c:extLst>
        </c:ser>
        <c:dLbls>
          <c:showLegendKey val="0"/>
          <c:showVal val="0"/>
          <c:showCatName val="0"/>
          <c:showSerName val="0"/>
          <c:showPercent val="0"/>
          <c:showBubbleSize val="0"/>
        </c:dLbls>
        <c:smooth val="0"/>
        <c:axId val="129140992"/>
        <c:axId val="129146880"/>
      </c:lineChart>
      <c:catAx>
        <c:axId val="129140992"/>
        <c:scaling>
          <c:orientation val="minMax"/>
        </c:scaling>
        <c:delete val="0"/>
        <c:axPos val="b"/>
        <c:numFmt formatCode="General" sourceLinked="1"/>
        <c:majorTickMark val="none"/>
        <c:minorTickMark val="none"/>
        <c:tickLblPos val="low"/>
        <c:txPr>
          <a:bodyPr rot="-1620000" vert="horz"/>
          <a:lstStyle/>
          <a:p>
            <a:pPr>
              <a:defRPr sz="800" b="0" i="0" u="none" strike="noStrike" baseline="0">
                <a:ln>
                  <a:noFill/>
                  <a:headEnd type="none"/>
                </a:ln>
                <a:solidFill>
                  <a:srgbClr val="000000">
                    <a:alpha val="90000"/>
                  </a:srgbClr>
                </a:solidFill>
                <a:latin typeface="Calibri"/>
                <a:ea typeface="Calibri"/>
                <a:cs typeface="Calibri"/>
              </a:defRPr>
            </a:pPr>
            <a:endParaRPr lang="es-CL"/>
          </a:p>
        </c:txPr>
        <c:crossAx val="129146880"/>
        <c:crosses val="autoZero"/>
        <c:auto val="1"/>
        <c:lblAlgn val="ctr"/>
        <c:lblOffset val="100"/>
        <c:tickLblSkip val="1"/>
        <c:noMultiLvlLbl val="0"/>
      </c:catAx>
      <c:valAx>
        <c:axId val="129146880"/>
        <c:scaling>
          <c:orientation val="minMax"/>
        </c:scaling>
        <c:delete val="0"/>
        <c:axPos val="l"/>
        <c:majorGridlines/>
        <c:numFmt formatCode="0.0%" sourceLinked="1"/>
        <c:majorTickMark val="none"/>
        <c:minorTickMark val="none"/>
        <c:tickLblPos val="nextTo"/>
        <c:txPr>
          <a:bodyPr rot="0" vert="horz"/>
          <a:lstStyle/>
          <a:p>
            <a:pPr>
              <a:defRPr sz="800" b="0" i="0" u="none" strike="noStrike" baseline="0">
                <a:solidFill>
                  <a:srgbClr val="000000"/>
                </a:solidFill>
                <a:latin typeface="Calibri"/>
                <a:ea typeface="Calibri"/>
                <a:cs typeface="Calibri"/>
              </a:defRPr>
            </a:pPr>
            <a:endParaRPr lang="es-CL"/>
          </a:p>
        </c:txPr>
        <c:crossAx val="129140992"/>
        <c:crosses val="autoZero"/>
        <c:crossBetween val="between"/>
      </c:valAx>
    </c:plotArea>
    <c:legend>
      <c:legendPos val="b"/>
      <c:overlay val="0"/>
      <c:txPr>
        <a:bodyPr/>
        <a:lstStyle/>
        <a:p>
          <a:pPr>
            <a:defRPr sz="800"/>
          </a:pPr>
          <a:endParaRPr lang="es-CL"/>
        </a:p>
      </c:txPr>
    </c:legend>
    <c:plotVisOnly val="1"/>
    <c:dispBlanksAs val="gap"/>
    <c:showDLblsOverMax val="0"/>
  </c:chart>
  <c:txPr>
    <a:bodyPr/>
    <a:lstStyle/>
    <a:p>
      <a:pPr>
        <a:defRPr sz="1000" b="0" i="0" u="none" strike="noStrike" baseline="0">
          <a:solidFill>
            <a:srgbClr val="000000"/>
          </a:solidFill>
          <a:latin typeface="Calibri"/>
          <a:ea typeface="Calibri"/>
          <a:cs typeface="Calibri"/>
        </a:defRPr>
      </a:pPr>
      <a:endParaRPr lang="es-CL"/>
    </a:p>
  </c:txPr>
  <c:externalData r:id="rId2">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sz="quarter" idx="1"/>
          </p:nvPr>
        </p:nvSpPr>
        <p:spPr>
          <a:xfrm>
            <a:off x="4008709" y="0"/>
            <a:ext cx="3066733" cy="468154"/>
          </a:xfrm>
          <a:prstGeom prst="rect">
            <a:avLst/>
          </a:prstGeom>
        </p:spPr>
        <p:txBody>
          <a:bodyPr vert="horz" lIns="92855" tIns="46427" rIns="92855" bIns="46427" rtlCol="0"/>
          <a:lstStyle>
            <a:lvl1pPr algn="r">
              <a:defRPr sz="1200"/>
            </a:lvl1pPr>
          </a:lstStyle>
          <a:p>
            <a:fld id="{616FA1BA-8A8E-4023-9C91-FC56F051C6FA}" type="datetimeFigureOut">
              <a:rPr lang="es-CL" smtClean="0"/>
              <a:t>08-07-2019</a:t>
            </a:fld>
            <a:endParaRPr lang="es-CL"/>
          </a:p>
        </p:txBody>
      </p:sp>
      <p:sp>
        <p:nvSpPr>
          <p:cNvPr id="4" name="3 Marcador de pie de página"/>
          <p:cNvSpPr>
            <a:spLocks noGrp="1"/>
          </p:cNvSpPr>
          <p:nvPr>
            <p:ph type="ftr" sz="quarter" idx="2"/>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5" name="4 Marcador de número de diapositiva"/>
          <p:cNvSpPr>
            <a:spLocks noGrp="1"/>
          </p:cNvSpPr>
          <p:nvPr>
            <p:ph type="sldNum" sz="quarter" idx="3"/>
          </p:nvPr>
        </p:nvSpPr>
        <p:spPr>
          <a:xfrm>
            <a:off x="4008709" y="8893296"/>
            <a:ext cx="3066733" cy="468154"/>
          </a:xfrm>
          <a:prstGeom prst="rect">
            <a:avLst/>
          </a:prstGeom>
        </p:spPr>
        <p:txBody>
          <a:bodyPr vert="horz" lIns="92855" tIns="46427" rIns="92855" bIns="46427" rtlCol="0" anchor="b"/>
          <a:lstStyle>
            <a:lvl1pPr algn="r">
              <a:defRPr sz="1200"/>
            </a:lvl1pPr>
          </a:lstStyle>
          <a:p>
            <a:fld id="{5B2478F1-BD0C-402D-A16D-7669D4371A65}" type="slidenum">
              <a:rPr lang="es-CL" smtClean="0"/>
              <a:t>‹Nº›</a:t>
            </a:fld>
            <a:endParaRPr lang="es-CL"/>
          </a:p>
        </p:txBody>
      </p:sp>
    </p:spTree>
    <p:extLst>
      <p:ext uri="{BB962C8B-B14F-4D97-AF65-F5344CB8AC3E}">
        <p14:creationId xmlns:p14="http://schemas.microsoft.com/office/powerpoint/2010/main" val="1739717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4" y="0"/>
            <a:ext cx="3066733" cy="468154"/>
          </a:xfrm>
          <a:prstGeom prst="rect">
            <a:avLst/>
          </a:prstGeom>
        </p:spPr>
        <p:txBody>
          <a:bodyPr vert="horz" lIns="92855" tIns="46427" rIns="92855" bIns="46427" rtlCol="0"/>
          <a:lstStyle>
            <a:lvl1pPr algn="l">
              <a:defRPr sz="1200"/>
            </a:lvl1pPr>
          </a:lstStyle>
          <a:p>
            <a:endParaRPr lang="es-CL"/>
          </a:p>
        </p:txBody>
      </p:sp>
      <p:sp>
        <p:nvSpPr>
          <p:cNvPr id="3" name="2 Marcador de fecha"/>
          <p:cNvSpPr>
            <a:spLocks noGrp="1"/>
          </p:cNvSpPr>
          <p:nvPr>
            <p:ph type="dt" idx="1"/>
          </p:nvPr>
        </p:nvSpPr>
        <p:spPr>
          <a:xfrm>
            <a:off x="4008709" y="0"/>
            <a:ext cx="3066733" cy="468154"/>
          </a:xfrm>
          <a:prstGeom prst="rect">
            <a:avLst/>
          </a:prstGeom>
        </p:spPr>
        <p:txBody>
          <a:bodyPr vert="horz" lIns="92855" tIns="46427" rIns="92855" bIns="46427" rtlCol="0"/>
          <a:lstStyle>
            <a:lvl1pPr algn="r">
              <a:defRPr sz="1200"/>
            </a:lvl1pPr>
          </a:lstStyle>
          <a:p>
            <a:fld id="{E2B5B10E-871D-42A9-AFA9-7078BA467708}" type="datetimeFigureOut">
              <a:rPr lang="es-CL" smtClean="0"/>
              <a:t>08-07-2019</a:t>
            </a:fld>
            <a:endParaRPr lang="es-CL"/>
          </a:p>
        </p:txBody>
      </p:sp>
      <p:sp>
        <p:nvSpPr>
          <p:cNvPr id="4" name="3 Marcador de imagen de diapositiva"/>
          <p:cNvSpPr>
            <a:spLocks noGrp="1" noRot="1" noChangeAspect="1"/>
          </p:cNvSpPr>
          <p:nvPr>
            <p:ph type="sldImg" idx="2"/>
          </p:nvPr>
        </p:nvSpPr>
        <p:spPr>
          <a:xfrm>
            <a:off x="1198563" y="701675"/>
            <a:ext cx="4679950" cy="3511550"/>
          </a:xfrm>
          <a:prstGeom prst="rect">
            <a:avLst/>
          </a:prstGeom>
          <a:noFill/>
          <a:ln w="12700">
            <a:solidFill>
              <a:prstClr val="black"/>
            </a:solidFill>
          </a:ln>
        </p:spPr>
        <p:txBody>
          <a:bodyPr vert="horz" lIns="92855" tIns="46427" rIns="92855" bIns="46427" rtlCol="0" anchor="ctr"/>
          <a:lstStyle/>
          <a:p>
            <a:endParaRPr lang="es-CL"/>
          </a:p>
        </p:txBody>
      </p:sp>
      <p:sp>
        <p:nvSpPr>
          <p:cNvPr id="5" name="4 Marcador de notas"/>
          <p:cNvSpPr>
            <a:spLocks noGrp="1"/>
          </p:cNvSpPr>
          <p:nvPr>
            <p:ph type="body" sz="quarter" idx="3"/>
          </p:nvPr>
        </p:nvSpPr>
        <p:spPr>
          <a:xfrm>
            <a:off x="707708" y="4447461"/>
            <a:ext cx="5661660" cy="4213384"/>
          </a:xfrm>
          <a:prstGeom prst="rect">
            <a:avLst/>
          </a:prstGeom>
        </p:spPr>
        <p:txBody>
          <a:bodyPr vert="horz" lIns="92855" tIns="46427" rIns="92855" bIns="46427"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6" name="5 Marcador de pie de página"/>
          <p:cNvSpPr>
            <a:spLocks noGrp="1"/>
          </p:cNvSpPr>
          <p:nvPr>
            <p:ph type="ftr" sz="quarter" idx="4"/>
          </p:nvPr>
        </p:nvSpPr>
        <p:spPr>
          <a:xfrm>
            <a:off x="4" y="8893296"/>
            <a:ext cx="3066733" cy="468154"/>
          </a:xfrm>
          <a:prstGeom prst="rect">
            <a:avLst/>
          </a:prstGeom>
        </p:spPr>
        <p:txBody>
          <a:bodyPr vert="horz" lIns="92855" tIns="46427" rIns="92855" bIns="46427"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4008709" y="8893296"/>
            <a:ext cx="3066733" cy="468154"/>
          </a:xfrm>
          <a:prstGeom prst="rect">
            <a:avLst/>
          </a:prstGeom>
        </p:spPr>
        <p:txBody>
          <a:bodyPr vert="horz" lIns="92855" tIns="46427" rIns="92855" bIns="46427" rtlCol="0" anchor="b"/>
          <a:lstStyle>
            <a:lvl1pPr algn="r">
              <a:defRPr sz="1200"/>
            </a:lvl1pPr>
          </a:lstStyle>
          <a:p>
            <a:fld id="{15CC87D2-554F-43C8-B789-DB86F48C67F4}" type="slidenum">
              <a:rPr lang="es-CL" smtClean="0"/>
              <a:t>‹Nº›</a:t>
            </a:fld>
            <a:endParaRPr lang="es-CL"/>
          </a:p>
        </p:txBody>
      </p:sp>
    </p:spTree>
    <p:extLst>
      <p:ext uri="{BB962C8B-B14F-4D97-AF65-F5344CB8AC3E}">
        <p14:creationId xmlns:p14="http://schemas.microsoft.com/office/powerpoint/2010/main" val="4230339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3</a:t>
            </a:fld>
            <a:endParaRPr lang="es-CL"/>
          </a:p>
        </p:txBody>
      </p:sp>
    </p:spTree>
    <p:extLst>
      <p:ext uri="{BB962C8B-B14F-4D97-AF65-F5344CB8AC3E}">
        <p14:creationId xmlns:p14="http://schemas.microsoft.com/office/powerpoint/2010/main" val="3439385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CL" dirty="0"/>
          </a:p>
        </p:txBody>
      </p:sp>
      <p:sp>
        <p:nvSpPr>
          <p:cNvPr id="4" name="Marcador de número de diapositiva 3"/>
          <p:cNvSpPr>
            <a:spLocks noGrp="1"/>
          </p:cNvSpPr>
          <p:nvPr>
            <p:ph type="sldNum" sz="quarter" idx="5"/>
          </p:nvPr>
        </p:nvSpPr>
        <p:spPr/>
        <p:txBody>
          <a:bodyPr/>
          <a:lstStyle/>
          <a:p>
            <a:fld id="{15CC87D2-554F-43C8-B789-DB86F48C67F4}" type="slidenum">
              <a:rPr lang="es-CL" smtClean="0"/>
              <a:t>4</a:t>
            </a:fld>
            <a:endParaRPr lang="es-CL"/>
          </a:p>
        </p:txBody>
      </p:sp>
    </p:spTree>
    <p:extLst>
      <p:ext uri="{BB962C8B-B14F-4D97-AF65-F5344CB8AC3E}">
        <p14:creationId xmlns:p14="http://schemas.microsoft.com/office/powerpoint/2010/main" val="312101132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CL" dirty="0"/>
          </a:p>
        </p:txBody>
      </p:sp>
      <p:sp>
        <p:nvSpPr>
          <p:cNvPr id="4" name="3 Marcador de número de diapositiva"/>
          <p:cNvSpPr>
            <a:spLocks noGrp="1"/>
          </p:cNvSpPr>
          <p:nvPr>
            <p:ph type="sldNum" sz="quarter" idx="10"/>
          </p:nvPr>
        </p:nvSpPr>
        <p:spPr/>
        <p:txBody>
          <a:bodyPr/>
          <a:lstStyle/>
          <a:p>
            <a:fld id="{15CC87D2-554F-43C8-B789-DB86F48C67F4}" type="slidenum">
              <a:rPr lang="es-CL" smtClean="0"/>
              <a:t>8</a:t>
            </a:fld>
            <a:endParaRPr lang="es-CL"/>
          </a:p>
        </p:txBody>
      </p:sp>
    </p:spTree>
    <p:extLst>
      <p:ext uri="{BB962C8B-B14F-4D97-AF65-F5344CB8AC3E}">
        <p14:creationId xmlns:p14="http://schemas.microsoft.com/office/powerpoint/2010/main" val="2912973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40933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248819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666495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2204864"/>
            <a:ext cx="7772400" cy="1470025"/>
          </a:xfrm>
          <a:prstGeom prst="rect">
            <a:avLst/>
          </a:prstGeom>
        </p:spPr>
        <p:txBody>
          <a:bodyPr/>
          <a:lstStyle/>
          <a:p>
            <a:r>
              <a:rPr lang="es-ES"/>
              <a:t>Haga clic para modificar el estilo de título del patrón</a:t>
            </a:r>
            <a:endParaRPr lang="es-CL"/>
          </a:p>
        </p:txBody>
      </p:sp>
      <p:sp>
        <p:nvSpPr>
          <p:cNvPr id="4" name="3 Marcador de fecha"/>
          <p:cNvSpPr>
            <a:spLocks noGrp="1"/>
          </p:cNvSpPr>
          <p:nvPr>
            <p:ph type="dt" sz="half" idx="10"/>
          </p:nvPr>
        </p:nvSpPr>
        <p:spPr/>
        <p:txBody>
          <a:bodyPr/>
          <a:lstStyle/>
          <a:p>
            <a:fld id="{36CB32A8-ACCF-408E-AE69-3B995A8F0BFF}"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dirty="0"/>
          </a:p>
        </p:txBody>
      </p:sp>
    </p:spTree>
    <p:extLst>
      <p:ext uri="{BB962C8B-B14F-4D97-AF65-F5344CB8AC3E}">
        <p14:creationId xmlns:p14="http://schemas.microsoft.com/office/powerpoint/2010/main" val="20825204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dirty="0"/>
              <a:t>Haga clic para modificar el estilo de título del patrón</a:t>
            </a:r>
            <a:endParaRPr lang="es-CL" dirty="0"/>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1054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7890853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9888396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40969195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8209718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706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4227487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idx="1"/>
          </p:nvPr>
        </p:nvSpPr>
        <p:spPr>
          <a:xfrm>
            <a:off x="457200" y="1600200"/>
            <a:ext cx="8229600" cy="4525963"/>
          </a:xfrm>
          <a:prstGeom prst="rect">
            <a:avLst/>
          </a:prstGeom>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70E02360-A21A-4CCD-BCB0-8531ABD610AB}"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847426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8529586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1600200"/>
            <a:ext cx="8229600" cy="4525963"/>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09A67D08-3D11-4B0F-A15F-9F52EB68D63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591354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a:prstGeom prst="rect">
            <a:avLst/>
          </a:prstGeom>
        </p:spPr>
        <p:txBody>
          <a:bodyPr vert="eaVert"/>
          <a:lstStyle/>
          <a:p>
            <a:r>
              <a:rPr lang="es-ES"/>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a:prstGeom prst="rect">
            <a:avLst/>
          </a:prstGeo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fecha"/>
          <p:cNvSpPr>
            <a:spLocks noGrp="1"/>
          </p:cNvSpPr>
          <p:nvPr>
            <p:ph type="dt" sz="half" idx="10"/>
          </p:nvPr>
        </p:nvSpPr>
        <p:spPr/>
        <p:txBody>
          <a:bodyPr/>
          <a:lstStyle/>
          <a:p>
            <a:fld id="{9B78813F-3287-4428-A15C-12A23CF4CFA4}"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960526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s-ES"/>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BC7CA73-43A2-4A16-A5CB-3D4B44330E0D}" type="datetime1">
              <a:rPr lang="es-CL" smtClean="0"/>
              <a:t>08-07-2019</a:t>
            </a:fld>
            <a:endParaRPr lang="es-CL"/>
          </a:p>
        </p:txBody>
      </p:sp>
      <p:sp>
        <p:nvSpPr>
          <p:cNvPr id="5" name="4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6" name="5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3253105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contenido"/>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fecha"/>
          <p:cNvSpPr>
            <a:spLocks noGrp="1"/>
          </p:cNvSpPr>
          <p:nvPr>
            <p:ph type="dt" sz="half" idx="10"/>
          </p:nvPr>
        </p:nvSpPr>
        <p:spPr/>
        <p:txBody>
          <a:bodyPr/>
          <a:lstStyle/>
          <a:p>
            <a:fld id="{9EBAF36A-EDE5-4FA8-84EC-3AA788C97240}"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12368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lvl1pPr>
              <a:defRPr/>
            </a:lvl1pPr>
          </a:lstStyle>
          <a:p>
            <a:r>
              <a:rPr lang="es-ES"/>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5" name="4 Marcador de texto"/>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7" name="6 Marcador de fecha"/>
          <p:cNvSpPr>
            <a:spLocks noGrp="1"/>
          </p:cNvSpPr>
          <p:nvPr>
            <p:ph type="dt" sz="half" idx="10"/>
          </p:nvPr>
        </p:nvSpPr>
        <p:spPr/>
        <p:txBody>
          <a:bodyPr/>
          <a:lstStyle/>
          <a:p>
            <a:fld id="{622D39C1-1D08-4F24-AE34-397A80400841}" type="datetime1">
              <a:rPr lang="es-CL" smtClean="0"/>
              <a:t>08-07-2019</a:t>
            </a:fld>
            <a:endParaRPr lang="es-CL"/>
          </a:p>
        </p:txBody>
      </p:sp>
      <p:sp>
        <p:nvSpPr>
          <p:cNvPr id="8" name="7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9" name="8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08556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229600" cy="1143000"/>
          </a:xfrm>
          <a:prstGeom prst="rect">
            <a:avLst/>
          </a:prstGeom>
        </p:spPr>
        <p:txBody>
          <a:bodyPr/>
          <a:lstStyle/>
          <a:p>
            <a:r>
              <a:rPr lang="es-ES"/>
              <a:t>Haga clic para modificar el estilo de título del patrón</a:t>
            </a:r>
            <a:endParaRPr lang="es-CL"/>
          </a:p>
        </p:txBody>
      </p:sp>
      <p:sp>
        <p:nvSpPr>
          <p:cNvPr id="3" name="2 Marcador de fecha"/>
          <p:cNvSpPr>
            <a:spLocks noGrp="1"/>
          </p:cNvSpPr>
          <p:nvPr>
            <p:ph type="dt" sz="half" idx="10"/>
          </p:nvPr>
        </p:nvSpPr>
        <p:spPr/>
        <p:txBody>
          <a:bodyPr/>
          <a:lstStyle/>
          <a:p>
            <a:fld id="{28A55497-5A8F-46E9-977B-DA4B0E8E00C9}" type="datetime1">
              <a:rPr lang="es-CL" smtClean="0"/>
              <a:t>08-07-2019</a:t>
            </a:fld>
            <a:endParaRPr lang="es-CL"/>
          </a:p>
        </p:txBody>
      </p:sp>
      <p:sp>
        <p:nvSpPr>
          <p:cNvPr id="4" name="3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5" name="4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10515228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A9ED8E3-6EAB-4093-9165-930AB8B37E7F}" type="datetime1">
              <a:rPr lang="es-CL" smtClean="0"/>
              <a:t>08-07-2019</a:t>
            </a:fld>
            <a:endParaRPr lang="es-CL"/>
          </a:p>
        </p:txBody>
      </p:sp>
      <p:sp>
        <p:nvSpPr>
          <p:cNvPr id="3" name="2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4" name="3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30193922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L"/>
          </a:p>
        </p:txBody>
      </p:sp>
      <p:sp>
        <p:nvSpPr>
          <p:cNvPr id="4" name="3 Marcador de texto"/>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C0437570-0FE3-4267-B1AE-9E8F529BA4FA}"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7751235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a:prstGeom prst="rect">
            <a:avLst/>
          </a:prstGeom>
        </p:spPr>
        <p:txBody>
          <a:bodyPr anchor="b"/>
          <a:lstStyle>
            <a:lvl1pPr algn="l">
              <a:defRPr sz="2000" b="1"/>
            </a:lvl1pPr>
          </a:lstStyle>
          <a:p>
            <a:r>
              <a:rPr lang="es-ES"/>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CL"/>
          </a:p>
        </p:txBody>
      </p:sp>
      <p:sp>
        <p:nvSpPr>
          <p:cNvPr id="4" name="3 Marcador de texto"/>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0659995C-6C5E-4774-930D-FE8EA32FE7EF}" type="datetime1">
              <a:rPr lang="es-CL" smtClean="0"/>
              <a:t>08-07-2019</a:t>
            </a:fld>
            <a:endParaRPr lang="es-CL"/>
          </a:p>
        </p:txBody>
      </p:sp>
      <p:sp>
        <p:nvSpPr>
          <p:cNvPr id="6" name="5 Marcador de pie de página"/>
          <p:cNvSpPr>
            <a:spLocks noGrp="1"/>
          </p:cNvSpPr>
          <p:nvPr>
            <p:ph type="ftr" sz="quarter" idx="11"/>
          </p:nvPr>
        </p:nvSpPr>
        <p:spPr>
          <a:xfrm>
            <a:off x="3124200" y="6356350"/>
            <a:ext cx="2895600" cy="365125"/>
          </a:xfrm>
          <a:prstGeom prst="rect">
            <a:avLst/>
          </a:prstGeom>
        </p:spPr>
        <p:txBody>
          <a:bodyPr/>
          <a:lstStyle/>
          <a:p>
            <a:endParaRPr lang="es-CL"/>
          </a:p>
        </p:txBody>
      </p:sp>
      <p:sp>
        <p:nvSpPr>
          <p:cNvPr id="7" name="6 Marcador de número de diapositiva"/>
          <p:cNvSpPr>
            <a:spLocks noGrp="1"/>
          </p:cNvSpPr>
          <p:nvPr>
            <p:ph type="sldNum" sz="quarter" idx="12"/>
          </p:nvPr>
        </p:nvSpPr>
        <p:spPr/>
        <p:txBody>
          <a:bodyPr/>
          <a:lstStyle/>
          <a:p>
            <a:fld id="{66452F03-F775-4AB4-A3E9-A5A78C748C69}" type="slidenum">
              <a:rPr lang="es-CL" smtClean="0"/>
              <a:t>‹Nº›</a:t>
            </a:fld>
            <a:endParaRPr lang="es-CL"/>
          </a:p>
        </p:txBody>
      </p:sp>
    </p:spTree>
    <p:extLst>
      <p:ext uri="{BB962C8B-B14F-4D97-AF65-F5344CB8AC3E}">
        <p14:creationId xmlns:p14="http://schemas.microsoft.com/office/powerpoint/2010/main" val="2224499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vmlDrawing" Target="../drawings/vmlDrawing1.v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2.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sp>
        <p:nvSpPr>
          <p:cNvPr id="10" name="4 CuadroTexto"/>
          <p:cNvSpPr txBox="1"/>
          <p:nvPr userDrawn="1"/>
        </p:nvSpPr>
        <p:spPr>
          <a:xfrm>
            <a:off x="6630719" y="260648"/>
            <a:ext cx="2189753" cy="163464"/>
          </a:xfrm>
          <a:prstGeom prst="rect">
            <a:avLst/>
          </a:prstGeom>
          <a:noFill/>
        </p:spPr>
        <p:txBody>
          <a:bodyPr wrap="square" rtlCol="0">
            <a:noAutofit/>
          </a:bodyPr>
          <a:lstStyle/>
          <a:p>
            <a:pPr>
              <a:spcAft>
                <a:spcPts val="0"/>
              </a:spcAft>
            </a:pPr>
            <a:r>
              <a:rPr lang="es-CL" sz="700" b="1" kern="1200" dirty="0">
                <a:solidFill>
                  <a:srgbClr val="22519E"/>
                </a:solidFill>
                <a:effectLst>
                  <a:outerShdw blurRad="63500" dist="50800" dir="13500000" sx="0" sy="0">
                    <a:srgbClr val="000000">
                      <a:alpha val="50000"/>
                    </a:srgbClr>
                  </a:outerShdw>
                </a:effectLst>
                <a:latin typeface="Andalus"/>
                <a:ea typeface="Times New Roman"/>
              </a:rPr>
              <a:t>    </a:t>
            </a:r>
            <a:r>
              <a:rPr lang="es-CL" sz="700" b="1" kern="1200" dirty="0">
                <a:solidFill>
                  <a:srgbClr val="3B6285"/>
                </a:solidFill>
                <a:effectLst>
                  <a:outerShdw blurRad="63500" dist="50800" dir="13500000" sx="0" sy="0">
                    <a:srgbClr val="000000">
                      <a:alpha val="50000"/>
                    </a:srgbClr>
                  </a:outerShdw>
                </a:effectLst>
                <a:latin typeface="Andalus"/>
                <a:ea typeface="Times New Roman"/>
              </a:rPr>
              <a:t>SENADO DE LA REPÚBLICA DE CHILE</a:t>
            </a:r>
            <a:endParaRPr lang="es-CL" sz="1100" dirty="0">
              <a:solidFill>
                <a:srgbClr val="3B6285"/>
              </a:solidFill>
              <a:effectLst/>
              <a:latin typeface="Times New Roman"/>
              <a:ea typeface="Times New Roman"/>
            </a:endParaRPr>
          </a:p>
        </p:txBody>
      </p:sp>
      <p:graphicFrame>
        <p:nvGraphicFramePr>
          <p:cNvPr id="3" name="2 Objeto"/>
          <p:cNvGraphicFramePr>
            <a:graphicFrameLocks noChangeAspect="1"/>
          </p:cNvGraphicFramePr>
          <p:nvPr userDrawn="1">
            <p:extLst>
              <p:ext uri="{D42A27DB-BD31-4B8C-83A1-F6EECF244321}">
                <p14:modId xmlns:p14="http://schemas.microsoft.com/office/powerpoint/2010/main" val="2114182832"/>
              </p:ext>
            </p:extLst>
          </p:nvPr>
        </p:nvGraphicFramePr>
        <p:xfrm>
          <a:off x="5940152" y="203419"/>
          <a:ext cx="565001" cy="417269"/>
        </p:xfrm>
        <a:graphic>
          <a:graphicData uri="http://schemas.openxmlformats.org/presentationml/2006/ole">
            <mc:AlternateContent xmlns:mc="http://schemas.openxmlformats.org/markup-compatibility/2006">
              <mc:Choice xmlns:v="urn:schemas-microsoft-com:vml" Requires="v">
                <p:oleObj spid="_x0000_s6402" name="Imagen de mapa de bits" r:id="rId14" imgW="743054" imgH="523810" progId="PBrush">
                  <p:embed/>
                </p:oleObj>
              </mc:Choice>
              <mc:Fallback>
                <p:oleObj name="Imagen de mapa de bits" r:id="rId14" imgW="743054" imgH="523810" progId="PBrush">
                  <p:embed/>
                  <p:pic>
                    <p:nvPicPr>
                      <p:cNvPr id="0" name=""/>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940152" y="203419"/>
                        <a:ext cx="565001" cy="417269"/>
                      </a:xfrm>
                      <a:prstGeom prst="rect">
                        <a:avLst/>
                      </a:prstGeom>
                      <a:noFill/>
                      <a:ln>
                        <a:noFill/>
                      </a:ln>
                    </p:spPr>
                  </p:pic>
                </p:oleObj>
              </mc:Fallback>
            </mc:AlternateContent>
          </a:graphicData>
        </a:graphic>
      </p:graphicFrame>
      <p:sp>
        <p:nvSpPr>
          <p:cNvPr id="5" name="4 Rectángulo"/>
          <p:cNvSpPr/>
          <p:nvPr userDrawn="1"/>
        </p:nvSpPr>
        <p:spPr>
          <a:xfrm>
            <a:off x="6444208" y="231031"/>
            <a:ext cx="2592288" cy="461665"/>
          </a:xfrm>
          <a:prstGeom prst="rect">
            <a:avLst/>
          </a:prstGeom>
        </p:spPr>
        <p:txBody>
          <a:bodyPr wrap="square">
            <a:spAutoFit/>
          </a:bodyPr>
          <a:lstStyle/>
          <a:p>
            <a:pPr marL="0" marR="0" indent="0" algn="l" defTabSz="914400" rtl="0" eaLnBrk="1" fontAlgn="auto" latinLnBrk="0" hangingPunct="1">
              <a:lnSpc>
                <a:spcPct val="100000"/>
              </a:lnSpc>
              <a:spcBef>
                <a:spcPts val="0"/>
              </a:spcBef>
              <a:spcAft>
                <a:spcPts val="0"/>
              </a:spcAft>
              <a:buClrTx/>
              <a:buSzTx/>
              <a:buFontTx/>
              <a:buNone/>
              <a:tabLst>
                <a:tab pos="2806065" algn="ctr"/>
                <a:tab pos="5612130" algn="r"/>
              </a:tabLst>
              <a:defRPr/>
            </a:pPr>
            <a:r>
              <a:rPr lang="es-CL" sz="240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U</a:t>
            </a:r>
            <a:r>
              <a:rPr lang="es-CL" sz="1050" b="1" kern="1200" dirty="0">
                <a:solidFill>
                  <a:srgbClr val="943634"/>
                </a:solidFill>
                <a:effectLst>
                  <a:outerShdw blurRad="50800" dist="38100" dir="10800000" algn="r">
                    <a:srgbClr val="000000">
                      <a:alpha val="40000"/>
                    </a:srgbClr>
                  </a:outerShdw>
                </a:effectLst>
                <a:latin typeface="Andalus" pitchFamily="18" charset="-78"/>
                <a:ea typeface="Times New Roman"/>
                <a:cs typeface="Andalus" pitchFamily="18" charset="-78"/>
              </a:rPr>
              <a:t>NIDAD DE ASESORÍA PRESUPUESTARIA</a:t>
            </a:r>
            <a:endParaRPr lang="es-CL" sz="1000" dirty="0">
              <a:effectLst/>
              <a:latin typeface="Andalus" pitchFamily="18" charset="-78"/>
              <a:ea typeface="Times New Roman"/>
              <a:cs typeface="Andalus" pitchFamily="18" charset="-78"/>
            </a:endParaRPr>
          </a:p>
        </p:txBody>
      </p:sp>
    </p:spTree>
    <p:extLst>
      <p:ext uri="{BB962C8B-B14F-4D97-AF65-F5344CB8AC3E}">
        <p14:creationId xmlns:p14="http://schemas.microsoft.com/office/powerpoint/2010/main" val="335791999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C81B57-98A3-47CA-AF2F-CC564015EFD3}" type="datetime1">
              <a:rPr lang="es-CL" smtClean="0"/>
              <a:t>08-07-2019</a:t>
            </a:fld>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6452F03-F775-4AB4-A3E9-A5A78C748C69}" type="slidenum">
              <a:rPr lang="es-CL" smtClean="0"/>
              <a:t>‹Nº›</a:t>
            </a:fld>
            <a:endParaRPr lang="es-CL"/>
          </a:p>
        </p:txBody>
      </p:sp>
      <p:pic>
        <p:nvPicPr>
          <p:cNvPr id="2272" name="Picture 224"/>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5496807" y="24118"/>
            <a:ext cx="3670300" cy="6889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92357665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395535" y="2276872"/>
            <a:ext cx="8280920" cy="2016224"/>
          </a:xfrm>
          <a:solidFill>
            <a:schemeClr val="bg1"/>
          </a:solidFill>
          <a:ln>
            <a:solidFill>
              <a:schemeClr val="bg1">
                <a:lumMod val="95000"/>
              </a:schemeClr>
            </a:solidFill>
            <a:miter lim="800000"/>
          </a:ln>
          <a:effectLst>
            <a:outerShdw blurRad="50800" dist="38100" dir="2700000" algn="tl" rotWithShape="0">
              <a:prstClr val="black">
                <a:alpha val="40000"/>
              </a:prstClr>
            </a:outerShdw>
          </a:effectLst>
          <a:scene3d>
            <a:camera prst="orthographicFront"/>
            <a:lightRig rig="threePt" dir="t">
              <a:rot lat="0" lon="0" rev="1200000"/>
            </a:lightRig>
          </a:scene3d>
          <a:sp3d>
            <a:bevelT/>
          </a:sp3d>
        </p:spPr>
        <p:txBody>
          <a:bodyPr/>
          <a:lstStyle/>
          <a:p>
            <a:pPr algn="ctr"/>
            <a:r>
              <a:rPr lang="es-CL" sz="2000" b="1" dirty="0">
                <a:latin typeface="+mn-lt"/>
              </a:rPr>
              <a:t>EJECUCIÓN ACUMULADA DE GASTOS PRESUPUESTARIOS</a:t>
            </a:r>
            <a:br>
              <a:rPr lang="es-CL" sz="2000" b="1" dirty="0">
                <a:latin typeface="+mn-lt"/>
              </a:rPr>
            </a:br>
            <a:r>
              <a:rPr lang="es-CL" sz="2000" b="1" dirty="0">
                <a:latin typeface="+mn-lt"/>
              </a:rPr>
              <a:t>AL MES DE ABRIL 2019</a:t>
            </a:r>
            <a:br>
              <a:rPr lang="es-CL" sz="2000" b="1" dirty="0">
                <a:latin typeface="+mn-lt"/>
              </a:rPr>
            </a:br>
            <a:r>
              <a:rPr lang="es-CL" sz="2000" b="1" dirty="0">
                <a:latin typeface="+mn-lt"/>
              </a:rPr>
              <a:t>PARTIDA 22:</a:t>
            </a:r>
            <a:br>
              <a:rPr lang="es-CL" sz="2000" b="1" dirty="0">
                <a:latin typeface="+mn-lt"/>
              </a:rPr>
            </a:br>
            <a:r>
              <a:rPr lang="es-CL" sz="2000" b="1" dirty="0">
                <a:latin typeface="+mn-lt"/>
              </a:rPr>
              <a:t>MINISTERIO SECRETARÍA DE LA PRESIDENCIA</a:t>
            </a:r>
          </a:p>
        </p:txBody>
      </p:sp>
      <p:sp>
        <p:nvSpPr>
          <p:cNvPr id="7" name="6 CuadroTexto"/>
          <p:cNvSpPr txBox="1"/>
          <p:nvPr/>
        </p:nvSpPr>
        <p:spPr>
          <a:xfrm>
            <a:off x="3955005" y="5661248"/>
            <a:ext cx="4536504" cy="276999"/>
          </a:xfrm>
          <a:prstGeom prst="rect">
            <a:avLst/>
          </a:prstGeom>
          <a:noFill/>
        </p:spPr>
        <p:txBody>
          <a:bodyPr wrap="square" rtlCol="0">
            <a:spAutoFit/>
          </a:bodyPr>
          <a:lstStyle/>
          <a:p>
            <a:pPr algn="r"/>
            <a:r>
              <a:rPr lang="es-CL" sz="1200" dirty="0"/>
              <a:t>Valparaíso, junio 2019</a:t>
            </a:r>
          </a:p>
        </p:txBody>
      </p:sp>
      <p:sp>
        <p:nvSpPr>
          <p:cNvPr id="3" name="2 Rectángulo"/>
          <p:cNvSpPr/>
          <p:nvPr/>
        </p:nvSpPr>
        <p:spPr>
          <a:xfrm>
            <a:off x="5292080" y="0"/>
            <a:ext cx="3851920" cy="54868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L"/>
          </a:p>
        </p:txBody>
      </p:sp>
      <p:pic>
        <p:nvPicPr>
          <p:cNvPr id="7361" name="Picture 19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5" y="548680"/>
            <a:ext cx="4603203" cy="8640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052829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34615" y="5406525"/>
            <a:ext cx="7964776"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10</a:t>
            </a:fld>
            <a:endParaRPr lang="es-CL"/>
          </a:p>
        </p:txBody>
      </p:sp>
      <p:sp>
        <p:nvSpPr>
          <p:cNvPr id="6" name="1 Título"/>
          <p:cNvSpPr txBox="1">
            <a:spLocks/>
          </p:cNvSpPr>
          <p:nvPr/>
        </p:nvSpPr>
        <p:spPr>
          <a:xfrm>
            <a:off x="632272" y="836712"/>
            <a:ext cx="7848873" cy="591093"/>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04: GOBIERNO DIGITAL</a:t>
            </a:r>
          </a:p>
        </p:txBody>
      </p:sp>
      <p:sp>
        <p:nvSpPr>
          <p:cNvPr id="8" name="1 Título"/>
          <p:cNvSpPr txBox="1">
            <a:spLocks/>
          </p:cNvSpPr>
          <p:nvPr/>
        </p:nvSpPr>
        <p:spPr>
          <a:xfrm>
            <a:off x="613528" y="2132856"/>
            <a:ext cx="7806951" cy="288032"/>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2ECD1CF5-2B56-4114-A863-5D3B7139D1AE}"/>
              </a:ext>
            </a:extLst>
          </p:cNvPr>
          <p:cNvGraphicFramePr>
            <a:graphicFrameLocks noGrp="1"/>
          </p:cNvGraphicFramePr>
          <p:nvPr/>
        </p:nvGraphicFramePr>
        <p:xfrm>
          <a:off x="628651" y="2962595"/>
          <a:ext cx="7886698" cy="2077397"/>
        </p:xfrm>
        <a:graphic>
          <a:graphicData uri="http://schemas.openxmlformats.org/drawingml/2006/table">
            <a:tbl>
              <a:tblPr/>
              <a:tblGrid>
                <a:gridCol w="670995">
                  <a:extLst>
                    <a:ext uri="{9D8B030D-6E8A-4147-A177-3AD203B41FA5}">
                      <a16:colId xmlns:a16="http://schemas.microsoft.com/office/drawing/2014/main" val="3317683255"/>
                    </a:ext>
                  </a:extLst>
                </a:gridCol>
                <a:gridCol w="247868">
                  <a:extLst>
                    <a:ext uri="{9D8B030D-6E8A-4147-A177-3AD203B41FA5}">
                      <a16:colId xmlns:a16="http://schemas.microsoft.com/office/drawing/2014/main" val="3173126717"/>
                    </a:ext>
                  </a:extLst>
                </a:gridCol>
                <a:gridCol w="247868">
                  <a:extLst>
                    <a:ext uri="{9D8B030D-6E8A-4147-A177-3AD203B41FA5}">
                      <a16:colId xmlns:a16="http://schemas.microsoft.com/office/drawing/2014/main" val="391891545"/>
                    </a:ext>
                  </a:extLst>
                </a:gridCol>
                <a:gridCol w="2824189">
                  <a:extLst>
                    <a:ext uri="{9D8B030D-6E8A-4147-A177-3AD203B41FA5}">
                      <a16:colId xmlns:a16="http://schemas.microsoft.com/office/drawing/2014/main" val="4097376778"/>
                    </a:ext>
                  </a:extLst>
                </a:gridCol>
                <a:gridCol w="670995">
                  <a:extLst>
                    <a:ext uri="{9D8B030D-6E8A-4147-A177-3AD203B41FA5}">
                      <a16:colId xmlns:a16="http://schemas.microsoft.com/office/drawing/2014/main" val="1864709273"/>
                    </a:ext>
                  </a:extLst>
                </a:gridCol>
                <a:gridCol w="670995">
                  <a:extLst>
                    <a:ext uri="{9D8B030D-6E8A-4147-A177-3AD203B41FA5}">
                      <a16:colId xmlns:a16="http://schemas.microsoft.com/office/drawing/2014/main" val="1728856676"/>
                    </a:ext>
                  </a:extLst>
                </a:gridCol>
                <a:gridCol w="670995">
                  <a:extLst>
                    <a:ext uri="{9D8B030D-6E8A-4147-A177-3AD203B41FA5}">
                      <a16:colId xmlns:a16="http://schemas.microsoft.com/office/drawing/2014/main" val="3029116005"/>
                    </a:ext>
                  </a:extLst>
                </a:gridCol>
                <a:gridCol w="670995">
                  <a:extLst>
                    <a:ext uri="{9D8B030D-6E8A-4147-A177-3AD203B41FA5}">
                      <a16:colId xmlns:a16="http://schemas.microsoft.com/office/drawing/2014/main" val="3556138608"/>
                    </a:ext>
                  </a:extLst>
                </a:gridCol>
                <a:gridCol w="610907">
                  <a:extLst>
                    <a:ext uri="{9D8B030D-6E8A-4147-A177-3AD203B41FA5}">
                      <a16:colId xmlns:a16="http://schemas.microsoft.com/office/drawing/2014/main" val="1083802107"/>
                    </a:ext>
                  </a:extLst>
                </a:gridCol>
                <a:gridCol w="600891">
                  <a:extLst>
                    <a:ext uri="{9D8B030D-6E8A-4147-A177-3AD203B41FA5}">
                      <a16:colId xmlns:a16="http://schemas.microsoft.com/office/drawing/2014/main" val="2053852201"/>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214280360"/>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092873678"/>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3.039.585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3.278.906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239.321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766.015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25,2%</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72179123"/>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1.299.419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1.299.419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304.474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23,4%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502871299"/>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879.057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879.057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127.528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14,5%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14,5%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56879244"/>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14,1%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14,1%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70125237"/>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84585801"/>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 de Modernización del Estado - BID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618.000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618.000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86.838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14,1%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78979024"/>
                  </a:ext>
                </a:extLst>
              </a:tr>
              <a:tr h="126864">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226.208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226.208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226.207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42321713"/>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243.109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243.109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20.968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8,6%</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9116533"/>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19937445"/>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32.960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32.960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15.850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48,1%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48,1%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7524910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208.089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208.089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5.118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34784405"/>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13.113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13.113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1"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87459249"/>
                  </a:ext>
                </a:extLst>
              </a:tr>
            </a:tbl>
          </a:graphicData>
        </a:graphic>
      </p:graphicFrame>
    </p:spTree>
    <p:extLst>
      <p:ext uri="{BB962C8B-B14F-4D97-AF65-F5344CB8AC3E}">
        <p14:creationId xmlns:p14="http://schemas.microsoft.com/office/powerpoint/2010/main" val="21699009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89611" y="5085184"/>
            <a:ext cx="7742591" cy="437133"/>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11</a:t>
            </a:fld>
            <a:endParaRPr lang="es-CL"/>
          </a:p>
        </p:txBody>
      </p:sp>
      <p:sp>
        <p:nvSpPr>
          <p:cNvPr id="6" name="1 Título"/>
          <p:cNvSpPr txBox="1">
            <a:spLocks/>
          </p:cNvSpPr>
          <p:nvPr/>
        </p:nvSpPr>
        <p:spPr>
          <a:xfrm>
            <a:off x="589611" y="764704"/>
            <a:ext cx="7860248"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05: CONSEJO DE AUDITORÍA INTERNA GENERAL DE GOBIERNO</a:t>
            </a:r>
          </a:p>
        </p:txBody>
      </p:sp>
      <p:sp>
        <p:nvSpPr>
          <p:cNvPr id="8" name="1 Título"/>
          <p:cNvSpPr txBox="1">
            <a:spLocks/>
          </p:cNvSpPr>
          <p:nvPr/>
        </p:nvSpPr>
        <p:spPr>
          <a:xfrm>
            <a:off x="589611" y="2060848"/>
            <a:ext cx="7860248" cy="299678"/>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B9A98F49-1B5F-45F6-AC1A-30990AD3E22F}"/>
              </a:ext>
            </a:extLst>
          </p:cNvPr>
          <p:cNvGraphicFramePr>
            <a:graphicFrameLocks noGrp="1"/>
          </p:cNvGraphicFramePr>
          <p:nvPr/>
        </p:nvGraphicFramePr>
        <p:xfrm>
          <a:off x="628651" y="3216323"/>
          <a:ext cx="7886698" cy="1569941"/>
        </p:xfrm>
        <a:graphic>
          <a:graphicData uri="http://schemas.openxmlformats.org/drawingml/2006/table">
            <a:tbl>
              <a:tblPr/>
              <a:tblGrid>
                <a:gridCol w="670995">
                  <a:extLst>
                    <a:ext uri="{9D8B030D-6E8A-4147-A177-3AD203B41FA5}">
                      <a16:colId xmlns:a16="http://schemas.microsoft.com/office/drawing/2014/main" val="3433077207"/>
                    </a:ext>
                  </a:extLst>
                </a:gridCol>
                <a:gridCol w="247868">
                  <a:extLst>
                    <a:ext uri="{9D8B030D-6E8A-4147-A177-3AD203B41FA5}">
                      <a16:colId xmlns:a16="http://schemas.microsoft.com/office/drawing/2014/main" val="2461347984"/>
                    </a:ext>
                  </a:extLst>
                </a:gridCol>
                <a:gridCol w="247868">
                  <a:extLst>
                    <a:ext uri="{9D8B030D-6E8A-4147-A177-3AD203B41FA5}">
                      <a16:colId xmlns:a16="http://schemas.microsoft.com/office/drawing/2014/main" val="2931747621"/>
                    </a:ext>
                  </a:extLst>
                </a:gridCol>
                <a:gridCol w="2824189">
                  <a:extLst>
                    <a:ext uri="{9D8B030D-6E8A-4147-A177-3AD203B41FA5}">
                      <a16:colId xmlns:a16="http://schemas.microsoft.com/office/drawing/2014/main" val="2870075121"/>
                    </a:ext>
                  </a:extLst>
                </a:gridCol>
                <a:gridCol w="670995">
                  <a:extLst>
                    <a:ext uri="{9D8B030D-6E8A-4147-A177-3AD203B41FA5}">
                      <a16:colId xmlns:a16="http://schemas.microsoft.com/office/drawing/2014/main" val="4282845319"/>
                    </a:ext>
                  </a:extLst>
                </a:gridCol>
                <a:gridCol w="670995">
                  <a:extLst>
                    <a:ext uri="{9D8B030D-6E8A-4147-A177-3AD203B41FA5}">
                      <a16:colId xmlns:a16="http://schemas.microsoft.com/office/drawing/2014/main" val="3406588466"/>
                    </a:ext>
                  </a:extLst>
                </a:gridCol>
                <a:gridCol w="670995">
                  <a:extLst>
                    <a:ext uri="{9D8B030D-6E8A-4147-A177-3AD203B41FA5}">
                      <a16:colId xmlns:a16="http://schemas.microsoft.com/office/drawing/2014/main" val="326220670"/>
                    </a:ext>
                  </a:extLst>
                </a:gridCol>
                <a:gridCol w="670995">
                  <a:extLst>
                    <a:ext uri="{9D8B030D-6E8A-4147-A177-3AD203B41FA5}">
                      <a16:colId xmlns:a16="http://schemas.microsoft.com/office/drawing/2014/main" val="1799340890"/>
                    </a:ext>
                  </a:extLst>
                </a:gridCol>
                <a:gridCol w="610907">
                  <a:extLst>
                    <a:ext uri="{9D8B030D-6E8A-4147-A177-3AD203B41FA5}">
                      <a16:colId xmlns:a16="http://schemas.microsoft.com/office/drawing/2014/main" val="2536824364"/>
                    </a:ext>
                  </a:extLst>
                </a:gridCol>
                <a:gridCol w="600891">
                  <a:extLst>
                    <a:ext uri="{9D8B030D-6E8A-4147-A177-3AD203B41FA5}">
                      <a16:colId xmlns:a16="http://schemas.microsoft.com/office/drawing/2014/main" val="481152792"/>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843938397"/>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429091865"/>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1.339.007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1.339.007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394.647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29,5%</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92241759"/>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1.212.577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1.212.577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374.838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30,9%</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30,9%</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44921450"/>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109.228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109.228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9.581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8,8%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623456323"/>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17.192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17.192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10.228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59,5%</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59,5%</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99215110"/>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10.682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10.682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10.228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95,7%</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463290144"/>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6.510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6.510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7381686"/>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12572193"/>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2266570347"/>
                  </a:ext>
                </a:extLst>
              </a:tr>
            </a:tbl>
          </a:graphicData>
        </a:graphic>
      </p:graphicFrame>
    </p:spTree>
    <p:extLst>
      <p:ext uri="{BB962C8B-B14F-4D97-AF65-F5344CB8AC3E}">
        <p14:creationId xmlns:p14="http://schemas.microsoft.com/office/powerpoint/2010/main" val="38583950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9DC9401F-BD0A-4DBF-A2F1-270DF4FDF501}"/>
              </a:ext>
            </a:extLst>
          </p:cNvPr>
          <p:cNvSpPr>
            <a:spLocks noGrp="1"/>
          </p:cNvSpPr>
          <p:nvPr>
            <p:ph idx="1"/>
          </p:nvPr>
        </p:nvSpPr>
        <p:spPr>
          <a:xfrm>
            <a:off x="457200" y="1268760"/>
            <a:ext cx="8229600" cy="4857403"/>
          </a:xfrm>
        </p:spPr>
        <p:txBody>
          <a:bodyPr/>
          <a:lstStyle/>
          <a:p>
            <a:pPr marL="0" lvl="0" indent="0" algn="just">
              <a:spcBef>
                <a:spcPts val="0"/>
              </a:spcBef>
              <a:buNone/>
            </a:pPr>
            <a:r>
              <a:rPr lang="es-CL" sz="1200" b="1" dirty="0">
                <a:solidFill>
                  <a:prstClr val="black"/>
                </a:solidFill>
                <a:ea typeface="Verdana" pitchFamily="34" charset="0"/>
                <a:cs typeface="Verdana" pitchFamily="34" charset="0"/>
              </a:rPr>
              <a:t>Principales hallazgos</a:t>
            </a:r>
          </a:p>
          <a:p>
            <a:pPr lvl="0" algn="just">
              <a:spcBef>
                <a:spcPts val="1200"/>
              </a:spcBef>
              <a:spcAft>
                <a:spcPts val="1200"/>
              </a:spcAft>
              <a:buFont typeface="+mj-lt"/>
              <a:buAutoNum type="arabicPeriod"/>
            </a:pPr>
            <a:r>
              <a:rPr lang="es-CL" sz="1200" dirty="0">
                <a:solidFill>
                  <a:prstClr val="black"/>
                </a:solidFill>
              </a:rPr>
              <a:t>El presupuesto 2019 de esta Partida asciende a $13.412 millones y está compuesto por: </a:t>
            </a:r>
            <a:r>
              <a:rPr lang="es-CL" sz="1200" b="1" dirty="0" err="1">
                <a:solidFill>
                  <a:prstClr val="black"/>
                </a:solidFill>
              </a:rPr>
              <a:t>Prog</a:t>
            </a:r>
            <a:r>
              <a:rPr lang="es-CL" sz="1200" b="1" dirty="0">
                <a:solidFill>
                  <a:prstClr val="black"/>
                </a:solidFill>
              </a:rPr>
              <a:t>. 01 </a:t>
            </a:r>
            <a:r>
              <a:rPr lang="es-MX" sz="1200" b="1" dirty="0">
                <a:solidFill>
                  <a:prstClr val="black"/>
                </a:solidFill>
              </a:rPr>
              <a:t>Secretaría Gral. de la Presidencia </a:t>
            </a:r>
            <a:r>
              <a:rPr lang="es-MX" sz="1200" dirty="0">
                <a:solidFill>
                  <a:prstClr val="black"/>
                </a:solidFill>
              </a:rPr>
              <a:t>con 67% de los recursos, </a:t>
            </a:r>
            <a:r>
              <a:rPr lang="es-MX" sz="1200" b="1" dirty="0" err="1">
                <a:solidFill>
                  <a:prstClr val="black"/>
                </a:solidFill>
              </a:rPr>
              <a:t>Prog</a:t>
            </a:r>
            <a:r>
              <a:rPr lang="es-MX" sz="1200" b="1" dirty="0">
                <a:solidFill>
                  <a:prstClr val="black"/>
                </a:solidFill>
              </a:rPr>
              <a:t>. 04 Gobierno Digital </a:t>
            </a:r>
            <a:r>
              <a:rPr lang="es-MX" sz="1200" dirty="0">
                <a:solidFill>
                  <a:prstClr val="black"/>
                </a:solidFill>
              </a:rPr>
              <a:t>que concentra el 22,7% y </a:t>
            </a:r>
            <a:r>
              <a:rPr lang="es-MX" sz="1200" b="1" dirty="0" err="1">
                <a:solidFill>
                  <a:prstClr val="black"/>
                </a:solidFill>
              </a:rPr>
              <a:t>Prog</a:t>
            </a:r>
            <a:r>
              <a:rPr lang="es-MX" sz="1200" b="1" dirty="0">
                <a:solidFill>
                  <a:prstClr val="black"/>
                </a:solidFill>
              </a:rPr>
              <a:t>. 05 Consejo de Auditoría Interna </a:t>
            </a:r>
            <a:r>
              <a:rPr lang="es-MX" sz="1200" dirty="0">
                <a:solidFill>
                  <a:prstClr val="black"/>
                </a:solidFill>
              </a:rPr>
              <a:t>con un 10% del presupuesto.</a:t>
            </a:r>
          </a:p>
          <a:p>
            <a:pPr lvl="0" algn="just">
              <a:spcBef>
                <a:spcPts val="600"/>
              </a:spcBef>
              <a:spcAft>
                <a:spcPts val="600"/>
              </a:spcAft>
              <a:buFont typeface="+mj-lt"/>
              <a:buAutoNum type="arabicPeriod"/>
            </a:pPr>
            <a:r>
              <a:rPr lang="es-CL" sz="1200" dirty="0">
                <a:solidFill>
                  <a:prstClr val="black"/>
                </a:solidFill>
              </a:rPr>
              <a:t>Para 2019, el presupuesto  de esta Partida no presentó variación real respecto del año 2018 (Inicial + reajustes + leyes especiales + ajuste fiscal)</a:t>
            </a:r>
          </a:p>
          <a:p>
            <a:pPr lvl="0" algn="just">
              <a:spcBef>
                <a:spcPts val="600"/>
              </a:spcBef>
              <a:spcAft>
                <a:spcPts val="600"/>
              </a:spcAft>
              <a:buFont typeface="+mj-lt"/>
              <a:buAutoNum type="arabicPeriod"/>
            </a:pPr>
            <a:r>
              <a:rPr lang="es-CL" sz="1200" dirty="0">
                <a:solidFill>
                  <a:prstClr val="black"/>
                </a:solidFill>
              </a:rPr>
              <a:t>El Presupuesto 2019 se distribuye </a:t>
            </a:r>
            <a:r>
              <a:rPr lang="es-MX" sz="1200" dirty="0">
                <a:solidFill>
                  <a:prstClr val="black"/>
                </a:solidFill>
              </a:rPr>
              <a:t>por Subtítulos de gasto en: Personal un 76%, en Bienes y Servicios de Consumo 17%, un 5% para Transferencias Corrientes y un 2% en Adquisición de Activos No Financieros.</a:t>
            </a:r>
            <a:endParaRPr lang="es-CL" sz="1200" dirty="0">
              <a:solidFill>
                <a:prstClr val="black"/>
              </a:solidFill>
            </a:endParaRPr>
          </a:p>
        </p:txBody>
      </p:sp>
      <p:sp>
        <p:nvSpPr>
          <p:cNvPr id="5" name="Marcador de número de diapositiva 4">
            <a:extLst>
              <a:ext uri="{FF2B5EF4-FFF2-40B4-BE49-F238E27FC236}">
                <a16:creationId xmlns:a16="http://schemas.microsoft.com/office/drawing/2014/main" id="{985BDD69-CFCD-4AD8-8AC8-777786FF06EF}"/>
              </a:ext>
            </a:extLst>
          </p:cNvPr>
          <p:cNvSpPr>
            <a:spLocks noGrp="1"/>
          </p:cNvSpPr>
          <p:nvPr>
            <p:ph type="sldNum" sz="quarter" idx="12"/>
          </p:nvPr>
        </p:nvSpPr>
        <p:spPr/>
        <p:txBody>
          <a:bodyPr/>
          <a:lstStyle/>
          <a:p>
            <a:fld id="{66452F03-F775-4AB4-A3E9-A5A78C748C69}" type="slidenum">
              <a:rPr lang="es-CL" smtClean="0"/>
              <a:t>2</a:t>
            </a:fld>
            <a:endParaRPr lang="es-CL" dirty="0"/>
          </a:p>
        </p:txBody>
      </p:sp>
      <p:sp>
        <p:nvSpPr>
          <p:cNvPr id="6" name="1 Título">
            <a:extLst>
              <a:ext uri="{FF2B5EF4-FFF2-40B4-BE49-F238E27FC236}">
                <a16:creationId xmlns:a16="http://schemas.microsoft.com/office/drawing/2014/main" id="{C23BC3B4-D605-44B1-A8BB-F6F5BFC88C0B}"/>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pic>
        <p:nvPicPr>
          <p:cNvPr id="7" name="Imagen 6">
            <a:extLst>
              <a:ext uri="{FF2B5EF4-FFF2-40B4-BE49-F238E27FC236}">
                <a16:creationId xmlns:a16="http://schemas.microsoft.com/office/drawing/2014/main" id="{D7D01E51-07C5-4E20-8645-7667C58C6B5B}"/>
              </a:ext>
            </a:extLst>
          </p:cNvPr>
          <p:cNvPicPr>
            <a:picLocks noChangeAspect="1"/>
          </p:cNvPicPr>
          <p:nvPr/>
        </p:nvPicPr>
        <p:blipFill>
          <a:blip r:embed="rId2"/>
          <a:stretch>
            <a:fillRect/>
          </a:stretch>
        </p:blipFill>
        <p:spPr>
          <a:xfrm>
            <a:off x="457199" y="3645024"/>
            <a:ext cx="4111622" cy="2895851"/>
          </a:xfrm>
          <a:prstGeom prst="rect">
            <a:avLst/>
          </a:prstGeom>
        </p:spPr>
      </p:pic>
      <p:pic>
        <p:nvPicPr>
          <p:cNvPr id="8" name="Imagen 7">
            <a:extLst>
              <a:ext uri="{FF2B5EF4-FFF2-40B4-BE49-F238E27FC236}">
                <a16:creationId xmlns:a16="http://schemas.microsoft.com/office/drawing/2014/main" id="{E9893827-D43D-4BA7-AE6A-7B00964E9D8C}"/>
              </a:ext>
            </a:extLst>
          </p:cNvPr>
          <p:cNvPicPr>
            <a:picLocks noChangeAspect="1"/>
          </p:cNvPicPr>
          <p:nvPr/>
        </p:nvPicPr>
        <p:blipFill>
          <a:blip r:embed="rId3"/>
          <a:stretch>
            <a:fillRect/>
          </a:stretch>
        </p:blipFill>
        <p:spPr>
          <a:xfrm>
            <a:off x="4556232" y="3645024"/>
            <a:ext cx="4130568" cy="2895851"/>
          </a:xfrm>
          <a:prstGeom prst="rect">
            <a:avLst/>
          </a:prstGeom>
        </p:spPr>
      </p:pic>
    </p:spTree>
    <p:extLst>
      <p:ext uri="{BB962C8B-B14F-4D97-AF65-F5344CB8AC3E}">
        <p14:creationId xmlns:p14="http://schemas.microsoft.com/office/powerpoint/2010/main" val="2541606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1 Título"/>
          <p:cNvSpPr>
            <a:spLocks noGrp="1"/>
          </p:cNvSpPr>
          <p:nvPr>
            <p:ph type="title"/>
          </p:nvPr>
        </p:nvSpPr>
        <p:spPr>
          <a:xfrm>
            <a:off x="457200" y="55059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3</a:t>
            </a:fld>
            <a:endParaRPr lang="es-CL"/>
          </a:p>
        </p:txBody>
      </p:sp>
      <p:sp>
        <p:nvSpPr>
          <p:cNvPr id="2" name="Rectángulo 1">
            <a:extLst>
              <a:ext uri="{FF2B5EF4-FFF2-40B4-BE49-F238E27FC236}">
                <a16:creationId xmlns:a16="http://schemas.microsoft.com/office/drawing/2014/main" id="{D6B8E98A-46E3-462A-9A64-37DE856619AC}"/>
              </a:ext>
            </a:extLst>
          </p:cNvPr>
          <p:cNvSpPr/>
          <p:nvPr/>
        </p:nvSpPr>
        <p:spPr>
          <a:xfrm>
            <a:off x="513900" y="1468991"/>
            <a:ext cx="7920878" cy="2031325"/>
          </a:xfrm>
          <a:prstGeom prst="rect">
            <a:avLst/>
          </a:prstGeom>
        </p:spPr>
        <p:txBody>
          <a:bodyPr wrap="square">
            <a:spAutoFit/>
          </a:bodyPr>
          <a:lstStyle/>
          <a:p>
            <a:pPr lvl="0" algn="just"/>
            <a:r>
              <a:rPr lang="es-CL" sz="1200" b="1" dirty="0">
                <a:solidFill>
                  <a:prstClr val="black"/>
                </a:solidFill>
                <a:ea typeface="Verdana" pitchFamily="34" charset="0"/>
                <a:cs typeface="Verdana" pitchFamily="34" charset="0"/>
              </a:rPr>
              <a:t>Principales hallazgos</a:t>
            </a:r>
          </a:p>
          <a:p>
            <a:pPr marL="342900" lvl="0" indent="-342900" algn="just">
              <a:spcBef>
                <a:spcPts val="1200"/>
              </a:spcBef>
              <a:spcAft>
                <a:spcPts val="1200"/>
              </a:spcAft>
              <a:buFont typeface="+mj-lt"/>
              <a:buAutoNum type="arabicPeriod" startAt="4"/>
            </a:pPr>
            <a:r>
              <a:rPr lang="es-CL" sz="1200" dirty="0">
                <a:solidFill>
                  <a:prstClr val="black"/>
                </a:solidFill>
              </a:rPr>
              <a:t>El presupuesto de </a:t>
            </a:r>
            <a:r>
              <a:rPr lang="es-CL" sz="1200" b="1" dirty="0">
                <a:solidFill>
                  <a:prstClr val="black"/>
                </a:solidFill>
              </a:rPr>
              <a:t>$13.412 millones,</a:t>
            </a:r>
            <a:r>
              <a:rPr lang="es-CL" sz="1200" dirty="0">
                <a:solidFill>
                  <a:prstClr val="black"/>
                </a:solidFill>
              </a:rPr>
              <a:t> al mes de abril, presenta modificaciones presupuestarias que incrementan la autorización de gastos en $915 millones, destinados a: $662 millones para Transferencia Gestión de Innovación desde Secretaría, $25 millones en Prestaciones de Seguridad Social en Secretaría, $226 millones en </a:t>
            </a:r>
            <a:r>
              <a:rPr lang="es-CL" sz="1200" dirty="0" err="1">
                <a:solidFill>
                  <a:prstClr val="black"/>
                </a:solidFill>
              </a:rPr>
              <a:t>Integros</a:t>
            </a:r>
            <a:r>
              <a:rPr lang="es-CL" sz="1200" dirty="0">
                <a:solidFill>
                  <a:prstClr val="black"/>
                </a:solidFill>
              </a:rPr>
              <a:t> al Fisco en Gobierno Digital, $13 millones en deuda flotan de Gobierno Digital, y una reducción de  $11 millones en Gastos en Personal de Secretaría. </a:t>
            </a:r>
          </a:p>
          <a:p>
            <a:pPr marL="342900" lvl="0" indent="-342900" algn="just">
              <a:spcBef>
                <a:spcPts val="1200"/>
              </a:spcBef>
              <a:spcAft>
                <a:spcPts val="1200"/>
              </a:spcAft>
              <a:buFont typeface="+mj-lt"/>
              <a:buAutoNum type="arabicPeriod" startAt="4"/>
            </a:pPr>
            <a:r>
              <a:rPr lang="es-CL" sz="1200" dirty="0">
                <a:solidFill>
                  <a:prstClr val="black"/>
                </a:solidFill>
              </a:rPr>
              <a:t>En el mes de abril, la ejecución de la Partida fue de </a:t>
            </a:r>
            <a:r>
              <a:rPr lang="es-CL" sz="1200" b="1" dirty="0">
                <a:solidFill>
                  <a:prstClr val="black"/>
                </a:solidFill>
              </a:rPr>
              <a:t>$1.262 millones</a:t>
            </a:r>
            <a:r>
              <a:rPr lang="es-CL" sz="1200" dirty="0">
                <a:solidFill>
                  <a:prstClr val="black"/>
                </a:solidFill>
              </a:rPr>
              <a:t>, </a:t>
            </a:r>
            <a:r>
              <a:rPr lang="es-CL" sz="1200" b="1" dirty="0">
                <a:solidFill>
                  <a:prstClr val="black"/>
                </a:solidFill>
              </a:rPr>
              <a:t>equivalente a un 8,8%</a:t>
            </a:r>
            <a:r>
              <a:rPr lang="es-CL" sz="1200" dirty="0">
                <a:solidFill>
                  <a:prstClr val="black"/>
                </a:solidFill>
              </a:rPr>
              <a:t> respecto del presupuesto vigente. Este ejecución es superior al registrado en el mismo mes del año anterior. (6,2%)</a:t>
            </a:r>
          </a:p>
        </p:txBody>
      </p:sp>
      <p:graphicFrame>
        <p:nvGraphicFramePr>
          <p:cNvPr id="10" name="2 Gráfico">
            <a:extLst>
              <a:ext uri="{FF2B5EF4-FFF2-40B4-BE49-F238E27FC236}">
                <a16:creationId xmlns:a16="http://schemas.microsoft.com/office/drawing/2014/main" id="{07E64580-E7A6-4D61-803A-558CCE8D2DC5}"/>
              </a:ext>
            </a:extLst>
          </p:cNvPr>
          <p:cNvGraphicFramePr>
            <a:graphicFrameLocks/>
          </p:cNvGraphicFramePr>
          <p:nvPr>
            <p:extLst>
              <p:ext uri="{D42A27DB-BD31-4B8C-83A1-F6EECF244321}">
                <p14:modId xmlns:p14="http://schemas.microsoft.com/office/powerpoint/2010/main" val="2638445291"/>
              </p:ext>
            </p:extLst>
          </p:nvPr>
        </p:nvGraphicFramePr>
        <p:xfrm>
          <a:off x="899592" y="3426409"/>
          <a:ext cx="7535185"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360760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número de diapositiva"/>
          <p:cNvSpPr>
            <a:spLocks noGrp="1"/>
          </p:cNvSpPr>
          <p:nvPr>
            <p:ph type="sldNum" sz="quarter" idx="12"/>
          </p:nvPr>
        </p:nvSpPr>
        <p:spPr/>
        <p:txBody>
          <a:bodyPr/>
          <a:lstStyle/>
          <a:p>
            <a:fld id="{66452F03-F775-4AB4-A3E9-A5A78C748C69}" type="slidenum">
              <a:rPr lang="es-CL" smtClean="0"/>
              <a:t>4</a:t>
            </a:fld>
            <a:endParaRPr lang="es-CL"/>
          </a:p>
        </p:txBody>
      </p:sp>
      <p:sp>
        <p:nvSpPr>
          <p:cNvPr id="6" name="1 Título"/>
          <p:cNvSpPr>
            <a:spLocks noGrp="1"/>
          </p:cNvSpPr>
          <p:nvPr>
            <p:ph type="title"/>
          </p:nvPr>
        </p:nvSpPr>
        <p:spPr>
          <a:xfrm>
            <a:off x="467544" y="504401"/>
            <a:ext cx="822960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COMPORTAMIENTO DE LA 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8" name="3 Marcador de pie de página">
            <a:extLst>
              <a:ext uri="{FF2B5EF4-FFF2-40B4-BE49-F238E27FC236}">
                <a16:creationId xmlns:a16="http://schemas.microsoft.com/office/drawing/2014/main" id="{5F96A09F-2EEE-441F-8CD0-C4AB24F3187E}"/>
              </a:ext>
            </a:extLst>
          </p:cNvPr>
          <p:cNvSpPr>
            <a:spLocks noGrp="1"/>
          </p:cNvSpPr>
          <p:nvPr>
            <p:ph type="ftr" sz="quarter" idx="11"/>
          </p:nvPr>
        </p:nvSpPr>
        <p:spPr>
          <a:xfrm>
            <a:off x="971600" y="6012921"/>
            <a:ext cx="7535180" cy="365125"/>
          </a:xfrm>
        </p:spPr>
        <p:txBody>
          <a:bodyPr/>
          <a:lstStyle/>
          <a:p>
            <a:r>
              <a:rPr lang="es-CL" sz="1050" b="1" dirty="0"/>
              <a:t>Fuente</a:t>
            </a:r>
            <a:r>
              <a:rPr lang="es-CL" sz="1050" dirty="0"/>
              <a:t>: Elaboración propia en base  a Informes de ejecución presupuestaria mensual de DIPRES.</a:t>
            </a:r>
          </a:p>
        </p:txBody>
      </p:sp>
      <p:sp>
        <p:nvSpPr>
          <p:cNvPr id="2" name="Rectángulo 1">
            <a:extLst>
              <a:ext uri="{FF2B5EF4-FFF2-40B4-BE49-F238E27FC236}">
                <a16:creationId xmlns:a16="http://schemas.microsoft.com/office/drawing/2014/main" id="{80FD0AA2-5F46-4CCB-879C-913C256C8122}"/>
              </a:ext>
            </a:extLst>
          </p:cNvPr>
          <p:cNvSpPr/>
          <p:nvPr/>
        </p:nvSpPr>
        <p:spPr>
          <a:xfrm>
            <a:off x="467544" y="1409663"/>
            <a:ext cx="8219256" cy="954107"/>
          </a:xfrm>
          <a:prstGeom prst="rect">
            <a:avLst/>
          </a:prstGeom>
        </p:spPr>
        <p:txBody>
          <a:bodyPr wrap="square">
            <a:spAutoFit/>
          </a:bodyPr>
          <a:lstStyle/>
          <a:p>
            <a:pPr lvl="0" algn="just">
              <a:spcBef>
                <a:spcPts val="1200"/>
              </a:spcBef>
              <a:spcAft>
                <a:spcPts val="1200"/>
              </a:spcAft>
            </a:pPr>
            <a:r>
              <a:rPr lang="es-CL" sz="1200" b="1" dirty="0">
                <a:solidFill>
                  <a:prstClr val="black"/>
                </a:solidFill>
                <a:ea typeface="Verdana" pitchFamily="34" charset="0"/>
                <a:cs typeface="Verdana" pitchFamily="34" charset="0"/>
              </a:rPr>
              <a:t>Principales hallazgos</a:t>
            </a:r>
            <a:endParaRPr lang="es-CL" sz="1200" dirty="0">
              <a:solidFill>
                <a:prstClr val="black"/>
              </a:solidFill>
            </a:endParaRPr>
          </a:p>
          <a:p>
            <a:pPr marL="342900" lvl="0" indent="-342900" algn="just">
              <a:spcBef>
                <a:spcPts val="1200"/>
              </a:spcBef>
              <a:spcAft>
                <a:spcPts val="1200"/>
              </a:spcAft>
              <a:buFont typeface="+mj-lt"/>
              <a:buAutoNum type="arabicPeriod" startAt="6"/>
            </a:pPr>
            <a:r>
              <a:rPr lang="es-CL" sz="1200" dirty="0">
                <a:solidFill>
                  <a:prstClr val="black"/>
                </a:solidFill>
              </a:rPr>
              <a:t>El gasto acumulado a abril de la Partida asciende a </a:t>
            </a:r>
            <a:r>
              <a:rPr lang="es-CL" sz="1200" b="1" dirty="0">
                <a:solidFill>
                  <a:prstClr val="black"/>
                </a:solidFill>
              </a:rPr>
              <a:t>$ 3.614 millones, equivalente a un 25,2% </a:t>
            </a:r>
            <a:r>
              <a:rPr lang="es-CL" sz="1200" dirty="0">
                <a:solidFill>
                  <a:prstClr val="black"/>
                </a:solidFill>
              </a:rPr>
              <a:t>del presupuesto vigente. El comportamiento del gasto a la fecha muestra un avance en línea  al de los años 2017 y 2018. </a:t>
            </a:r>
          </a:p>
        </p:txBody>
      </p:sp>
      <p:graphicFrame>
        <p:nvGraphicFramePr>
          <p:cNvPr id="7" name="1 Gráfico">
            <a:extLst>
              <a:ext uri="{FF2B5EF4-FFF2-40B4-BE49-F238E27FC236}">
                <a16:creationId xmlns:a16="http://schemas.microsoft.com/office/drawing/2014/main" id="{5DEE9E19-4B2C-479D-89DB-FF54FBE7F2B2}"/>
              </a:ext>
            </a:extLst>
          </p:cNvPr>
          <p:cNvGraphicFramePr>
            <a:graphicFrameLocks/>
          </p:cNvGraphicFramePr>
          <p:nvPr>
            <p:extLst>
              <p:ext uri="{D42A27DB-BD31-4B8C-83A1-F6EECF244321}">
                <p14:modId xmlns:p14="http://schemas.microsoft.com/office/powerpoint/2010/main" val="2866109278"/>
              </p:ext>
            </p:extLst>
          </p:nvPr>
        </p:nvGraphicFramePr>
        <p:xfrm>
          <a:off x="971600" y="2620624"/>
          <a:ext cx="7535180" cy="30480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6060761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a:extLst>
              <a:ext uri="{FF2B5EF4-FFF2-40B4-BE49-F238E27FC236}">
                <a16:creationId xmlns:a16="http://schemas.microsoft.com/office/drawing/2014/main" id="{D3AF743D-F4BF-4B55-A8E3-6225A4962C30}"/>
              </a:ext>
            </a:extLst>
          </p:cNvPr>
          <p:cNvSpPr>
            <a:spLocks noGrp="1"/>
          </p:cNvSpPr>
          <p:nvPr>
            <p:ph idx="1"/>
          </p:nvPr>
        </p:nvSpPr>
        <p:spPr>
          <a:xfrm>
            <a:off x="414338" y="1469760"/>
            <a:ext cx="8229600" cy="4808783"/>
          </a:xfrm>
        </p:spPr>
        <p:txBody>
          <a:bodyPr/>
          <a:lstStyle/>
          <a:p>
            <a:pPr marL="0" lvl="0" indent="0" algn="just">
              <a:spcBef>
                <a:spcPts val="1200"/>
              </a:spcBef>
              <a:spcAft>
                <a:spcPts val="1200"/>
              </a:spcAft>
              <a:buNone/>
            </a:pPr>
            <a:r>
              <a:rPr lang="es-CL" sz="1200" b="1" dirty="0">
                <a:solidFill>
                  <a:prstClr val="black"/>
                </a:solidFill>
              </a:rPr>
              <a:t>Principales Hallazgos</a:t>
            </a:r>
          </a:p>
          <a:p>
            <a:pPr marL="0" lvl="0" indent="0" algn="just">
              <a:spcBef>
                <a:spcPts val="1200"/>
              </a:spcBef>
              <a:spcAft>
                <a:spcPts val="1200"/>
              </a:spcAft>
              <a:buNone/>
            </a:pPr>
            <a:r>
              <a:rPr lang="es-CL" sz="1200" b="1" dirty="0">
                <a:solidFill>
                  <a:prstClr val="black"/>
                </a:solidFill>
              </a:rPr>
              <a:t>Líneas programáticas y contenidos de la Ley de Presupuesto 2019</a:t>
            </a:r>
            <a:r>
              <a:rPr lang="es-CL" sz="1200" dirty="0">
                <a:solidFill>
                  <a:prstClr val="black"/>
                </a:solidFill>
              </a:rPr>
              <a:t> (identifican prioridades en las actividades) M$.</a:t>
            </a:r>
          </a:p>
          <a:p>
            <a:pPr marL="0" lvl="0" indent="0" algn="just">
              <a:spcBef>
                <a:spcPts val="1200"/>
              </a:spcBef>
              <a:spcAft>
                <a:spcPts val="1200"/>
              </a:spcAft>
              <a:buNone/>
            </a:pPr>
            <a:endParaRPr lang="es-CL" sz="1200" dirty="0">
              <a:solidFill>
                <a:prstClr val="black"/>
              </a:solidFill>
            </a:endParaRPr>
          </a:p>
          <a:p>
            <a:pPr marL="0" lvl="0" indent="0" algn="just">
              <a:spcBef>
                <a:spcPts val="1200"/>
              </a:spcBef>
              <a:spcAft>
                <a:spcPts val="1200"/>
              </a:spcAft>
              <a:buNone/>
            </a:pPr>
            <a:endParaRPr lang="es-CL" sz="1200" dirty="0">
              <a:solidFill>
                <a:prstClr val="black"/>
              </a:solidFill>
            </a:endParaRPr>
          </a:p>
          <a:p>
            <a:pPr marL="0" lvl="0" indent="0" algn="just">
              <a:spcBef>
                <a:spcPts val="1200"/>
              </a:spcBef>
              <a:spcAft>
                <a:spcPts val="1200"/>
              </a:spcAft>
              <a:buNone/>
            </a:pPr>
            <a:endParaRPr lang="es-CL" sz="1200" dirty="0">
              <a:solidFill>
                <a:prstClr val="black"/>
              </a:solidFill>
            </a:endParaRPr>
          </a:p>
          <a:p>
            <a:pPr marL="0" lvl="0" indent="0" algn="just">
              <a:spcBef>
                <a:spcPts val="600"/>
              </a:spcBef>
              <a:spcAft>
                <a:spcPts val="600"/>
              </a:spcAft>
              <a:buNone/>
            </a:pPr>
            <a:endParaRPr lang="es-CL" sz="1200" dirty="0">
              <a:solidFill>
                <a:prstClr val="black"/>
              </a:solidFill>
            </a:endParaRPr>
          </a:p>
          <a:p>
            <a:pPr marL="0" lvl="0" indent="0" algn="just">
              <a:spcBef>
                <a:spcPts val="600"/>
              </a:spcBef>
              <a:spcAft>
                <a:spcPts val="600"/>
              </a:spcAft>
              <a:buNone/>
            </a:pPr>
            <a:r>
              <a:rPr lang="es-CL" sz="1200" dirty="0">
                <a:solidFill>
                  <a:prstClr val="black"/>
                </a:solidFill>
              </a:rPr>
              <a:t>OTROS: Corresponde al Servicio de la Deuda</a:t>
            </a:r>
          </a:p>
          <a:p>
            <a:pPr lvl="0" algn="just">
              <a:spcBef>
                <a:spcPts val="1200"/>
              </a:spcBef>
              <a:spcAft>
                <a:spcPts val="1200"/>
              </a:spcAft>
              <a:buFont typeface="+mj-lt"/>
              <a:buAutoNum type="arabicPeriod"/>
            </a:pPr>
            <a:r>
              <a:rPr lang="es-MX" sz="1200" b="1" dirty="0">
                <a:solidFill>
                  <a:prstClr val="black"/>
                </a:solidFill>
              </a:rPr>
              <a:t>Secretaría:</a:t>
            </a:r>
            <a:r>
              <a:rPr lang="es-MX" sz="1200" dirty="0">
                <a:solidFill>
                  <a:prstClr val="black"/>
                </a:solidFill>
              </a:rPr>
              <a:t> se creó en el mes de febrero una transferencia corriente para “Gestión y Aplicación Ciencia, Tecnología, Conocimiento e Innovación”,</a:t>
            </a:r>
            <a:r>
              <a:rPr lang="es-MX" sz="1200" b="1" dirty="0">
                <a:solidFill>
                  <a:prstClr val="black"/>
                </a:solidFill>
              </a:rPr>
              <a:t> por $662 millones.</a:t>
            </a:r>
            <a:r>
              <a:rPr lang="es-MX" sz="1200" dirty="0">
                <a:solidFill>
                  <a:prstClr val="black"/>
                </a:solidFill>
              </a:rPr>
              <a:t> Como esta asignación no estaba en la Ley de Presupuestos aprobada, no tiene glosas asociadas. </a:t>
            </a:r>
            <a:r>
              <a:rPr lang="es-MX" sz="1200" b="1" dirty="0">
                <a:solidFill>
                  <a:prstClr val="black"/>
                </a:solidFill>
              </a:rPr>
              <a:t>Al mes de abril Secretaría presenta una ejecución equivalente al 25,3% sobre el presupuesto vigente.</a:t>
            </a:r>
          </a:p>
          <a:p>
            <a:pPr marL="355600" lvl="0" indent="0" algn="just">
              <a:spcBef>
                <a:spcPts val="1200"/>
              </a:spcBef>
              <a:spcAft>
                <a:spcPts val="1200"/>
              </a:spcAft>
              <a:buNone/>
            </a:pPr>
            <a:r>
              <a:rPr lang="es-MX" sz="1200" dirty="0">
                <a:solidFill>
                  <a:prstClr val="black"/>
                </a:solidFill>
              </a:rPr>
              <a:t>Según el contenido de la ley de presupuestos 2019, publicado por la DIPRES, la</a:t>
            </a:r>
            <a:r>
              <a:rPr lang="es-MX" sz="1200" b="1" dirty="0">
                <a:solidFill>
                  <a:prstClr val="black"/>
                </a:solidFill>
              </a:rPr>
              <a:t> Secretaría </a:t>
            </a:r>
            <a:r>
              <a:rPr lang="es-MX" sz="1200" dirty="0">
                <a:solidFill>
                  <a:prstClr val="black"/>
                </a:solidFill>
              </a:rPr>
              <a:t>contiene: “…</a:t>
            </a:r>
            <a:r>
              <a:rPr lang="es-CL" sz="1200" dirty="0">
                <a:solidFill>
                  <a:prstClr val="black"/>
                </a:solidFill>
              </a:rPr>
              <a:t>el financiamiento de 3 estudios Probidad y Transparencia, Reformas Políticas y Calidad de la Democracia (“Agenda SEGPRES”), Sociedad Civil, confianza social y construcción de consensos…”</a:t>
            </a:r>
          </a:p>
          <a:p>
            <a:pPr marL="0" lvl="0" indent="0" algn="just">
              <a:spcBef>
                <a:spcPts val="600"/>
              </a:spcBef>
              <a:spcAft>
                <a:spcPts val="600"/>
              </a:spcAft>
              <a:buNone/>
            </a:pPr>
            <a:endParaRPr lang="es-CL" sz="1200" dirty="0">
              <a:solidFill>
                <a:prstClr val="black"/>
              </a:solidFill>
            </a:endParaRPr>
          </a:p>
        </p:txBody>
      </p:sp>
      <p:sp>
        <p:nvSpPr>
          <p:cNvPr id="5" name="Marcador de número de diapositiva 4">
            <a:extLst>
              <a:ext uri="{FF2B5EF4-FFF2-40B4-BE49-F238E27FC236}">
                <a16:creationId xmlns:a16="http://schemas.microsoft.com/office/drawing/2014/main" id="{265765F0-38B6-4906-BEE9-AD72390808B3}"/>
              </a:ext>
            </a:extLst>
          </p:cNvPr>
          <p:cNvSpPr>
            <a:spLocks noGrp="1"/>
          </p:cNvSpPr>
          <p:nvPr>
            <p:ph type="sldNum" sz="quarter" idx="12"/>
          </p:nvPr>
        </p:nvSpPr>
        <p:spPr/>
        <p:txBody>
          <a:bodyPr/>
          <a:lstStyle/>
          <a:p>
            <a:fld id="{66452F03-F775-4AB4-A3E9-A5A78C748C69}" type="slidenum">
              <a:rPr lang="es-CL" smtClean="0"/>
              <a:t>5</a:t>
            </a:fld>
            <a:endParaRPr lang="es-CL"/>
          </a:p>
        </p:txBody>
      </p:sp>
      <p:sp>
        <p:nvSpPr>
          <p:cNvPr id="6" name="1 Título">
            <a:extLst>
              <a:ext uri="{FF2B5EF4-FFF2-40B4-BE49-F238E27FC236}">
                <a16:creationId xmlns:a16="http://schemas.microsoft.com/office/drawing/2014/main" id="{225F353D-1F5D-457B-82D8-384FCFA29F48}"/>
              </a:ext>
            </a:extLst>
          </p:cNvPr>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graphicFrame>
        <p:nvGraphicFramePr>
          <p:cNvPr id="7" name="Tabla 6">
            <a:extLst>
              <a:ext uri="{FF2B5EF4-FFF2-40B4-BE49-F238E27FC236}">
                <a16:creationId xmlns:a16="http://schemas.microsoft.com/office/drawing/2014/main" id="{5548FC62-BFBB-4B07-90C6-0670C506F08D}"/>
              </a:ext>
            </a:extLst>
          </p:cNvPr>
          <p:cNvGraphicFramePr>
            <a:graphicFrameLocks noGrp="1"/>
          </p:cNvGraphicFramePr>
          <p:nvPr>
            <p:extLst>
              <p:ext uri="{D42A27DB-BD31-4B8C-83A1-F6EECF244321}">
                <p14:modId xmlns:p14="http://schemas.microsoft.com/office/powerpoint/2010/main" val="2728949196"/>
              </p:ext>
            </p:extLst>
          </p:nvPr>
        </p:nvGraphicFramePr>
        <p:xfrm>
          <a:off x="576388" y="2712873"/>
          <a:ext cx="7886698" cy="1432253"/>
        </p:xfrm>
        <a:graphic>
          <a:graphicData uri="http://schemas.openxmlformats.org/drawingml/2006/table">
            <a:tbl>
              <a:tblPr/>
              <a:tblGrid>
                <a:gridCol w="307033">
                  <a:extLst>
                    <a:ext uri="{9D8B030D-6E8A-4147-A177-3AD203B41FA5}">
                      <a16:colId xmlns:a16="http://schemas.microsoft.com/office/drawing/2014/main" val="2452248845"/>
                    </a:ext>
                  </a:extLst>
                </a:gridCol>
                <a:gridCol w="3498307">
                  <a:extLst>
                    <a:ext uri="{9D8B030D-6E8A-4147-A177-3AD203B41FA5}">
                      <a16:colId xmlns:a16="http://schemas.microsoft.com/office/drawing/2014/main" val="4018783706"/>
                    </a:ext>
                  </a:extLst>
                </a:gridCol>
                <a:gridCol w="831158">
                  <a:extLst>
                    <a:ext uri="{9D8B030D-6E8A-4147-A177-3AD203B41FA5}">
                      <a16:colId xmlns:a16="http://schemas.microsoft.com/office/drawing/2014/main" val="2859823729"/>
                    </a:ext>
                  </a:extLst>
                </a:gridCol>
                <a:gridCol w="831158">
                  <a:extLst>
                    <a:ext uri="{9D8B030D-6E8A-4147-A177-3AD203B41FA5}">
                      <a16:colId xmlns:a16="http://schemas.microsoft.com/office/drawing/2014/main" val="3321737365"/>
                    </a:ext>
                  </a:extLst>
                </a:gridCol>
                <a:gridCol w="831158">
                  <a:extLst>
                    <a:ext uri="{9D8B030D-6E8A-4147-A177-3AD203B41FA5}">
                      <a16:colId xmlns:a16="http://schemas.microsoft.com/office/drawing/2014/main" val="3199404938"/>
                    </a:ext>
                  </a:extLst>
                </a:gridCol>
                <a:gridCol w="831158">
                  <a:extLst>
                    <a:ext uri="{9D8B030D-6E8A-4147-A177-3AD203B41FA5}">
                      <a16:colId xmlns:a16="http://schemas.microsoft.com/office/drawing/2014/main" val="259065211"/>
                    </a:ext>
                  </a:extLst>
                </a:gridCol>
                <a:gridCol w="756726">
                  <a:extLst>
                    <a:ext uri="{9D8B030D-6E8A-4147-A177-3AD203B41FA5}">
                      <a16:colId xmlns:a16="http://schemas.microsoft.com/office/drawing/2014/main" val="25697963"/>
                    </a:ext>
                  </a:extLst>
                </a:gridCol>
              </a:tblGrid>
              <a:tr h="297611">
                <a:tc gridSpan="2">
                  <a:txBody>
                    <a:bodyPr/>
                    <a:lstStyle/>
                    <a:p>
                      <a:pPr algn="ctr" fontAlgn="ctr"/>
                      <a:r>
                        <a:rPr lang="es-CL" sz="900" b="1" i="0" u="none" strike="noStrike">
                          <a:solidFill>
                            <a:srgbClr val="000000"/>
                          </a:solidFill>
                          <a:effectLst/>
                          <a:latin typeface="Calibri" panose="020F0502020204030204" pitchFamily="34" charset="0"/>
                        </a:rPr>
                        <a:t>Líneas Programáticas</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ctr" fontAlgn="ctr"/>
                      <a:r>
                        <a:rPr lang="es-CL" sz="900" b="1" i="0" u="none" strike="noStrike">
                          <a:solidFill>
                            <a:srgbClr val="000000"/>
                          </a:solidFill>
                          <a:effectLst/>
                          <a:latin typeface="Calibri" panose="020F0502020204030204" pitchFamily="34" charset="0"/>
                        </a:rPr>
                        <a:t>Ley 2019</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Vigente</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Variación</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s-CL" sz="900" b="1" i="0" u="none" strike="noStrike">
                          <a:solidFill>
                            <a:srgbClr val="000000"/>
                          </a:solidFill>
                          <a:effectLst/>
                          <a:latin typeface="Calibri" panose="020F0502020204030204" pitchFamily="34" charset="0"/>
                        </a:rPr>
                        <a:t>Ejecución Acumulada</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ctr" fontAlgn="ctr"/>
                      <a:r>
                        <a:rPr lang="es-CL" sz="900" b="1" i="0" u="none" strike="noStrike">
                          <a:solidFill>
                            <a:srgbClr val="000000"/>
                          </a:solidFill>
                          <a:effectLst/>
                          <a:latin typeface="Calibri" panose="020F0502020204030204" pitchFamily="34" charset="0"/>
                        </a:rPr>
                        <a:t> % Ejecución Ppto. Vigente </a:t>
                      </a:r>
                    </a:p>
                  </a:txBody>
                  <a:tcPr marL="9300" marR="9300" marT="930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278688525"/>
                  </a:ext>
                </a:extLst>
              </a:tr>
              <a:tr h="186007">
                <a:tc>
                  <a:txBody>
                    <a:bodyPr/>
                    <a:lstStyle/>
                    <a:p>
                      <a:pPr algn="ctr" fontAlgn="b"/>
                      <a:r>
                        <a:rPr lang="es-CL" sz="1100" b="0" i="0" u="none" strike="noStrike">
                          <a:solidFill>
                            <a:srgbClr val="000000"/>
                          </a:solidFill>
                          <a:effectLst/>
                          <a:latin typeface="Calibri" panose="020F0502020204030204" pitchFamily="34" charset="0"/>
                        </a:rPr>
                        <a:t>1</a:t>
                      </a:r>
                    </a:p>
                  </a:txBody>
                  <a:tcPr marL="9300" marR="9300" marT="930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a:noFill/>
                    </a:lnB>
                  </a:tcPr>
                </a:tc>
                <a:tc>
                  <a:txBody>
                    <a:bodyPr/>
                    <a:lstStyle/>
                    <a:p>
                      <a:pPr algn="l" fontAlgn="b"/>
                      <a:r>
                        <a:rPr lang="es-CL" sz="1100" b="0" i="0" u="none" strike="noStrike">
                          <a:solidFill>
                            <a:srgbClr val="000000"/>
                          </a:solidFill>
                          <a:effectLst/>
                          <a:latin typeface="Calibri" panose="020F0502020204030204" pitchFamily="34" charset="0"/>
                        </a:rPr>
                        <a:t>SECRETARÍA GRAL. DE LA PRESIDENCIA</a:t>
                      </a:r>
                    </a:p>
                  </a:txBody>
                  <a:tcPr marL="9300" marR="9300" marT="930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9.033.109</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9.709.575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676.466</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2.454.120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tc>
                  <a:txBody>
                    <a:bodyPr/>
                    <a:lstStyle/>
                    <a:p>
                      <a:pPr algn="r" fontAlgn="b"/>
                      <a:r>
                        <a:rPr lang="es-CL" sz="1100" b="0" i="0" u="none" strike="noStrike">
                          <a:solidFill>
                            <a:srgbClr val="000000"/>
                          </a:solidFill>
                          <a:effectLst/>
                          <a:latin typeface="Calibri" panose="020F0502020204030204" pitchFamily="34" charset="0"/>
                        </a:rPr>
                        <a:t>25,3%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tcPr>
                </a:tc>
                <a:extLst>
                  <a:ext uri="{0D108BD9-81ED-4DB2-BD59-A6C34878D82A}">
                    <a16:rowId xmlns:a16="http://schemas.microsoft.com/office/drawing/2014/main" val="1160488546"/>
                  </a:ext>
                </a:extLst>
              </a:tr>
              <a:tr h="186007">
                <a:tc>
                  <a:txBody>
                    <a:bodyPr/>
                    <a:lstStyle/>
                    <a:p>
                      <a:pPr algn="ctr" fontAlgn="ctr"/>
                      <a:r>
                        <a:rPr lang="es-CL" sz="1100" b="0" i="0" u="none" strike="noStrike">
                          <a:solidFill>
                            <a:srgbClr val="000000"/>
                          </a:solidFill>
                          <a:effectLst/>
                          <a:latin typeface="Calibri" panose="020F0502020204030204" pitchFamily="34" charset="0"/>
                        </a:rPr>
                        <a:t>2</a:t>
                      </a:r>
                    </a:p>
                  </a:txBody>
                  <a:tcPr marL="9300" marR="9300" marT="9300" marB="0" anchor="ctr">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CL" sz="1100" b="0" i="0" u="none" strike="noStrike">
                          <a:solidFill>
                            <a:srgbClr val="000000"/>
                          </a:solidFill>
                          <a:effectLst/>
                          <a:latin typeface="Calibri" panose="020F0502020204030204" pitchFamily="34" charset="0"/>
                        </a:rPr>
                        <a:t>GOBIERNO DIGITAL</a:t>
                      </a:r>
                    </a:p>
                  </a:txBody>
                  <a:tcPr marL="9300" marR="9300" marT="9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3.039.585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3.265.793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226.208</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766.015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23,5%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3965636491"/>
                  </a:ext>
                </a:extLst>
              </a:tr>
              <a:tr h="195307">
                <a:tc>
                  <a:txBody>
                    <a:bodyPr/>
                    <a:lstStyle/>
                    <a:p>
                      <a:pPr algn="ctr" fontAlgn="b"/>
                      <a:r>
                        <a:rPr lang="es-CL" sz="1100" b="0" i="0" u="none" strike="noStrike">
                          <a:solidFill>
                            <a:srgbClr val="000000"/>
                          </a:solidFill>
                          <a:effectLst/>
                          <a:latin typeface="Calibri" panose="020F0502020204030204" pitchFamily="34" charset="0"/>
                        </a:rPr>
                        <a:t>3</a:t>
                      </a:r>
                    </a:p>
                  </a:txBody>
                  <a:tcPr marL="9300" marR="9300" marT="9300" marB="0" anchor="b">
                    <a:lnL w="6350" cap="flat" cmpd="sng" algn="ctr">
                      <a:solidFill>
                        <a:srgbClr val="000000"/>
                      </a:solidFill>
                      <a:prstDash val="solid"/>
                      <a:round/>
                      <a:headEnd type="none" w="med" len="med"/>
                      <a:tailEnd type="none" w="med" len="med"/>
                    </a:lnL>
                    <a:lnR>
                      <a:noFill/>
                    </a:lnR>
                    <a:lnT>
                      <a:noFill/>
                    </a:lnT>
                    <a:lnB>
                      <a:noFill/>
                    </a:lnB>
                  </a:tcPr>
                </a:tc>
                <a:tc>
                  <a:txBody>
                    <a:bodyPr/>
                    <a:lstStyle/>
                    <a:p>
                      <a:pPr algn="l" fontAlgn="b"/>
                      <a:r>
                        <a:rPr lang="es-CL" sz="1100" b="0" i="0" u="none" strike="noStrike">
                          <a:solidFill>
                            <a:srgbClr val="000000"/>
                          </a:solidFill>
                          <a:effectLst/>
                          <a:latin typeface="Calibri" panose="020F0502020204030204" pitchFamily="34" charset="0"/>
                        </a:rPr>
                        <a:t>CONSEJO DE AUDITORIA INTERNA GENERAL DE GOBIERNO</a:t>
                      </a:r>
                    </a:p>
                  </a:txBody>
                  <a:tcPr marL="9300" marR="9300" marT="9300" marB="0" anchor="b">
                    <a:lnL>
                      <a:noFill/>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1.338.997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1.338.997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394.647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tc>
                  <a:txBody>
                    <a:bodyPr/>
                    <a:lstStyle/>
                    <a:p>
                      <a:pPr algn="r" fontAlgn="b"/>
                      <a:r>
                        <a:rPr lang="es-CL" sz="1100" b="0" i="0" u="none" strike="noStrike">
                          <a:solidFill>
                            <a:srgbClr val="000000"/>
                          </a:solidFill>
                          <a:effectLst/>
                          <a:latin typeface="Calibri" panose="020F0502020204030204" pitchFamily="34" charset="0"/>
                        </a:rPr>
                        <a:t>29,5%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a:noFill/>
                    </a:lnB>
                  </a:tcPr>
                </a:tc>
                <a:extLst>
                  <a:ext uri="{0D108BD9-81ED-4DB2-BD59-A6C34878D82A}">
                    <a16:rowId xmlns:a16="http://schemas.microsoft.com/office/drawing/2014/main" val="2831079792"/>
                  </a:ext>
                </a:extLst>
              </a:tr>
              <a:tr h="195307">
                <a:tc>
                  <a:txBody>
                    <a:bodyPr/>
                    <a:lstStyle/>
                    <a:p>
                      <a:pPr algn="ctr" fontAlgn="b"/>
                      <a:r>
                        <a:rPr lang="es-CL" sz="1100" b="0" i="0" u="none" strike="noStrike">
                          <a:solidFill>
                            <a:srgbClr val="000000"/>
                          </a:solidFill>
                          <a:effectLst/>
                          <a:latin typeface="Calibri" panose="020F0502020204030204" pitchFamily="34" charset="0"/>
                        </a:rPr>
                        <a:t>4</a:t>
                      </a:r>
                    </a:p>
                  </a:txBody>
                  <a:tcPr marL="9300" marR="9300" marT="9300" marB="0" anchor="b">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tcPr>
                </a:tc>
                <a:tc>
                  <a:txBody>
                    <a:bodyPr/>
                    <a:lstStyle/>
                    <a:p>
                      <a:pPr algn="l" fontAlgn="b"/>
                      <a:r>
                        <a:rPr lang="es-CL" sz="1100" b="0" i="0" u="none" strike="noStrike">
                          <a:solidFill>
                            <a:srgbClr val="000000"/>
                          </a:solidFill>
                          <a:effectLst/>
                          <a:latin typeface="Calibri" panose="020F0502020204030204" pitchFamily="34" charset="0"/>
                        </a:rPr>
                        <a:t>OTROS</a:t>
                      </a:r>
                    </a:p>
                  </a:txBody>
                  <a:tcPr marL="9300" marR="9300" marT="9300"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1.040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14.352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13.312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0,0%</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00718270"/>
                  </a:ext>
                </a:extLst>
              </a:tr>
              <a:tr h="186007">
                <a:tc gridSpan="2">
                  <a:txBody>
                    <a:bodyPr/>
                    <a:lstStyle/>
                    <a:p>
                      <a:pPr algn="l" fontAlgn="b"/>
                      <a:r>
                        <a:rPr lang="es-CL" sz="1100" b="0" i="0" u="none" strike="noStrike">
                          <a:solidFill>
                            <a:srgbClr val="000000"/>
                          </a:solidFill>
                          <a:effectLst/>
                          <a:latin typeface="Calibri" panose="020F0502020204030204" pitchFamily="34" charset="0"/>
                        </a:rPr>
                        <a:t>TOTAL NETO PARTIDA</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lang="es-CL"/>
                    </a:p>
                  </a:txBody>
                  <a:tcPr/>
                </a:tc>
                <a:tc>
                  <a:txBody>
                    <a:bodyPr/>
                    <a:lstStyle/>
                    <a:p>
                      <a:pPr algn="r" fontAlgn="b"/>
                      <a:r>
                        <a:rPr lang="es-CL" sz="1100" b="0" i="0" u="none" strike="noStrike">
                          <a:solidFill>
                            <a:srgbClr val="000000"/>
                          </a:solidFill>
                          <a:effectLst/>
                          <a:latin typeface="Calibri" panose="020F0502020204030204" pitchFamily="34" charset="0"/>
                        </a:rPr>
                        <a:t>13.412.731</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14.328.717</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915.986</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3.614.782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s-CL" sz="1100" b="0" i="0" u="none" strike="noStrike">
                          <a:solidFill>
                            <a:srgbClr val="000000"/>
                          </a:solidFill>
                          <a:effectLst/>
                          <a:latin typeface="Calibri" panose="020F0502020204030204" pitchFamily="34" charset="0"/>
                        </a:rPr>
                        <a:t>25,2%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14620613"/>
                  </a:ext>
                </a:extLst>
              </a:tr>
              <a:tr h="186007">
                <a:tc gridSpan="2">
                  <a:txBody>
                    <a:bodyPr/>
                    <a:lstStyle/>
                    <a:p>
                      <a:pPr algn="l" fontAlgn="b"/>
                      <a:r>
                        <a:rPr lang="es-CL" sz="1100" b="0" i="0" u="none" strike="noStrike">
                          <a:solidFill>
                            <a:srgbClr val="000000"/>
                          </a:solidFill>
                          <a:effectLst/>
                          <a:latin typeface="Calibri" panose="020F0502020204030204" pitchFamily="34" charset="0"/>
                        </a:rPr>
                        <a:t>GASTO ESTADO DE OPERACIONES</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hMerge="1">
                  <a:txBody>
                    <a:bodyPr/>
                    <a:lstStyle/>
                    <a:p>
                      <a:endParaRPr lang="es-CL"/>
                    </a:p>
                  </a:txBody>
                  <a:tcPr/>
                </a:tc>
                <a:tc>
                  <a:txBody>
                    <a:bodyPr/>
                    <a:lstStyle/>
                    <a:p>
                      <a:pPr algn="r" fontAlgn="b"/>
                      <a:r>
                        <a:rPr lang="es-CL" sz="1100" b="0" i="0" u="none" strike="noStrike">
                          <a:solidFill>
                            <a:srgbClr val="000000"/>
                          </a:solidFill>
                          <a:effectLst/>
                          <a:latin typeface="Calibri" panose="020F0502020204030204" pitchFamily="34" charset="0"/>
                        </a:rPr>
                        <a:t>13.411.691</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14.314.365</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902.674</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a:solidFill>
                            <a:srgbClr val="000000"/>
                          </a:solidFill>
                          <a:effectLst/>
                          <a:latin typeface="Calibri" panose="020F0502020204030204" pitchFamily="34" charset="0"/>
                        </a:rPr>
                        <a:t>3.614.782</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tc>
                  <a:txBody>
                    <a:bodyPr/>
                    <a:lstStyle/>
                    <a:p>
                      <a:pPr algn="r" fontAlgn="b"/>
                      <a:r>
                        <a:rPr lang="es-CL" sz="1100" b="0" i="0" u="none" strike="noStrike" dirty="0">
                          <a:solidFill>
                            <a:srgbClr val="000000"/>
                          </a:solidFill>
                          <a:effectLst/>
                          <a:latin typeface="Calibri" panose="020F0502020204030204" pitchFamily="34" charset="0"/>
                        </a:rPr>
                        <a:t>25,3%</a:t>
                      </a:r>
                    </a:p>
                  </a:txBody>
                  <a:tcPr marL="9300" marR="9300" marT="930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732820772"/>
                  </a:ext>
                </a:extLst>
              </a:tr>
            </a:tbl>
          </a:graphicData>
        </a:graphic>
      </p:graphicFrame>
    </p:spTree>
    <p:extLst>
      <p:ext uri="{BB962C8B-B14F-4D97-AF65-F5344CB8AC3E}">
        <p14:creationId xmlns:p14="http://schemas.microsoft.com/office/powerpoint/2010/main" val="4003971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14338" y="579457"/>
            <a:ext cx="82107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6</a:t>
            </a:fld>
            <a:endParaRPr lang="es-CL"/>
          </a:p>
        </p:txBody>
      </p:sp>
      <p:sp>
        <p:nvSpPr>
          <p:cNvPr id="6" name="1 Título"/>
          <p:cNvSpPr txBox="1">
            <a:spLocks/>
          </p:cNvSpPr>
          <p:nvPr/>
        </p:nvSpPr>
        <p:spPr>
          <a:xfrm>
            <a:off x="386224" y="1412776"/>
            <a:ext cx="8229600" cy="5040560"/>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pPr algn="just">
              <a:spcBef>
                <a:spcPts val="1200"/>
              </a:spcBef>
              <a:spcAft>
                <a:spcPts val="1200"/>
              </a:spcAft>
            </a:pPr>
            <a:r>
              <a:rPr lang="es-CL" sz="1200" b="1" dirty="0">
                <a:latin typeface="+mn-lt"/>
                <a:ea typeface="Verdana" pitchFamily="34" charset="0"/>
                <a:cs typeface="Verdana" pitchFamily="34" charset="0"/>
              </a:rPr>
              <a:t>Principales hallazgos</a:t>
            </a:r>
          </a:p>
          <a:p>
            <a:pPr marL="355600" lvl="0" indent="-355600" algn="just">
              <a:spcBef>
                <a:spcPct val="20000"/>
              </a:spcBef>
              <a:buFont typeface="+mj-lt"/>
              <a:buAutoNum type="arabicPeriod" startAt="2"/>
            </a:pPr>
            <a:r>
              <a:rPr lang="es-CL" sz="1200" b="1" dirty="0">
                <a:solidFill>
                  <a:prstClr val="black"/>
                </a:solidFill>
                <a:ea typeface="+mn-ea"/>
                <a:cs typeface="+mn-cs"/>
              </a:rPr>
              <a:t>Gobierno Digital</a:t>
            </a:r>
            <a:r>
              <a:rPr lang="es-CL" sz="1200" dirty="0">
                <a:solidFill>
                  <a:prstClr val="black"/>
                </a:solidFill>
                <a:ea typeface="+mn-ea"/>
                <a:cs typeface="+mn-cs"/>
              </a:rPr>
              <a:t>: Este programa tiene por objetivo coordinar, orientar y apoyar a los distintos ministerios e instituciones del Estado para mejorar la entrega de bienes y servicios a los ciudadanos, a través del uso estratégico de las Tecnologías de Información y Comunicación, la innovación pública y la instalación de competencias, con el objetivo de contribuir a la disminución de brechas de desigualdad en Chile. </a:t>
            </a:r>
          </a:p>
          <a:p>
            <a:pPr lvl="0" algn="just">
              <a:spcBef>
                <a:spcPct val="20000"/>
              </a:spcBef>
            </a:pPr>
            <a:endParaRPr lang="es-CL" sz="1200" dirty="0">
              <a:solidFill>
                <a:prstClr val="black"/>
              </a:solidFill>
              <a:ea typeface="+mn-ea"/>
              <a:cs typeface="+mn-cs"/>
            </a:endParaRPr>
          </a:p>
          <a:p>
            <a:pPr marL="355600" lvl="0" algn="just">
              <a:spcBef>
                <a:spcPct val="20000"/>
              </a:spcBef>
            </a:pPr>
            <a:r>
              <a:rPr lang="es-CL" sz="1200" dirty="0">
                <a:solidFill>
                  <a:prstClr val="black"/>
                </a:solidFill>
                <a:ea typeface="+mn-ea"/>
                <a:cs typeface="+mn-cs"/>
              </a:rPr>
              <a:t>Para el presenta año contempla el Proyecto de Transformación Digital por $1.121 millones, que tendrá foco tanto en la transformación de los órganos de la Administración del Estado como en la innovación de los servicios que prestan, cuyo propósito es terminar con el papeleo.</a:t>
            </a:r>
          </a:p>
          <a:p>
            <a:pPr marL="355600" lvl="0" algn="just">
              <a:spcBef>
                <a:spcPct val="20000"/>
              </a:spcBef>
            </a:pPr>
            <a:r>
              <a:rPr lang="es-CL" sz="1200" dirty="0">
                <a:solidFill>
                  <a:prstClr val="black"/>
                </a:solidFill>
                <a:ea typeface="+mn-ea"/>
                <a:cs typeface="+mn-cs"/>
              </a:rPr>
              <a:t>A</a:t>
            </a:r>
          </a:p>
          <a:p>
            <a:pPr marL="355600" lvl="0" algn="just">
              <a:spcBef>
                <a:spcPct val="20000"/>
              </a:spcBef>
            </a:pPr>
            <a:r>
              <a:rPr lang="es-CL" sz="1200" dirty="0">
                <a:solidFill>
                  <a:prstClr val="black"/>
                </a:solidFill>
                <a:ea typeface="+mn-ea"/>
                <a:cs typeface="+mn-cs"/>
              </a:rPr>
              <a:t>Además contiene el Programa de Modernización del Estado-BID, y se informa que para avanzar en el fortalecimiento del Gobierno Digital se contempla una transferencia desde Subsecretaría de Hacienda a través del proyecto Chile Atiende Digital que se está desarrollando en conjunto con el BID.</a:t>
            </a:r>
          </a:p>
          <a:p>
            <a:pPr marL="355600" lvl="0" algn="just">
              <a:spcBef>
                <a:spcPct val="20000"/>
              </a:spcBef>
            </a:pPr>
            <a:endParaRPr lang="es-CL" sz="1200" dirty="0">
              <a:solidFill>
                <a:prstClr val="black"/>
              </a:solidFill>
              <a:ea typeface="+mn-ea"/>
              <a:cs typeface="+mn-cs"/>
            </a:endParaRPr>
          </a:p>
          <a:p>
            <a:pPr marL="355600" lvl="0" algn="just">
              <a:spcBef>
                <a:spcPct val="20000"/>
              </a:spcBef>
            </a:pPr>
            <a:r>
              <a:rPr lang="es-CL" sz="1200" b="1" dirty="0">
                <a:solidFill>
                  <a:prstClr val="black"/>
                </a:solidFill>
                <a:ea typeface="+mn-ea"/>
                <a:cs typeface="+mn-cs"/>
              </a:rPr>
              <a:t>Al mes de abril presenta un avance de un 23,5%</a:t>
            </a:r>
          </a:p>
          <a:p>
            <a:pPr marL="355600" lvl="0" algn="just">
              <a:spcBef>
                <a:spcPct val="20000"/>
              </a:spcBef>
            </a:pPr>
            <a:endParaRPr lang="es-CL" sz="1200" dirty="0">
              <a:solidFill>
                <a:prstClr val="black"/>
              </a:solidFill>
              <a:ea typeface="+mn-ea"/>
              <a:cs typeface="+mn-cs"/>
            </a:endParaRPr>
          </a:p>
          <a:p>
            <a:pPr marL="355600" lvl="0" indent="-355600" algn="just">
              <a:spcBef>
                <a:spcPct val="20000"/>
              </a:spcBef>
              <a:buFont typeface="+mj-lt"/>
              <a:buAutoNum type="arabicPeriod" startAt="3"/>
            </a:pPr>
            <a:r>
              <a:rPr lang="es-CL" sz="1200" b="1" dirty="0">
                <a:solidFill>
                  <a:prstClr val="black"/>
                </a:solidFill>
                <a:ea typeface="+mn-ea"/>
                <a:cs typeface="+mn-cs"/>
              </a:rPr>
              <a:t>Consejo de Auditoría Interna General de Gobierno</a:t>
            </a:r>
            <a:r>
              <a:rPr lang="es-CL" sz="1200" dirty="0">
                <a:solidFill>
                  <a:prstClr val="black"/>
                </a:solidFill>
                <a:ea typeface="+mn-ea"/>
                <a:cs typeface="+mn-cs"/>
              </a:rPr>
              <a:t>, está enfocado principalmente al fortalecimiento y mejora de los procesos de auditoría interna gubernamental y gestión de riesgos en el Estado.</a:t>
            </a:r>
          </a:p>
          <a:p>
            <a:pPr marL="355600" lvl="0" indent="-355600" algn="just">
              <a:spcBef>
                <a:spcPct val="20000"/>
              </a:spcBef>
              <a:buFont typeface="+mj-lt"/>
              <a:buAutoNum type="arabicPeriod" startAt="3"/>
            </a:pPr>
            <a:endParaRPr lang="es-CL" sz="1200" dirty="0">
              <a:solidFill>
                <a:prstClr val="black"/>
              </a:solidFill>
              <a:ea typeface="+mn-ea"/>
              <a:cs typeface="+mn-cs"/>
            </a:endParaRPr>
          </a:p>
          <a:p>
            <a:pPr marL="355600" lvl="0" algn="just">
              <a:spcBef>
                <a:spcPct val="20000"/>
              </a:spcBef>
            </a:pPr>
            <a:r>
              <a:rPr lang="es-CL" sz="1200" b="1" dirty="0">
                <a:solidFill>
                  <a:prstClr val="black"/>
                </a:solidFill>
                <a:ea typeface="+mn-ea"/>
                <a:cs typeface="+mn-cs"/>
              </a:rPr>
              <a:t>Al mes de abril presenta un avance de  29,5%.</a:t>
            </a:r>
          </a:p>
          <a:p>
            <a:pPr marL="355600" lvl="0" indent="-355600" algn="just">
              <a:spcBef>
                <a:spcPts val="1200"/>
              </a:spcBef>
              <a:spcAft>
                <a:spcPts val="1200"/>
              </a:spcAft>
            </a:pPr>
            <a:endParaRPr lang="es-CL" sz="1400" dirty="0">
              <a:solidFill>
                <a:prstClr val="black"/>
              </a:solidFill>
              <a:ea typeface="+mn-ea"/>
              <a:cs typeface="+mn-cs"/>
            </a:endParaRPr>
          </a:p>
        </p:txBody>
      </p:sp>
    </p:spTree>
    <p:extLst>
      <p:ext uri="{BB962C8B-B14F-4D97-AF65-F5344CB8AC3E}">
        <p14:creationId xmlns:p14="http://schemas.microsoft.com/office/powerpoint/2010/main" val="32050605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80010" y="836712"/>
            <a:ext cx="7764398"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MINISTERIO SECRETARÍA GENERAL DE LA PRESIDENCIA</a:t>
            </a:r>
          </a:p>
        </p:txBody>
      </p:sp>
      <p:sp>
        <p:nvSpPr>
          <p:cNvPr id="4" name="3 Marcador de pie de página"/>
          <p:cNvSpPr>
            <a:spLocks noGrp="1"/>
          </p:cNvSpPr>
          <p:nvPr>
            <p:ph type="ftr" sz="quarter" idx="11"/>
          </p:nvPr>
        </p:nvSpPr>
        <p:spPr>
          <a:xfrm>
            <a:off x="518849" y="4896752"/>
            <a:ext cx="7848872"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a:xfrm>
            <a:off x="6510338" y="6309320"/>
            <a:ext cx="2133600" cy="365125"/>
          </a:xfrm>
        </p:spPr>
        <p:txBody>
          <a:bodyPr/>
          <a:lstStyle/>
          <a:p>
            <a:fld id="{66452F03-F775-4AB4-A3E9-A5A78C748C69}" type="slidenum">
              <a:rPr lang="es-CL" smtClean="0"/>
              <a:t>7</a:t>
            </a:fld>
            <a:endParaRPr lang="es-CL"/>
          </a:p>
        </p:txBody>
      </p:sp>
      <p:sp>
        <p:nvSpPr>
          <p:cNvPr id="6" name="1 Título"/>
          <p:cNvSpPr txBox="1">
            <a:spLocks/>
          </p:cNvSpPr>
          <p:nvPr/>
        </p:nvSpPr>
        <p:spPr>
          <a:xfrm>
            <a:off x="395536" y="2130246"/>
            <a:ext cx="7848872" cy="318673"/>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733A0C40-B7DD-4267-8917-B5B5B2DB74BE}"/>
              </a:ext>
            </a:extLst>
          </p:cNvPr>
          <p:cNvGraphicFramePr>
            <a:graphicFrameLocks noGrp="1"/>
          </p:cNvGraphicFramePr>
          <p:nvPr>
            <p:extLst>
              <p:ext uri="{D42A27DB-BD31-4B8C-83A1-F6EECF244321}">
                <p14:modId xmlns:p14="http://schemas.microsoft.com/office/powerpoint/2010/main" val="2129638367"/>
              </p:ext>
            </p:extLst>
          </p:nvPr>
        </p:nvGraphicFramePr>
        <p:xfrm>
          <a:off x="628650" y="2722131"/>
          <a:ext cx="7886700" cy="1917928"/>
        </p:xfrm>
        <a:graphic>
          <a:graphicData uri="http://schemas.openxmlformats.org/drawingml/2006/table">
            <a:tbl>
              <a:tblPr/>
              <a:tblGrid>
                <a:gridCol w="715032">
                  <a:extLst>
                    <a:ext uri="{9D8B030D-6E8A-4147-A177-3AD203B41FA5}">
                      <a16:colId xmlns:a16="http://schemas.microsoft.com/office/drawing/2014/main" val="1144341487"/>
                    </a:ext>
                  </a:extLst>
                </a:gridCol>
                <a:gridCol w="3009540">
                  <a:extLst>
                    <a:ext uri="{9D8B030D-6E8A-4147-A177-3AD203B41FA5}">
                      <a16:colId xmlns:a16="http://schemas.microsoft.com/office/drawing/2014/main" val="2618129010"/>
                    </a:ext>
                  </a:extLst>
                </a:gridCol>
                <a:gridCol w="715032">
                  <a:extLst>
                    <a:ext uri="{9D8B030D-6E8A-4147-A177-3AD203B41FA5}">
                      <a16:colId xmlns:a16="http://schemas.microsoft.com/office/drawing/2014/main" val="3074675160"/>
                    </a:ext>
                  </a:extLst>
                </a:gridCol>
                <a:gridCol w="715032">
                  <a:extLst>
                    <a:ext uri="{9D8B030D-6E8A-4147-A177-3AD203B41FA5}">
                      <a16:colId xmlns:a16="http://schemas.microsoft.com/office/drawing/2014/main" val="19416137"/>
                    </a:ext>
                  </a:extLst>
                </a:gridCol>
                <a:gridCol w="715032">
                  <a:extLst>
                    <a:ext uri="{9D8B030D-6E8A-4147-A177-3AD203B41FA5}">
                      <a16:colId xmlns:a16="http://schemas.microsoft.com/office/drawing/2014/main" val="2663804278"/>
                    </a:ext>
                  </a:extLst>
                </a:gridCol>
                <a:gridCol w="715032">
                  <a:extLst>
                    <a:ext uri="{9D8B030D-6E8A-4147-A177-3AD203B41FA5}">
                      <a16:colId xmlns:a16="http://schemas.microsoft.com/office/drawing/2014/main" val="1933773585"/>
                    </a:ext>
                  </a:extLst>
                </a:gridCol>
                <a:gridCol w="651000">
                  <a:extLst>
                    <a:ext uri="{9D8B030D-6E8A-4147-A177-3AD203B41FA5}">
                      <a16:colId xmlns:a16="http://schemas.microsoft.com/office/drawing/2014/main" val="2496145270"/>
                    </a:ext>
                  </a:extLst>
                </a:gridCol>
                <a:gridCol w="651000">
                  <a:extLst>
                    <a:ext uri="{9D8B030D-6E8A-4147-A177-3AD203B41FA5}">
                      <a16:colId xmlns:a16="http://schemas.microsoft.com/office/drawing/2014/main" val="2661677247"/>
                    </a:ext>
                  </a:extLst>
                </a:gridCol>
              </a:tblGrid>
              <a:tr h="135783">
                <a:tc rowSpan="2" gridSpan="2">
                  <a:txBody>
                    <a:bodyPr/>
                    <a:lstStyle/>
                    <a:p>
                      <a:pPr algn="ctr" fontAlgn="ctr"/>
                      <a:r>
                        <a:rPr lang="es-CL" sz="800" b="1" i="0" u="none" strike="noStrike">
                          <a:solidFill>
                            <a:srgbClr val="FFFFFF"/>
                          </a:solidFill>
                          <a:effectLst/>
                          <a:latin typeface="Calibri" panose="020F0502020204030204" pitchFamily="34" charset="0"/>
                        </a:rPr>
                        <a:t>Subtítulo</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486" marR="8486" marT="8486"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44065053"/>
                  </a:ext>
                </a:extLst>
              </a:tr>
              <a:tr h="415834">
                <a:tc gridSpan="2"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486" marR="8486" marT="8486"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486" marR="8486" marT="8486"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486" marR="8486" marT="8486"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486" marR="8486" marT="8486"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1030789449"/>
                  </a:ext>
                </a:extLst>
              </a:tr>
              <a:tr h="178215">
                <a:tc>
                  <a:txBody>
                    <a:bodyPr/>
                    <a:lstStyle/>
                    <a:p>
                      <a:pPr algn="ctr" fontAlgn="ctr"/>
                      <a:r>
                        <a:rPr lang="es-CL" sz="800" b="1" i="0" u="none" strike="noStrike">
                          <a:solidFill>
                            <a:srgbClr val="000000"/>
                          </a:solidFill>
                          <a:effectLst/>
                          <a:latin typeface="Calibri" panose="020F0502020204030204" pitchFamily="34" charset="0"/>
                        </a:rPr>
                        <a:t>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1" i="0" u="none" strike="noStrike">
                          <a:solidFill>
                            <a:srgbClr val="000000"/>
                          </a:solidFill>
                          <a:effectLst/>
                          <a:latin typeface="Calibri" panose="020F0502020204030204" pitchFamily="34" charset="0"/>
                        </a:rPr>
                        <a:t>GASTOS</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14.328.717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915.986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3.614.782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685082521"/>
                  </a:ext>
                </a:extLst>
              </a:tr>
              <a:tr h="169728">
                <a:tc>
                  <a:txBody>
                    <a:bodyPr/>
                    <a:lstStyle/>
                    <a:p>
                      <a:pPr algn="ctr" fontAlgn="ctr"/>
                      <a:r>
                        <a:rPr lang="es-CL" sz="800" b="0" i="0" u="none" strike="noStrike">
                          <a:solidFill>
                            <a:srgbClr val="000000"/>
                          </a:solidFill>
                          <a:effectLst/>
                          <a:latin typeface="Calibri" panose="020F0502020204030204" pitchFamily="34" charset="0"/>
                        </a:rPr>
                        <a:t>21</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GASTOS EN PERSONAL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10.241.660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10.230.033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-11.627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2.827.613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48756148"/>
                  </a:ext>
                </a:extLst>
              </a:tr>
              <a:tr h="169728">
                <a:tc>
                  <a:txBody>
                    <a:bodyPr/>
                    <a:lstStyle/>
                    <a:p>
                      <a:pPr algn="ctr" fontAlgn="ctr"/>
                      <a:r>
                        <a:rPr lang="es-CL" sz="800" b="0" i="0" u="none" strike="noStrike">
                          <a:solidFill>
                            <a:srgbClr val="000000"/>
                          </a:solidFill>
                          <a:effectLst/>
                          <a:latin typeface="Calibri" panose="020F0502020204030204" pitchFamily="34" charset="0"/>
                        </a:rPr>
                        <a:t>22</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BIENES Y SERVICIOS DE CONSUMO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2.220.842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2.220.842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335.227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15,1%</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362273454"/>
                  </a:ext>
                </a:extLst>
              </a:tr>
              <a:tr h="169728">
                <a:tc>
                  <a:txBody>
                    <a:bodyPr/>
                    <a:lstStyle/>
                    <a:p>
                      <a:pPr algn="ctr" fontAlgn="ctr"/>
                      <a:r>
                        <a:rPr lang="es-CL" sz="800" b="0" i="0" u="none" strike="noStrike">
                          <a:solidFill>
                            <a:srgbClr val="000000"/>
                          </a:solidFill>
                          <a:effectLst/>
                          <a:latin typeface="Calibri" panose="020F0502020204030204" pitchFamily="34" charset="0"/>
                        </a:rPr>
                        <a:t>23</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PRESTACIONES DE SEGURIDAD SOCIAL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25.579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100,0%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23682803"/>
                  </a:ext>
                </a:extLst>
              </a:tr>
              <a:tr h="169728">
                <a:tc>
                  <a:txBody>
                    <a:bodyPr/>
                    <a:lstStyle/>
                    <a:p>
                      <a:pPr algn="ctr" fontAlgn="ctr"/>
                      <a:r>
                        <a:rPr lang="es-CL" sz="800" b="0" i="0" u="none" strike="noStrike">
                          <a:solidFill>
                            <a:srgbClr val="000000"/>
                          </a:solidFill>
                          <a:effectLst/>
                          <a:latin typeface="Calibri" panose="020F0502020204030204" pitchFamily="34" charset="0"/>
                        </a:rPr>
                        <a:t>24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TRANSFERENCIAS CORRIENTES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618.000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1.280.272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662.272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161.900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26,2%</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12,6%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152358333"/>
                  </a:ext>
                </a:extLst>
              </a:tr>
              <a:tr h="169728">
                <a:tc>
                  <a:txBody>
                    <a:bodyPr/>
                    <a:lstStyle/>
                    <a:p>
                      <a:pPr algn="ctr" fontAlgn="ctr"/>
                      <a:r>
                        <a:rPr lang="es-CL" sz="800" b="0" i="0" u="none" strike="noStrike">
                          <a:solidFill>
                            <a:srgbClr val="000000"/>
                          </a:solidFill>
                          <a:effectLst/>
                          <a:latin typeface="Calibri" panose="020F0502020204030204" pitchFamily="34" charset="0"/>
                        </a:rPr>
                        <a:t>25</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INTEGROS AL FISCO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226.450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226.450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226.207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99,9%</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59635654"/>
                  </a:ext>
                </a:extLst>
              </a:tr>
              <a:tr h="169728">
                <a:tc>
                  <a:txBody>
                    <a:bodyPr/>
                    <a:lstStyle/>
                    <a:p>
                      <a:pPr algn="ctr" fontAlgn="ctr"/>
                      <a:r>
                        <a:rPr lang="es-CL" sz="800" b="0" i="0" u="none" strike="noStrike">
                          <a:solidFill>
                            <a:srgbClr val="000000"/>
                          </a:solidFill>
                          <a:effectLst/>
                          <a:latin typeface="Calibri" panose="020F0502020204030204" pitchFamily="34" charset="0"/>
                        </a:rPr>
                        <a:t>29</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ADQUISICIÓN DE ACTIVOS NO FINANCIEROS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331.189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331.189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38.256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11,6%</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508863469"/>
                  </a:ext>
                </a:extLst>
              </a:tr>
              <a:tr h="169728">
                <a:tc>
                  <a:txBody>
                    <a:bodyPr/>
                    <a:lstStyle/>
                    <a:p>
                      <a:pPr algn="ctr" fontAlgn="ctr"/>
                      <a:r>
                        <a:rPr lang="es-CL" sz="800" b="0" i="0" u="none" strike="noStrike">
                          <a:solidFill>
                            <a:srgbClr val="000000"/>
                          </a:solidFill>
                          <a:effectLst/>
                          <a:latin typeface="Calibri" panose="020F0502020204030204" pitchFamily="34" charset="0"/>
                        </a:rPr>
                        <a:t>34</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SERVICIO DE LA DEUDA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1.040 </a:t>
                      </a:r>
                    </a:p>
                  </a:txBody>
                  <a:tcPr marL="8486" marR="8486" marT="8486" marB="0" anchor="ctr">
                    <a:lnL w="6350" cap="flat" cmpd="sng" algn="ctr">
                      <a:solidFill>
                        <a:srgbClr val="000000"/>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14.352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13.312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0 </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0,0%</a:t>
                      </a:r>
                    </a:p>
                  </a:txBody>
                  <a:tcPr marL="8486" marR="8486" marT="8486" marB="0" anchor="ctr">
                    <a:lnL w="6350" cap="flat" cmpd="sng" algn="ctr">
                      <a:solidFill>
                        <a:srgbClr val="FFFFFF"/>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905939404"/>
                  </a:ext>
                </a:extLst>
              </a:tr>
            </a:tbl>
          </a:graphicData>
        </a:graphic>
      </p:graphicFrame>
    </p:spTree>
    <p:extLst>
      <p:ext uri="{BB962C8B-B14F-4D97-AF65-F5344CB8AC3E}">
        <p14:creationId xmlns:p14="http://schemas.microsoft.com/office/powerpoint/2010/main" val="52481267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737815" y="908720"/>
            <a:ext cx="7560840" cy="591093"/>
          </a:xfr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p>
            <a:pPr algn="ctr" defTabSz="733425" fontAlgn="base">
              <a:spcAft>
                <a:spcPct val="0"/>
              </a:spcAft>
            </a:pPr>
            <a:r>
              <a:rPr lang="es-CL" sz="1600" b="1" dirty="0">
                <a:solidFill>
                  <a:schemeClr val="tx1"/>
                </a:solidFill>
                <a:latin typeface="+mn-lt"/>
                <a:ea typeface="Verdana" pitchFamily="34" charset="0"/>
                <a:cs typeface="Verdana" pitchFamily="34" charset="0"/>
              </a:rPr>
              <a:t>EJECUCIÓN ACUMULADA DE GASTOS A ABRIL 2019 </a:t>
            </a:r>
            <a:br>
              <a:rPr lang="es-CL" sz="1600" b="1" dirty="0">
                <a:solidFill>
                  <a:schemeClr val="tx1"/>
                </a:solidFill>
                <a:latin typeface="+mn-lt"/>
                <a:ea typeface="Verdana" pitchFamily="34" charset="0"/>
                <a:cs typeface="Verdana" pitchFamily="34" charset="0"/>
              </a:rPr>
            </a:br>
            <a:r>
              <a:rPr lang="es-CL" sz="1600" b="1" dirty="0">
                <a:solidFill>
                  <a:schemeClr val="tx1"/>
                </a:solidFill>
                <a:latin typeface="+mn-lt"/>
                <a:ea typeface="Verdana" pitchFamily="34" charset="0"/>
                <a:cs typeface="Verdana" pitchFamily="34" charset="0"/>
              </a:rPr>
              <a:t>PARTIDA 22, RESUMEN POR CAPÍTULOS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8</a:t>
            </a:fld>
            <a:endParaRPr lang="es-CL"/>
          </a:p>
        </p:txBody>
      </p:sp>
      <p:sp>
        <p:nvSpPr>
          <p:cNvPr id="8" name="3 Marcador de pie de página"/>
          <p:cNvSpPr txBox="1">
            <a:spLocks/>
          </p:cNvSpPr>
          <p:nvPr/>
        </p:nvSpPr>
        <p:spPr>
          <a:xfrm>
            <a:off x="750800" y="5157192"/>
            <a:ext cx="7056785" cy="365125"/>
          </a:xfrm>
          <a:prstGeom prst="rect">
            <a:avLst/>
          </a:prstGeom>
        </p:spPr>
        <p:txBody>
          <a:bodyPr/>
          <a:ls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s-CL" sz="1050" b="1" dirty="0"/>
              <a:t>Fuente</a:t>
            </a:r>
            <a:r>
              <a:rPr lang="es-CL" sz="1050" dirty="0"/>
              <a:t>: Elaboración propia en base  a Informes de ejecución presupuestaria mensual de DIPRES</a:t>
            </a:r>
          </a:p>
        </p:txBody>
      </p:sp>
      <p:sp>
        <p:nvSpPr>
          <p:cNvPr id="6" name="1 Título"/>
          <p:cNvSpPr txBox="1">
            <a:spLocks/>
          </p:cNvSpPr>
          <p:nvPr/>
        </p:nvSpPr>
        <p:spPr>
          <a:xfrm>
            <a:off x="755575" y="2276872"/>
            <a:ext cx="7488833" cy="333419"/>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3" name="Tabla 2">
            <a:extLst>
              <a:ext uri="{FF2B5EF4-FFF2-40B4-BE49-F238E27FC236}">
                <a16:creationId xmlns:a16="http://schemas.microsoft.com/office/drawing/2014/main" id="{6CE08AA3-4F8E-4916-AE15-5D3F5255B6E0}"/>
              </a:ext>
            </a:extLst>
          </p:cNvPr>
          <p:cNvGraphicFramePr>
            <a:graphicFrameLocks noGrp="1"/>
          </p:cNvGraphicFramePr>
          <p:nvPr/>
        </p:nvGraphicFramePr>
        <p:xfrm>
          <a:off x="628650" y="3349082"/>
          <a:ext cx="7886699" cy="1304423"/>
        </p:xfrm>
        <a:graphic>
          <a:graphicData uri="http://schemas.openxmlformats.org/drawingml/2006/table">
            <a:tbl>
              <a:tblPr/>
              <a:tblGrid>
                <a:gridCol w="692768">
                  <a:extLst>
                    <a:ext uri="{9D8B030D-6E8A-4147-A177-3AD203B41FA5}">
                      <a16:colId xmlns:a16="http://schemas.microsoft.com/office/drawing/2014/main" val="928316799"/>
                    </a:ext>
                  </a:extLst>
                </a:gridCol>
                <a:gridCol w="255911">
                  <a:extLst>
                    <a:ext uri="{9D8B030D-6E8A-4147-A177-3AD203B41FA5}">
                      <a16:colId xmlns:a16="http://schemas.microsoft.com/office/drawing/2014/main" val="2965911"/>
                    </a:ext>
                  </a:extLst>
                </a:gridCol>
                <a:gridCol w="2915830">
                  <a:extLst>
                    <a:ext uri="{9D8B030D-6E8A-4147-A177-3AD203B41FA5}">
                      <a16:colId xmlns:a16="http://schemas.microsoft.com/office/drawing/2014/main" val="3829172497"/>
                    </a:ext>
                  </a:extLst>
                </a:gridCol>
                <a:gridCol w="692768">
                  <a:extLst>
                    <a:ext uri="{9D8B030D-6E8A-4147-A177-3AD203B41FA5}">
                      <a16:colId xmlns:a16="http://schemas.microsoft.com/office/drawing/2014/main" val="4242483098"/>
                    </a:ext>
                  </a:extLst>
                </a:gridCol>
                <a:gridCol w="692768">
                  <a:extLst>
                    <a:ext uri="{9D8B030D-6E8A-4147-A177-3AD203B41FA5}">
                      <a16:colId xmlns:a16="http://schemas.microsoft.com/office/drawing/2014/main" val="565648494"/>
                    </a:ext>
                  </a:extLst>
                </a:gridCol>
                <a:gridCol w="692768">
                  <a:extLst>
                    <a:ext uri="{9D8B030D-6E8A-4147-A177-3AD203B41FA5}">
                      <a16:colId xmlns:a16="http://schemas.microsoft.com/office/drawing/2014/main" val="4191300730"/>
                    </a:ext>
                  </a:extLst>
                </a:gridCol>
                <a:gridCol w="692768">
                  <a:extLst>
                    <a:ext uri="{9D8B030D-6E8A-4147-A177-3AD203B41FA5}">
                      <a16:colId xmlns:a16="http://schemas.microsoft.com/office/drawing/2014/main" val="4139837965"/>
                    </a:ext>
                  </a:extLst>
                </a:gridCol>
                <a:gridCol w="630729">
                  <a:extLst>
                    <a:ext uri="{9D8B030D-6E8A-4147-A177-3AD203B41FA5}">
                      <a16:colId xmlns:a16="http://schemas.microsoft.com/office/drawing/2014/main" val="1345276335"/>
                    </a:ext>
                  </a:extLst>
                </a:gridCol>
                <a:gridCol w="620389">
                  <a:extLst>
                    <a:ext uri="{9D8B030D-6E8A-4147-A177-3AD203B41FA5}">
                      <a16:colId xmlns:a16="http://schemas.microsoft.com/office/drawing/2014/main" val="2822109341"/>
                    </a:ext>
                  </a:extLst>
                </a:gridCol>
              </a:tblGrid>
              <a:tr h="131263">
                <a:tc rowSpan="2" gridSpan="3">
                  <a:txBody>
                    <a:bodyPr/>
                    <a:lstStyle/>
                    <a:p>
                      <a:pPr algn="ctr" fontAlgn="ctr"/>
                      <a:r>
                        <a:rPr lang="es-CL" sz="800" b="1" i="0" u="none" strike="noStrike">
                          <a:solidFill>
                            <a:srgbClr val="FFFFFF"/>
                          </a:solidFill>
                          <a:effectLst/>
                          <a:latin typeface="Calibri" panose="020F0502020204030204" pitchFamily="34" charset="0"/>
                        </a:rPr>
                        <a:t>Subtítulo</a:t>
                      </a:r>
                    </a:p>
                  </a:txBody>
                  <a:tcPr marL="8204" marR="8204" marT="8204"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Presupuesto 2019</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800" b="1" i="0" u="none" strike="noStrike">
                          <a:solidFill>
                            <a:srgbClr val="FFFFFF"/>
                          </a:solidFill>
                          <a:effectLst/>
                          <a:latin typeface="Calibri" panose="020F0502020204030204" pitchFamily="34" charset="0"/>
                        </a:rPr>
                        <a:t>Ejecución</a:t>
                      </a:r>
                    </a:p>
                  </a:txBody>
                  <a:tcPr marL="8204" marR="8204" marT="8204"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216844596"/>
                  </a:ext>
                </a:extLst>
              </a:tr>
              <a:tr h="401992">
                <a:tc gridSpan="3"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800" b="1" i="0" u="none" strike="noStrike">
                          <a:solidFill>
                            <a:srgbClr val="FFFFFF"/>
                          </a:solidFill>
                          <a:effectLst/>
                          <a:latin typeface="Calibri" panose="020F0502020204030204" pitchFamily="34" charset="0"/>
                        </a:rPr>
                        <a:t>Ley 2019</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Vigente</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Variación</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Ejecución Acumulada</a:t>
                      </a:r>
                    </a:p>
                  </a:txBody>
                  <a:tcPr marL="8204" marR="8204" marT="8204"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Ley 2019 </a:t>
                      </a:r>
                    </a:p>
                  </a:txBody>
                  <a:tcPr marL="8204" marR="8204" marT="8204"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800" b="1" i="0" u="none" strike="noStrike">
                          <a:solidFill>
                            <a:srgbClr val="FFFFFF"/>
                          </a:solidFill>
                          <a:effectLst/>
                          <a:latin typeface="Calibri" panose="020F0502020204030204" pitchFamily="34" charset="0"/>
                        </a:rPr>
                        <a:t> % Ejecución Ppto. Vigente </a:t>
                      </a:r>
                    </a:p>
                  </a:txBody>
                  <a:tcPr marL="8204" marR="8204" marT="8204"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404872322"/>
                  </a:ext>
                </a:extLst>
              </a:tr>
              <a:tr h="172282">
                <a:tc>
                  <a:txBody>
                    <a:bodyPr/>
                    <a:lstStyle/>
                    <a:p>
                      <a:pPr algn="ctr" fontAlgn="ctr"/>
                      <a:r>
                        <a:rPr lang="es-CL" sz="800" b="1" i="0" u="none" strike="noStrike">
                          <a:solidFill>
                            <a:srgbClr val="000000"/>
                          </a:solidFill>
                          <a:effectLst/>
                          <a:latin typeface="Calibri" panose="020F0502020204030204" pitchFamily="34" charset="0"/>
                        </a:rPr>
                        <a:t>01</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1" i="0" u="none" strike="noStrike">
                          <a:solidFill>
                            <a:srgbClr val="000000"/>
                          </a:solidFill>
                          <a:effectLst/>
                          <a:latin typeface="Calibri" panose="020F0502020204030204" pitchFamily="34" charset="0"/>
                        </a:rPr>
                        <a:t>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FFFFFF"/>
                          </a:solidFill>
                          <a:effectLst/>
                          <a:latin typeface="Calibri" panose="020F0502020204030204" pitchFamily="34" charset="0"/>
                        </a:rPr>
                        <a:t>13.412.731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1" i="0" u="none" strike="noStrike">
                          <a:solidFill>
                            <a:srgbClr val="000000"/>
                          </a:solidFill>
                          <a:effectLst/>
                          <a:latin typeface="Calibri" panose="020F0502020204030204" pitchFamily="34" charset="0"/>
                        </a:rPr>
                        <a:t>14.328.717 </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915.986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3.614.782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27,0%</a:t>
                      </a:r>
                    </a:p>
                  </a:txBody>
                  <a:tcPr marL="8204" marR="8204" marT="8204"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1" i="0" u="none" strike="noStrike">
                          <a:solidFill>
                            <a:srgbClr val="000000"/>
                          </a:solidFill>
                          <a:effectLst/>
                          <a:latin typeface="Calibri" panose="020F0502020204030204" pitchFamily="34" charset="0"/>
                        </a:rPr>
                        <a:t>25,2%</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602349622"/>
                  </a:ext>
                </a:extLst>
              </a:tr>
              <a:tr h="221506">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01</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Secretaría General de la Presidencia de la República</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9.034.139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9.710.804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676.665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2.454.120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27,2%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25,3%</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420745148"/>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04</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Gobierno Digital</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3.039.585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3.278.906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239.321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766.015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25,2%</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23,4%</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89324921"/>
                  </a:ext>
                </a:extLst>
              </a:tr>
              <a:tr h="188690">
                <a:tc>
                  <a:txBody>
                    <a:bodyPr/>
                    <a:lstStyle/>
                    <a:p>
                      <a:pPr algn="ctr" fontAlgn="ctr"/>
                      <a:r>
                        <a:rPr lang="es-CL" sz="800" b="1" i="0" u="none" strike="noStrike">
                          <a:solidFill>
                            <a:srgbClr val="000000"/>
                          </a:solidFill>
                          <a:effectLst/>
                          <a:latin typeface="Calibri" panose="020F0502020204030204" pitchFamily="34" charset="0"/>
                        </a:rPr>
                        <a:t>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800" b="0" i="0" u="none" strike="noStrike">
                          <a:solidFill>
                            <a:srgbClr val="000000"/>
                          </a:solidFill>
                          <a:effectLst/>
                          <a:latin typeface="Calibri" panose="020F0502020204030204" pitchFamily="34" charset="0"/>
                        </a:rPr>
                        <a:t>05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800" b="0" i="0" u="none" strike="noStrike">
                          <a:solidFill>
                            <a:srgbClr val="000000"/>
                          </a:solidFill>
                          <a:effectLst/>
                          <a:latin typeface="Calibri" panose="020F0502020204030204" pitchFamily="34" charset="0"/>
                        </a:rPr>
                        <a:t>Consejo de Auditoría Interna General de Gobierno</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FFFFFF"/>
                          </a:solidFill>
                          <a:effectLst/>
                          <a:latin typeface="Calibri" panose="020F0502020204030204" pitchFamily="34" charset="0"/>
                        </a:rPr>
                        <a:t>1.339.007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800" b="0" i="0" u="none" strike="noStrike">
                          <a:solidFill>
                            <a:srgbClr val="000000"/>
                          </a:solidFill>
                          <a:effectLst/>
                          <a:latin typeface="Calibri" panose="020F0502020204030204" pitchFamily="34" charset="0"/>
                        </a:rPr>
                        <a:t>1.339.007 </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0 </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394.647 </a:t>
                      </a:r>
                    </a:p>
                  </a:txBody>
                  <a:tcPr marL="8204" marR="8204" marT="8204"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a:solidFill>
                            <a:srgbClr val="000000"/>
                          </a:solidFill>
                          <a:effectLst/>
                          <a:latin typeface="Calibri" panose="020F0502020204030204" pitchFamily="34" charset="0"/>
                        </a:rPr>
                        <a:t>29,5%</a:t>
                      </a:r>
                    </a:p>
                  </a:txBody>
                  <a:tcPr marL="8204" marR="8204" marT="8204"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800" b="0" i="0" u="none" strike="noStrike" dirty="0">
                          <a:solidFill>
                            <a:srgbClr val="000000"/>
                          </a:solidFill>
                          <a:effectLst/>
                          <a:latin typeface="Calibri" panose="020F0502020204030204" pitchFamily="34" charset="0"/>
                        </a:rPr>
                        <a:t>29,5%</a:t>
                      </a:r>
                    </a:p>
                  </a:txBody>
                  <a:tcPr marL="8204" marR="8204" marT="8204"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3647893595"/>
                  </a:ext>
                </a:extLst>
              </a:tr>
            </a:tbl>
          </a:graphicData>
        </a:graphic>
      </p:graphicFrame>
    </p:spTree>
    <p:extLst>
      <p:ext uri="{BB962C8B-B14F-4D97-AF65-F5344CB8AC3E}">
        <p14:creationId xmlns:p14="http://schemas.microsoft.com/office/powerpoint/2010/main" val="1787145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Marcador de pie de página"/>
          <p:cNvSpPr>
            <a:spLocks noGrp="1"/>
          </p:cNvSpPr>
          <p:nvPr>
            <p:ph type="ftr" sz="quarter" idx="11"/>
          </p:nvPr>
        </p:nvSpPr>
        <p:spPr>
          <a:xfrm>
            <a:off x="554749" y="5517232"/>
            <a:ext cx="7833675" cy="365125"/>
          </a:xfrm>
        </p:spPr>
        <p:txBody>
          <a:bodyPr/>
          <a:lstStyle/>
          <a:p>
            <a:r>
              <a:rPr lang="es-CL" sz="1050" b="1" dirty="0"/>
              <a:t>Fuente</a:t>
            </a:r>
            <a:r>
              <a:rPr lang="es-CL" sz="1050" dirty="0"/>
              <a:t>: Elaboración propia en base  a Informes de ejecución presupuestaria mensual de DIPRES</a:t>
            </a:r>
          </a:p>
        </p:txBody>
      </p:sp>
      <p:sp>
        <p:nvSpPr>
          <p:cNvPr id="5" name="4 Marcador de número de diapositiva"/>
          <p:cNvSpPr>
            <a:spLocks noGrp="1"/>
          </p:cNvSpPr>
          <p:nvPr>
            <p:ph type="sldNum" sz="quarter" idx="12"/>
          </p:nvPr>
        </p:nvSpPr>
        <p:spPr/>
        <p:txBody>
          <a:bodyPr/>
          <a:lstStyle/>
          <a:p>
            <a:fld id="{66452F03-F775-4AB4-A3E9-A5A78C748C69}" type="slidenum">
              <a:rPr lang="es-CL" smtClean="0"/>
              <a:t>9</a:t>
            </a:fld>
            <a:endParaRPr lang="es-CL"/>
          </a:p>
        </p:txBody>
      </p:sp>
      <p:sp>
        <p:nvSpPr>
          <p:cNvPr id="7" name="1 Título"/>
          <p:cNvSpPr txBox="1">
            <a:spLocks/>
          </p:cNvSpPr>
          <p:nvPr/>
        </p:nvSpPr>
        <p:spPr>
          <a:xfrm>
            <a:off x="606382" y="764704"/>
            <a:ext cx="7942830" cy="837314"/>
          </a:xfrm>
          <a:prstGeom prst="rect">
            <a:avLst/>
          </a:prstGeom>
          <a:solidFill>
            <a:schemeClr val="bg1">
              <a:lumMod val="95000"/>
            </a:schemeClr>
          </a:solidFill>
          <a:ln w="9525">
            <a:solidFill>
              <a:schemeClr val="bg1">
                <a:lumMod val="95000"/>
              </a:schemeClr>
            </a:solidFill>
            <a:miter lim="800000"/>
            <a:headEnd/>
            <a:tailEnd/>
          </a:ln>
          <a:effectLst>
            <a:outerShdw blurRad="50800" dist="38100" dir="2700000" algn="tl" rotWithShape="0">
              <a:prstClr val="black">
                <a:alpha val="40000"/>
              </a:prstClr>
            </a:outerShdw>
          </a:effectLst>
        </p:spPr>
        <p:style>
          <a:lnRef idx="0">
            <a:schemeClr val="accent2"/>
          </a:lnRef>
          <a:fillRef idx="3">
            <a:schemeClr val="accent2"/>
          </a:fillRef>
          <a:effectRef idx="3">
            <a:schemeClr val="accent2"/>
          </a:effectRef>
          <a:fontRef idx="minor">
            <a:schemeClr val="lt1"/>
          </a:fontRef>
        </p:style>
        <p:txBody>
          <a:bodyPr vert="horz" wrap="square" lIns="97701" tIns="48848" rIns="97701" bIns="48848" numCol="1" anchor="ctr" anchorCtr="0" compatLnSpc="1">
            <a:prstTxWarp prst="textNoShape">
              <a:avLst/>
            </a:prstTxWarp>
            <a:spAutoFit/>
          </a:bodyPr>
          <a:lstStyle>
            <a:lvl1pPr algn="l" defTabSz="914400" rtl="0" eaLnBrk="1" latinLnBrk="0" hangingPunct="1">
              <a:spcBef>
                <a:spcPct val="0"/>
              </a:spcBef>
              <a:buNone/>
              <a:defRPr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defTabSz="733425" fontAlgn="base">
              <a:spcAft>
                <a:spcPct val="0"/>
              </a:spcAft>
            </a:pPr>
            <a:r>
              <a:rPr lang="es-CL" sz="1600" b="1" dirty="0">
                <a:solidFill>
                  <a:schemeClr val="tx1"/>
                </a:solidFill>
                <a:ea typeface="Verdana" pitchFamily="34" charset="0"/>
                <a:cs typeface="Verdana" pitchFamily="34" charset="0"/>
              </a:rPr>
              <a:t>EJECUCIÓN ACUMULADA DE GASTOS A ABRIL 2019 </a:t>
            </a:r>
            <a:br>
              <a:rPr lang="es-CL" sz="1600" b="1" dirty="0">
                <a:solidFill>
                  <a:schemeClr val="tx1"/>
                </a:solidFill>
                <a:ea typeface="Verdana" pitchFamily="34" charset="0"/>
                <a:cs typeface="Verdana" pitchFamily="34" charset="0"/>
              </a:rPr>
            </a:br>
            <a:r>
              <a:rPr lang="es-CL" sz="1600" b="1" dirty="0">
                <a:solidFill>
                  <a:schemeClr val="tx1"/>
                </a:solidFill>
                <a:ea typeface="Verdana" pitchFamily="34" charset="0"/>
                <a:cs typeface="Verdana" pitchFamily="34" charset="0"/>
              </a:rPr>
              <a:t>PARTIDA 22. CAPÍTULO 01. PROGRAMA 01: SECRETARÍA GENERAL DE LA PRESIDENCIA DE LA REPÚBLICA</a:t>
            </a:r>
          </a:p>
        </p:txBody>
      </p:sp>
      <p:sp>
        <p:nvSpPr>
          <p:cNvPr id="9" name="1 Título"/>
          <p:cNvSpPr txBox="1">
            <a:spLocks/>
          </p:cNvSpPr>
          <p:nvPr/>
        </p:nvSpPr>
        <p:spPr>
          <a:xfrm>
            <a:off x="589611" y="1916832"/>
            <a:ext cx="7860248" cy="311324"/>
          </a:xfrm>
          <a:prstGeom prst="rect">
            <a:avLst/>
          </a:prstGeom>
        </p:spPr>
        <p:txBody>
          <a:bodyPr/>
          <a:lstStyle>
            <a:lvl1pPr algn="l" defTabSz="914400" rtl="0" eaLnBrk="1" latinLnBrk="0" hangingPunct="1">
              <a:spcBef>
                <a:spcPct val="0"/>
              </a:spcBef>
              <a:buNone/>
              <a:defRPr sz="4400" kern="1200">
                <a:solidFill>
                  <a:schemeClr val="tx1"/>
                </a:solidFill>
                <a:latin typeface="+mj-lt"/>
                <a:ea typeface="+mj-ea"/>
                <a:cs typeface="+mj-cs"/>
              </a:defRPr>
            </a:lvl1pPr>
          </a:lstStyle>
          <a:p>
            <a:r>
              <a:rPr lang="es-CL" sz="1200" b="1" dirty="0">
                <a:latin typeface="+mn-lt"/>
                <a:ea typeface="Verdana" pitchFamily="34" charset="0"/>
                <a:cs typeface="Verdana" pitchFamily="34" charset="0"/>
              </a:rPr>
              <a:t>en miles de pesos 2019</a:t>
            </a:r>
          </a:p>
        </p:txBody>
      </p:sp>
      <p:graphicFrame>
        <p:nvGraphicFramePr>
          <p:cNvPr id="2" name="Tabla 1">
            <a:extLst>
              <a:ext uri="{FF2B5EF4-FFF2-40B4-BE49-F238E27FC236}">
                <a16:creationId xmlns:a16="http://schemas.microsoft.com/office/drawing/2014/main" id="{9758E74E-2CF9-4C34-B7B1-88393F698563}"/>
              </a:ext>
            </a:extLst>
          </p:cNvPr>
          <p:cNvGraphicFramePr>
            <a:graphicFrameLocks noGrp="1"/>
          </p:cNvGraphicFramePr>
          <p:nvPr/>
        </p:nvGraphicFramePr>
        <p:xfrm>
          <a:off x="628651" y="2574074"/>
          <a:ext cx="7886698" cy="2854439"/>
        </p:xfrm>
        <a:graphic>
          <a:graphicData uri="http://schemas.openxmlformats.org/drawingml/2006/table">
            <a:tbl>
              <a:tblPr/>
              <a:tblGrid>
                <a:gridCol w="670995">
                  <a:extLst>
                    <a:ext uri="{9D8B030D-6E8A-4147-A177-3AD203B41FA5}">
                      <a16:colId xmlns:a16="http://schemas.microsoft.com/office/drawing/2014/main" val="3220856010"/>
                    </a:ext>
                  </a:extLst>
                </a:gridCol>
                <a:gridCol w="247868">
                  <a:extLst>
                    <a:ext uri="{9D8B030D-6E8A-4147-A177-3AD203B41FA5}">
                      <a16:colId xmlns:a16="http://schemas.microsoft.com/office/drawing/2014/main" val="3773917331"/>
                    </a:ext>
                  </a:extLst>
                </a:gridCol>
                <a:gridCol w="247868">
                  <a:extLst>
                    <a:ext uri="{9D8B030D-6E8A-4147-A177-3AD203B41FA5}">
                      <a16:colId xmlns:a16="http://schemas.microsoft.com/office/drawing/2014/main" val="3194870304"/>
                    </a:ext>
                  </a:extLst>
                </a:gridCol>
                <a:gridCol w="2824189">
                  <a:extLst>
                    <a:ext uri="{9D8B030D-6E8A-4147-A177-3AD203B41FA5}">
                      <a16:colId xmlns:a16="http://schemas.microsoft.com/office/drawing/2014/main" val="4172475249"/>
                    </a:ext>
                  </a:extLst>
                </a:gridCol>
                <a:gridCol w="670995">
                  <a:extLst>
                    <a:ext uri="{9D8B030D-6E8A-4147-A177-3AD203B41FA5}">
                      <a16:colId xmlns:a16="http://schemas.microsoft.com/office/drawing/2014/main" val="3112975281"/>
                    </a:ext>
                  </a:extLst>
                </a:gridCol>
                <a:gridCol w="670995">
                  <a:extLst>
                    <a:ext uri="{9D8B030D-6E8A-4147-A177-3AD203B41FA5}">
                      <a16:colId xmlns:a16="http://schemas.microsoft.com/office/drawing/2014/main" val="3502655704"/>
                    </a:ext>
                  </a:extLst>
                </a:gridCol>
                <a:gridCol w="670995">
                  <a:extLst>
                    <a:ext uri="{9D8B030D-6E8A-4147-A177-3AD203B41FA5}">
                      <a16:colId xmlns:a16="http://schemas.microsoft.com/office/drawing/2014/main" val="410478252"/>
                    </a:ext>
                  </a:extLst>
                </a:gridCol>
                <a:gridCol w="670995">
                  <a:extLst>
                    <a:ext uri="{9D8B030D-6E8A-4147-A177-3AD203B41FA5}">
                      <a16:colId xmlns:a16="http://schemas.microsoft.com/office/drawing/2014/main" val="2911675701"/>
                    </a:ext>
                  </a:extLst>
                </a:gridCol>
                <a:gridCol w="610907">
                  <a:extLst>
                    <a:ext uri="{9D8B030D-6E8A-4147-A177-3AD203B41FA5}">
                      <a16:colId xmlns:a16="http://schemas.microsoft.com/office/drawing/2014/main" val="1579991398"/>
                    </a:ext>
                  </a:extLst>
                </a:gridCol>
                <a:gridCol w="600891">
                  <a:extLst>
                    <a:ext uri="{9D8B030D-6E8A-4147-A177-3AD203B41FA5}">
                      <a16:colId xmlns:a16="http://schemas.microsoft.com/office/drawing/2014/main" val="716621927"/>
                    </a:ext>
                  </a:extLst>
                </a:gridCol>
              </a:tblGrid>
              <a:tr h="126864">
                <a:tc rowSpan="2" gridSpan="4">
                  <a:txBody>
                    <a:bodyPr/>
                    <a:lstStyle/>
                    <a:p>
                      <a:pPr algn="ctr" fontAlgn="ctr"/>
                      <a:r>
                        <a:rPr lang="es-CL" sz="700" b="1" i="0" u="none" strike="noStrike">
                          <a:solidFill>
                            <a:srgbClr val="FFFFFF"/>
                          </a:solidFill>
                          <a:effectLst/>
                          <a:latin typeface="Calibri" panose="020F0502020204030204" pitchFamily="34" charset="0"/>
                        </a:rPr>
                        <a:t>Subtítulo</a:t>
                      </a:r>
                    </a:p>
                  </a:txBody>
                  <a:tcPr marL="7929" marR="7929" marT="792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rowSpan="2" hMerge="1">
                  <a:txBody>
                    <a:bodyPr/>
                    <a:lstStyle/>
                    <a:p>
                      <a:endParaRPr lang="es-CL"/>
                    </a:p>
                  </a:txBody>
                  <a:tcPr/>
                </a:tc>
                <a:tc rowSpan="2" hMerge="1">
                  <a:txBody>
                    <a:bodyPr/>
                    <a:lstStyle/>
                    <a:p>
                      <a:endParaRPr lang="es-CL"/>
                    </a:p>
                  </a:txBody>
                  <a:tcPr/>
                </a:tc>
                <a:tc rowSpan="2"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Presupuesto 2019</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tc gridSpan="3">
                  <a:txBody>
                    <a:bodyPr/>
                    <a:lstStyle/>
                    <a:p>
                      <a:pPr algn="ctr" fontAlgn="b"/>
                      <a:r>
                        <a:rPr lang="es-CL" sz="700" b="1" i="0" u="none" strike="noStrike">
                          <a:solidFill>
                            <a:srgbClr val="FFFFFF"/>
                          </a:solidFill>
                          <a:effectLst/>
                          <a:latin typeface="Calibri" panose="020F0502020204030204" pitchFamily="34" charset="0"/>
                        </a:rPr>
                        <a:t>Ejecución</a:t>
                      </a:r>
                    </a:p>
                  </a:txBody>
                  <a:tcPr marL="7929" marR="7929" marT="7929"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a:noFill/>
                    </a:lnB>
                    <a:solidFill>
                      <a:srgbClr val="4F81BD"/>
                    </a:solidFill>
                  </a:tcPr>
                </a:tc>
                <a:tc hMerge="1">
                  <a:txBody>
                    <a:bodyPr/>
                    <a:lstStyle/>
                    <a:p>
                      <a:endParaRPr lang="es-CL"/>
                    </a:p>
                  </a:txBody>
                  <a:tcPr/>
                </a:tc>
                <a:tc hMerge="1">
                  <a:txBody>
                    <a:bodyPr/>
                    <a:lstStyle/>
                    <a:p>
                      <a:endParaRPr lang="es-CL"/>
                    </a:p>
                  </a:txBody>
                  <a:tcPr/>
                </a:tc>
                <a:extLst>
                  <a:ext uri="{0D108BD9-81ED-4DB2-BD59-A6C34878D82A}">
                    <a16:rowId xmlns:a16="http://schemas.microsoft.com/office/drawing/2014/main" val="1760284471"/>
                  </a:ext>
                </a:extLst>
              </a:tr>
              <a:tr h="388520">
                <a:tc gridSpan="4" vMerge="1">
                  <a:txBody>
                    <a:bodyPr/>
                    <a:lstStyle/>
                    <a:p>
                      <a:endParaRPr lang="es-CL"/>
                    </a:p>
                  </a:txBody>
                  <a:tcPr/>
                </a:tc>
                <a:tc hMerge="1" vMerge="1">
                  <a:txBody>
                    <a:bodyPr/>
                    <a:lstStyle/>
                    <a:p>
                      <a:endParaRPr lang="es-CL"/>
                    </a:p>
                  </a:txBody>
                  <a:tcPr/>
                </a:tc>
                <a:tc hMerge="1" vMerge="1">
                  <a:txBody>
                    <a:bodyPr/>
                    <a:lstStyle/>
                    <a:p>
                      <a:endParaRPr lang="es-CL"/>
                    </a:p>
                  </a:txBody>
                  <a:tcPr/>
                </a:tc>
                <a:tc hMerge="1" vMerge="1">
                  <a:txBody>
                    <a:bodyPr/>
                    <a:lstStyle/>
                    <a:p>
                      <a:endParaRPr lang="es-CL"/>
                    </a:p>
                  </a:txBody>
                  <a:tcPr/>
                </a:tc>
                <a:tc>
                  <a:txBody>
                    <a:bodyPr/>
                    <a:lstStyle/>
                    <a:p>
                      <a:pPr algn="ctr" fontAlgn="ctr"/>
                      <a:r>
                        <a:rPr lang="es-CL" sz="700" b="1" i="0" u="none" strike="noStrike">
                          <a:solidFill>
                            <a:srgbClr val="FFFFFF"/>
                          </a:solidFill>
                          <a:effectLst/>
                          <a:latin typeface="Calibri" panose="020F0502020204030204" pitchFamily="34" charset="0"/>
                        </a:rPr>
                        <a:t>Ley 2019</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Vigente</a:t>
                      </a:r>
                    </a:p>
                  </a:txBody>
                  <a:tcPr marL="7929" marR="7929" marT="7929" marB="0" anchor="ctr">
                    <a:lnL>
                      <a:noFill/>
                    </a:lnL>
                    <a:lnR>
                      <a:noFill/>
                    </a:lnR>
                    <a:lnT>
                      <a:noFill/>
                    </a:lnT>
                    <a:lnB w="6350" cap="flat" cmpd="sng" algn="ctr">
                      <a:solidFill>
                        <a:srgbClr val="FFFFFF"/>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Variación</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Ejecución Acumulada</a:t>
                      </a:r>
                    </a:p>
                  </a:txBody>
                  <a:tcPr marL="7929" marR="7929" marT="7929" marB="0" anchor="ctr">
                    <a:lnL w="6350" cap="flat" cmpd="sng" algn="ctr">
                      <a:solidFill>
                        <a:srgbClr val="000000"/>
                      </a:solidFill>
                      <a:prstDash val="solid"/>
                      <a:round/>
                      <a:headEnd type="none" w="med" len="med"/>
                      <a:tailEnd type="none" w="med" len="med"/>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Ley 2019 </a:t>
                      </a:r>
                    </a:p>
                  </a:txBody>
                  <a:tcPr marL="7929" marR="7929" marT="7929" marB="0" anchor="ctr">
                    <a:lnL>
                      <a:noFill/>
                    </a:lnL>
                    <a:lnR>
                      <a:noFill/>
                    </a:lnR>
                    <a:lnT>
                      <a:noFill/>
                    </a:lnT>
                    <a:lnB w="6350" cap="flat" cmpd="sng" algn="ctr">
                      <a:solidFill>
                        <a:srgbClr val="000000"/>
                      </a:solidFill>
                      <a:prstDash val="solid"/>
                      <a:round/>
                      <a:headEnd type="none" w="med" len="med"/>
                      <a:tailEnd type="none" w="med" len="med"/>
                    </a:lnB>
                    <a:solidFill>
                      <a:srgbClr val="4F81BD"/>
                    </a:solidFill>
                  </a:tcPr>
                </a:tc>
                <a:tc>
                  <a:txBody>
                    <a:bodyPr/>
                    <a:lstStyle/>
                    <a:p>
                      <a:pPr algn="ctr" fontAlgn="ctr"/>
                      <a:r>
                        <a:rPr lang="es-CL" sz="700" b="1" i="0" u="none" strike="noStrike">
                          <a:solidFill>
                            <a:srgbClr val="FFFFFF"/>
                          </a:solidFill>
                          <a:effectLst/>
                          <a:latin typeface="Calibri" panose="020F0502020204030204" pitchFamily="34" charset="0"/>
                        </a:rPr>
                        <a:t> % Ejecución Ppto. Vigente </a:t>
                      </a:r>
                    </a:p>
                  </a:txBody>
                  <a:tcPr marL="7929" marR="7929" marT="7929" marB="0" anchor="ctr">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solidFill>
                      <a:srgbClr val="4F81BD"/>
                    </a:solidFill>
                  </a:tcPr>
                </a:tc>
                <a:extLst>
                  <a:ext uri="{0D108BD9-81ED-4DB2-BD59-A6C34878D82A}">
                    <a16:rowId xmlns:a16="http://schemas.microsoft.com/office/drawing/2014/main" val="2987438933"/>
                  </a:ext>
                </a:extLst>
              </a:tr>
              <a:tr h="166509">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l" fontAlgn="ctr"/>
                      <a:r>
                        <a:rPr lang="es-CL" sz="9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9.034.139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9.710.804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676.665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2.454.120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27,2%</a:t>
                      </a:r>
                    </a:p>
                  </a:txBody>
                  <a:tcPr marL="7929" marR="7929" marT="7929" marB="0" anchor="ctr">
                    <a:lnL>
                      <a:noFill/>
                    </a:lnL>
                    <a:lnR>
                      <a:noFill/>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25,3%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37333269"/>
                  </a:ext>
                </a:extLst>
              </a:tr>
              <a:tr h="126864">
                <a:tc>
                  <a:txBody>
                    <a:bodyPr/>
                    <a:lstStyle/>
                    <a:p>
                      <a:pPr algn="ctr" fontAlgn="ctr"/>
                      <a:r>
                        <a:rPr lang="es-CL" sz="700" b="1" i="0" u="none" strike="noStrike">
                          <a:solidFill>
                            <a:srgbClr val="000000"/>
                          </a:solidFill>
                          <a:effectLst/>
                          <a:latin typeface="Calibri" panose="020F0502020204030204" pitchFamily="34" charset="0"/>
                        </a:rPr>
                        <a:t>21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GASTOS EN PERSONAL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7.729.664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7.718.037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-11.627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2.148.301</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27,8%</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27,8%</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53514875"/>
                  </a:ext>
                </a:extLst>
              </a:tr>
              <a:tr h="126864">
                <a:tc>
                  <a:txBody>
                    <a:bodyPr/>
                    <a:lstStyle/>
                    <a:p>
                      <a:pPr algn="ctr" fontAlgn="ctr"/>
                      <a:r>
                        <a:rPr lang="es-CL" sz="700" b="1" i="0" u="none" strike="noStrike">
                          <a:solidFill>
                            <a:srgbClr val="000000"/>
                          </a:solidFill>
                          <a:effectLst/>
                          <a:latin typeface="Calibri" panose="020F0502020204030204" pitchFamily="34" charset="0"/>
                        </a:rPr>
                        <a:t>22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BIENES Y SERVICIOS DE CONSUMO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1.232.557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1.232.557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198.118</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16,1%</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16,1%</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806487467"/>
                  </a:ext>
                </a:extLst>
              </a:tr>
              <a:tr h="126864">
                <a:tc>
                  <a:txBody>
                    <a:bodyPr/>
                    <a:lstStyle/>
                    <a:p>
                      <a:pPr algn="ctr" fontAlgn="ctr"/>
                      <a:r>
                        <a:rPr lang="es-CL" sz="700" b="1" i="0" u="none" strike="noStrike">
                          <a:solidFill>
                            <a:srgbClr val="000000"/>
                          </a:solidFill>
                          <a:effectLst/>
                          <a:latin typeface="Calibri" panose="020F0502020204030204" pitchFamily="34" charset="0"/>
                        </a:rPr>
                        <a:t>23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PRESTACIONES DE SEGURIDAD SOCIAL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980788056"/>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Prestaciones Sociales del Empleador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25.579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100,0%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475490549"/>
                  </a:ext>
                </a:extLst>
              </a:tr>
              <a:tr h="126864">
                <a:tc>
                  <a:txBody>
                    <a:bodyPr/>
                    <a:lstStyle/>
                    <a:p>
                      <a:pPr algn="ctr" fontAlgn="ctr"/>
                      <a:r>
                        <a:rPr lang="es-CL" sz="700" b="1" i="0" u="none" strike="noStrike">
                          <a:solidFill>
                            <a:srgbClr val="000000"/>
                          </a:solidFill>
                          <a:effectLst/>
                          <a:latin typeface="Calibri" panose="020F0502020204030204" pitchFamily="34" charset="0"/>
                        </a:rPr>
                        <a:t>24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TRANSFERENCIAS CORRIENTES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75.062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181890932"/>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03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A Otras Entidades Públicas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75.062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1853922234"/>
                  </a:ext>
                </a:extLst>
              </a:tr>
              <a:tr h="253728">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Gestión y Aplicación Ciencia, Tecnología, Conocimiento e Innovación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662.272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75.062</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5226366"/>
                  </a:ext>
                </a:extLst>
              </a:tr>
              <a:tr h="126864">
                <a:tc>
                  <a:txBody>
                    <a:bodyPr/>
                    <a:lstStyle/>
                    <a:p>
                      <a:pPr algn="ctr" fontAlgn="ctr"/>
                      <a:r>
                        <a:rPr lang="es-CL" sz="700" b="1" i="0" u="none" strike="noStrike">
                          <a:solidFill>
                            <a:srgbClr val="000000"/>
                          </a:solidFill>
                          <a:effectLst/>
                          <a:latin typeface="Calibri" panose="020F0502020204030204" pitchFamily="34" charset="0"/>
                        </a:rPr>
                        <a:t>25</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INTEGROS AL FISCO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4242637788"/>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01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Impuestos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242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02175326"/>
                  </a:ext>
                </a:extLst>
              </a:tr>
              <a:tr h="126864">
                <a:tc>
                  <a:txBody>
                    <a:bodyPr/>
                    <a:lstStyle/>
                    <a:p>
                      <a:pPr algn="ctr" fontAlgn="ctr"/>
                      <a:r>
                        <a:rPr lang="es-CL" sz="700" b="1" i="0" u="none" strike="noStrike">
                          <a:solidFill>
                            <a:srgbClr val="000000"/>
                          </a:solidFill>
                          <a:effectLst/>
                          <a:latin typeface="Calibri" panose="020F0502020204030204" pitchFamily="34" charset="0"/>
                        </a:rPr>
                        <a:t>29</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ADQUISICIÓN DE ACTIVOS NO FINANCIEROS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70.888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70.888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7.060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919583619"/>
                  </a:ext>
                </a:extLst>
              </a:tr>
              <a:tr h="142722">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Mobiliario y Otros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515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515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247855719"/>
                  </a:ext>
                </a:extLst>
              </a:tr>
              <a:tr h="126864">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05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Máquinas y Equipos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2.524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2.524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765483849"/>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06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Equipos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32.319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32.319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3.013</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9,3%</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00171097"/>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Programas Informáticos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35.530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35.530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4.047</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11,4%</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11,4%</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2783508195"/>
                  </a:ext>
                </a:extLst>
              </a:tr>
              <a:tr h="126864">
                <a:tc>
                  <a:txBody>
                    <a:bodyPr/>
                    <a:lstStyle/>
                    <a:p>
                      <a:pPr algn="ctr" fontAlgn="ctr"/>
                      <a:r>
                        <a:rPr lang="es-CL" sz="700" b="1" i="0" u="none" strike="noStrike">
                          <a:solidFill>
                            <a:srgbClr val="000000"/>
                          </a:solidFill>
                          <a:effectLst/>
                          <a:latin typeface="Calibri" panose="020F0502020204030204" pitchFamily="34" charset="0"/>
                        </a:rPr>
                        <a:t>34</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ctr" fontAlgn="ctr"/>
                      <a:r>
                        <a:rPr lang="es-CL" sz="700" b="1"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just" fontAlgn="ctr"/>
                      <a:r>
                        <a:rPr lang="es-CL" sz="700" b="1" i="0" u="none" strike="noStrike">
                          <a:solidFill>
                            <a:srgbClr val="000000"/>
                          </a:solidFill>
                          <a:effectLst/>
                          <a:latin typeface="Calibri" panose="020F0502020204030204" pitchFamily="34" charset="0"/>
                        </a:rPr>
                        <a:t>SERVICIO DE LA DEUDA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4F81BD"/>
                    </a:solidFill>
                  </a:tcPr>
                </a:tc>
                <a:tc>
                  <a:txBody>
                    <a:bodyPr/>
                    <a:lstStyle/>
                    <a:p>
                      <a:pPr algn="r" fontAlgn="ctr"/>
                      <a:r>
                        <a:rPr lang="es-CL" sz="700" b="1" i="0" u="none" strike="noStrike">
                          <a:solidFill>
                            <a:srgbClr val="000000"/>
                          </a:solidFill>
                          <a:effectLst/>
                          <a:latin typeface="Calibri" panose="020F0502020204030204" pitchFamily="34" charset="0"/>
                        </a:rPr>
                        <a:t>1.229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199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tc>
                  <a:txBody>
                    <a:bodyPr/>
                    <a:lstStyle/>
                    <a:p>
                      <a:pPr algn="r" fontAlgn="ctr"/>
                      <a:r>
                        <a:rPr lang="es-CL" sz="700" b="1" i="0" u="none" strike="noStrike">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CE6F1"/>
                    </a:solidFill>
                  </a:tcPr>
                </a:tc>
                <a:extLst>
                  <a:ext uri="{0D108BD9-81ED-4DB2-BD59-A6C34878D82A}">
                    <a16:rowId xmlns:a16="http://schemas.microsoft.com/office/drawing/2014/main" val="3872639605"/>
                  </a:ext>
                </a:extLst>
              </a:tr>
              <a:tr h="126864">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07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ctr" fontAlgn="ctr"/>
                      <a:r>
                        <a:rPr lang="es-CL" sz="700" b="0" i="0" u="none" strike="noStrike">
                          <a:solidFill>
                            <a:srgbClr val="000000"/>
                          </a:solidFill>
                          <a:effectLst/>
                          <a:latin typeface="Calibri" panose="020F0502020204030204" pitchFamily="34" charset="0"/>
                        </a:rPr>
                        <a:t>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just" fontAlgn="ctr"/>
                      <a:r>
                        <a:rPr lang="es-CL" sz="700" b="0" i="0" u="none" strike="noStrike">
                          <a:solidFill>
                            <a:srgbClr val="000000"/>
                          </a:solidFill>
                          <a:effectLst/>
                          <a:latin typeface="Calibri" panose="020F0502020204030204" pitchFamily="34" charset="0"/>
                        </a:rPr>
                        <a:t>Deuda Flotante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FFFFFF"/>
                          </a:solidFill>
                          <a:effectLst/>
                          <a:latin typeface="Calibri" panose="020F0502020204030204" pitchFamily="34" charset="0"/>
                        </a:rPr>
                        <a:t>1.030 </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4F81BD"/>
                    </a:solidFill>
                  </a:tcPr>
                </a:tc>
                <a:tc>
                  <a:txBody>
                    <a:bodyPr/>
                    <a:lstStyle/>
                    <a:p>
                      <a:pPr algn="r" fontAlgn="ctr"/>
                      <a:r>
                        <a:rPr lang="es-CL" sz="700" b="0" i="0" u="none" strike="noStrike">
                          <a:solidFill>
                            <a:srgbClr val="000000"/>
                          </a:solidFill>
                          <a:effectLst/>
                          <a:latin typeface="Calibri" panose="020F0502020204030204" pitchFamily="34" charset="0"/>
                        </a:rPr>
                        <a:t>1.229 </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199 </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a:t>
                      </a:r>
                    </a:p>
                  </a:txBody>
                  <a:tcPr marL="7929" marR="7929" marT="7929" marB="0" anchor="ctr">
                    <a:lnL w="6350" cap="flat" cmpd="sng" algn="ctr">
                      <a:solidFill>
                        <a:srgbClr val="000000"/>
                      </a:solidFill>
                      <a:prstDash val="solid"/>
                      <a:round/>
                      <a:headEnd type="none" w="med" len="med"/>
                      <a:tailEnd type="none" w="med" len="med"/>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a:solidFill>
                            <a:srgbClr val="000000"/>
                          </a:solidFill>
                          <a:effectLst/>
                          <a:latin typeface="Calibri" panose="020F0502020204030204" pitchFamily="34" charset="0"/>
                        </a:rPr>
                        <a:t>0,0%</a:t>
                      </a:r>
                    </a:p>
                  </a:txBody>
                  <a:tcPr marL="7929" marR="7929" marT="7929" marB="0" anchor="ctr">
                    <a:lnL>
                      <a:noFill/>
                    </a:lnL>
                    <a:lnR>
                      <a:noFill/>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tc>
                  <a:txBody>
                    <a:bodyPr/>
                    <a:lstStyle/>
                    <a:p>
                      <a:pPr algn="r" fontAlgn="ctr"/>
                      <a:r>
                        <a:rPr lang="es-CL" sz="700" b="0" i="0" u="none" strike="noStrike" dirty="0">
                          <a:solidFill>
                            <a:srgbClr val="000000"/>
                          </a:solidFill>
                          <a:effectLst/>
                          <a:latin typeface="Calibri" panose="020F0502020204030204" pitchFamily="34" charset="0"/>
                        </a:rPr>
                        <a:t>0,0%</a:t>
                      </a:r>
                    </a:p>
                  </a:txBody>
                  <a:tcPr marL="7929" marR="7929" marT="7929" marB="0" anchor="ctr">
                    <a:lnL>
                      <a:noFill/>
                    </a:lnL>
                    <a:lnR w="6350" cap="flat" cmpd="sng" algn="ctr">
                      <a:solidFill>
                        <a:srgbClr val="000000"/>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CE6F1"/>
                    </a:solidFill>
                  </a:tcPr>
                </a:tc>
                <a:extLst>
                  <a:ext uri="{0D108BD9-81ED-4DB2-BD59-A6C34878D82A}">
                    <a16:rowId xmlns:a16="http://schemas.microsoft.com/office/drawing/2014/main" val="1326944103"/>
                  </a:ext>
                </a:extLst>
              </a:tr>
            </a:tbl>
          </a:graphicData>
        </a:graphic>
      </p:graphicFrame>
    </p:spTree>
    <p:extLst>
      <p:ext uri="{BB962C8B-B14F-4D97-AF65-F5344CB8AC3E}">
        <p14:creationId xmlns:p14="http://schemas.microsoft.com/office/powerpoint/2010/main" val="827320115"/>
      </p:ext>
    </p:extLst>
  </p:cSld>
  <p:clrMapOvr>
    <a:masterClrMapping/>
  </p:clrMapOvr>
</p:sld>
</file>

<file path=ppt/theme/theme1.xml><?xml version="1.0" encoding="utf-8"?>
<a:theme xmlns:a="http://schemas.openxmlformats.org/drawingml/2006/main" name="1_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3412</TotalTime>
  <Words>1745</Words>
  <Application>Microsoft Office PowerPoint</Application>
  <PresentationFormat>Presentación en pantalla (4:3)</PresentationFormat>
  <Paragraphs>633</Paragraphs>
  <Slides>11</Slides>
  <Notes>3</Notes>
  <HiddenSlides>0</HiddenSlides>
  <MMClips>0</MMClips>
  <ScaleCrop>false</ScaleCrop>
  <HeadingPairs>
    <vt:vector size="8" baseType="variant">
      <vt:variant>
        <vt:lpstr>Fuentes usadas</vt:lpstr>
      </vt:variant>
      <vt:variant>
        <vt:i4>4</vt:i4>
      </vt:variant>
      <vt:variant>
        <vt:lpstr>Tema</vt:lpstr>
      </vt:variant>
      <vt:variant>
        <vt:i4>2</vt:i4>
      </vt:variant>
      <vt:variant>
        <vt:lpstr>Servidores OLE incrustados</vt:lpstr>
      </vt:variant>
      <vt:variant>
        <vt:i4>1</vt:i4>
      </vt:variant>
      <vt:variant>
        <vt:lpstr>Títulos de diapositiva</vt:lpstr>
      </vt:variant>
      <vt:variant>
        <vt:i4>11</vt:i4>
      </vt:variant>
    </vt:vector>
  </HeadingPairs>
  <TitlesOfParts>
    <vt:vector size="18" baseType="lpstr">
      <vt:lpstr>Andalus</vt:lpstr>
      <vt:lpstr>Arial</vt:lpstr>
      <vt:lpstr>Calibri</vt:lpstr>
      <vt:lpstr>Times New Roman</vt:lpstr>
      <vt:lpstr>1_Tema de Office</vt:lpstr>
      <vt:lpstr>Tema de Office</vt:lpstr>
      <vt:lpstr>Imagen de mapa de bits</vt:lpstr>
      <vt:lpstr>EJECUCIÓN ACUMULADA DE GASTOS PRESUPUESTARIOS AL MES DE ABRIL 2019 PARTIDA 22: MINISTERIO SECRETARÍA DE LA PRESIDENCIA</vt:lpstr>
      <vt:lpstr>EJECUCIÓN ACUMULADA DE GASTOS A ABRIL 2019  PARTIDA 22 MINISTERIO SECRETARÍA GENERAL DE LA PRESIDENCIA</vt:lpstr>
      <vt:lpstr>EJECUCIÓN ACUMULADA DE GASTOS A ABRIL 2019  PARTIDA 22 MINISTERIO SECRETARÍA GENERAL DE LA PRESIDENCIA</vt:lpstr>
      <vt:lpstr>COMPORTAMIENTO DE LA EJECUCIÓN ACUMULADA DE GASTOS A ABRIL 2019  PARTIDA 22 MINISTERIO SECRETARÍA GENERAL DE LA PRESIDENCIA</vt:lpstr>
      <vt:lpstr>EJECUCIÓN ACUMULADA DE GASTOS A ABRIL 2019  PARTIDA 22 MINISTERIO SECRETARÍA GENERAL DE LA PRESIDENCIA</vt:lpstr>
      <vt:lpstr>EJECUCIÓN ACUMULADA DE GASTOS A ABRIL 2019  PARTIDA 22 MINISTERIO SECRETARÍA GENERAL DE LA PRESIDENCIA</vt:lpstr>
      <vt:lpstr>EJECUCIÓN ACUMULADA DE GASTOS A ABRIL 2019  PARTIDA 22 MINISTERIO SECRETARÍA GENERAL DE LA PRESIDENCIA</vt:lpstr>
      <vt:lpstr>EJECUCIÓN ACUMULADA DE GASTOS A ABRIL 2019  PARTIDA 22, RESUMEN POR CAPÍTULOS</vt:lpstr>
      <vt:lpstr>Presentación de PowerPoint</vt:lpstr>
      <vt:lpstr>Presentación de PowerPoint</vt:lpstr>
      <vt:lpstr>Presentación de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PRESUPUESTO1</dc:creator>
  <cp:lastModifiedBy>RCATALAN</cp:lastModifiedBy>
  <cp:revision>249</cp:revision>
  <cp:lastPrinted>2017-05-05T19:52:29Z</cp:lastPrinted>
  <dcterms:created xsi:type="dcterms:W3CDTF">2016-06-23T13:38:47Z</dcterms:created>
  <dcterms:modified xsi:type="dcterms:W3CDTF">2019-07-08T19:18:47Z</dcterms:modified>
</cp:coreProperties>
</file>