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303" r:id="rId4"/>
    <p:sldId id="299" r:id="rId5"/>
    <p:sldId id="301" r:id="rId6"/>
    <p:sldId id="304" r:id="rId7"/>
    <p:sldId id="298" r:id="rId8"/>
    <p:sldId id="264" r:id="rId9"/>
    <p:sldId id="263" r:id="rId10"/>
    <p:sldId id="265" r:id="rId11"/>
    <p:sldId id="267" r:id="rId12"/>
    <p:sldId id="268" r:id="rId13"/>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84" y="510"/>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22'!$C$34</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22'!$D$34:$O$34</c:f>
              <c:numCache>
                <c:formatCode>0.0%</c:formatCode>
                <c:ptCount val="12"/>
                <c:pt idx="0">
                  <c:v>0.05</c:v>
                </c:pt>
                <c:pt idx="1">
                  <c:v>5.8999999999999997E-2</c:v>
                </c:pt>
                <c:pt idx="2">
                  <c:v>7.5999999999999998E-2</c:v>
                </c:pt>
                <c:pt idx="3">
                  <c:v>0.09</c:v>
                </c:pt>
                <c:pt idx="4">
                  <c:v>6.4000000000000001E-2</c:v>
                </c:pt>
                <c:pt idx="5">
                  <c:v>8.5000000000000006E-2</c:v>
                </c:pt>
                <c:pt idx="6">
                  <c:v>6.5000000000000002E-2</c:v>
                </c:pt>
                <c:pt idx="7">
                  <c:v>7.0000000000000007E-2</c:v>
                </c:pt>
                <c:pt idx="8">
                  <c:v>7.2999999999999995E-2</c:v>
                </c:pt>
                <c:pt idx="9">
                  <c:v>0.08</c:v>
                </c:pt>
                <c:pt idx="10">
                  <c:v>0.09</c:v>
                </c:pt>
                <c:pt idx="11">
                  <c:v>0.17299999999999999</c:v>
                </c:pt>
              </c:numCache>
            </c:numRef>
          </c:val>
          <c:extLst>
            <c:ext xmlns:c16="http://schemas.microsoft.com/office/drawing/2014/chart" uri="{C3380CC4-5D6E-409C-BE32-E72D297353CC}">
              <c16:uniqueId val="{00000000-BD3A-4F9D-91A8-B576D168B0C1}"/>
            </c:ext>
          </c:extLst>
        </c:ser>
        <c:ser>
          <c:idx val="1"/>
          <c:order val="1"/>
          <c:tx>
            <c:strRef>
              <c:f>'Partida 22'!$C$35</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22'!$D$35:$O$35</c:f>
              <c:numCache>
                <c:formatCode>0.0%</c:formatCode>
                <c:ptCount val="12"/>
                <c:pt idx="0">
                  <c:v>6.4000000000000001E-2</c:v>
                </c:pt>
                <c:pt idx="1">
                  <c:v>7.0999999999999994E-2</c:v>
                </c:pt>
                <c:pt idx="2">
                  <c:v>0.09</c:v>
                </c:pt>
                <c:pt idx="3">
                  <c:v>6.2E-2</c:v>
                </c:pt>
                <c:pt idx="4">
                  <c:v>5.6000000000000001E-2</c:v>
                </c:pt>
                <c:pt idx="5">
                  <c:v>7.9000000000000001E-2</c:v>
                </c:pt>
                <c:pt idx="6">
                  <c:v>5.8000000000000003E-2</c:v>
                </c:pt>
                <c:pt idx="7">
                  <c:v>6.4000000000000001E-2</c:v>
                </c:pt>
                <c:pt idx="8">
                  <c:v>7.3999999999999996E-2</c:v>
                </c:pt>
                <c:pt idx="9">
                  <c:v>7.1999999999999995E-2</c:v>
                </c:pt>
                <c:pt idx="10">
                  <c:v>7.8E-2</c:v>
                </c:pt>
                <c:pt idx="11">
                  <c:v>0.13900000000000001</c:v>
                </c:pt>
              </c:numCache>
            </c:numRef>
          </c:val>
          <c:extLst>
            <c:ext xmlns:c16="http://schemas.microsoft.com/office/drawing/2014/chart" uri="{C3380CC4-5D6E-409C-BE32-E72D297353CC}">
              <c16:uniqueId val="{00000001-BD3A-4F9D-91A8-B576D168B0C1}"/>
            </c:ext>
          </c:extLst>
        </c:ser>
        <c:ser>
          <c:idx val="2"/>
          <c:order val="2"/>
          <c:tx>
            <c:strRef>
              <c:f>'Partida 22'!$C$36</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22'!$D$36:$G$36</c:f>
              <c:numCache>
                <c:formatCode>0.0%</c:formatCode>
                <c:ptCount val="4"/>
                <c:pt idx="0">
                  <c:v>4.8788274364109742E-2</c:v>
                </c:pt>
                <c:pt idx="1">
                  <c:v>4.8525247205986388E-2</c:v>
                </c:pt>
                <c:pt idx="2">
                  <c:v>7.2051120895765514E-2</c:v>
                </c:pt>
                <c:pt idx="3">
                  <c:v>8.8094419060687712E-2</c:v>
                </c:pt>
              </c:numCache>
            </c:numRef>
          </c:val>
          <c:extLst>
            <c:ext xmlns:c16="http://schemas.microsoft.com/office/drawing/2014/chart" uri="{C3380CC4-5D6E-409C-BE32-E72D297353CC}">
              <c16:uniqueId val="{00000002-BD3A-4F9D-91A8-B576D168B0C1}"/>
            </c:ext>
          </c:extLst>
        </c:ser>
        <c:dLbls>
          <c:showLegendKey val="0"/>
          <c:showVal val="0"/>
          <c:showCatName val="0"/>
          <c:showSerName val="0"/>
          <c:showPercent val="0"/>
          <c:showBubbleSize val="0"/>
        </c:dLbls>
        <c:gapWidth val="150"/>
        <c:overlap val="-49"/>
        <c:axId val="129076608"/>
        <c:axId val="129090688"/>
      </c:barChart>
      <c:catAx>
        <c:axId val="129076608"/>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9090688"/>
        <c:crosses val="autoZero"/>
        <c:auto val="0"/>
        <c:lblAlgn val="ctr"/>
        <c:lblOffset val="100"/>
        <c:noMultiLvlLbl val="0"/>
      </c:catAx>
      <c:valAx>
        <c:axId val="129090688"/>
        <c:scaling>
          <c:orientation val="minMax"/>
        </c:scaling>
        <c:delete val="0"/>
        <c:axPos val="l"/>
        <c:numFmt formatCode="0.0%" sourceLinked="1"/>
        <c:majorTickMark val="out"/>
        <c:minorTickMark val="none"/>
        <c:tickLblPos val="nextTo"/>
        <c:txPr>
          <a:bodyPr/>
          <a:lstStyle/>
          <a:p>
            <a:pPr>
              <a:defRPr sz="800"/>
            </a:pPr>
            <a:endParaRPr lang="es-CL"/>
          </a:p>
        </c:txPr>
        <c:crossAx val="129076608"/>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22'!$C$30</c:f>
              <c:strCache>
                <c:ptCount val="1"/>
                <c:pt idx="0">
                  <c:v>% Ejecución Ppto. Vigente 2017</c:v>
                </c:pt>
              </c:strCache>
            </c:strRef>
          </c:tx>
          <c:spPr>
            <a:ln>
              <a:solidFill>
                <a:srgbClr val="9BBB59"/>
              </a:solidFill>
            </a:ln>
          </c:spPr>
          <c:marker>
            <c:symbol val="none"/>
          </c:marker>
          <c:cat>
            <c:strRef>
              <c:f>'Partida 22'!$D$29:$O$29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22'!$D$30:$O$30</c:f>
              <c:numCache>
                <c:formatCode>0.0%</c:formatCode>
                <c:ptCount val="12"/>
                <c:pt idx="0">
                  <c:v>0.05</c:v>
                </c:pt>
                <c:pt idx="1">
                  <c:v>0.108</c:v>
                </c:pt>
                <c:pt idx="2">
                  <c:v>0.184</c:v>
                </c:pt>
                <c:pt idx="3">
                  <c:v>0.27400000000000002</c:v>
                </c:pt>
                <c:pt idx="4">
                  <c:v>0.33800000000000002</c:v>
                </c:pt>
                <c:pt idx="5">
                  <c:v>0.42299999999999999</c:v>
                </c:pt>
                <c:pt idx="6">
                  <c:v>0.48799999999999999</c:v>
                </c:pt>
                <c:pt idx="7">
                  <c:v>0.55300000000000005</c:v>
                </c:pt>
                <c:pt idx="8">
                  <c:v>0.626</c:v>
                </c:pt>
                <c:pt idx="9">
                  <c:v>0.70599999999999996</c:v>
                </c:pt>
                <c:pt idx="10">
                  <c:v>0.79500000000000004</c:v>
                </c:pt>
                <c:pt idx="11">
                  <c:v>0.96699999999999997</c:v>
                </c:pt>
              </c:numCache>
            </c:numRef>
          </c:val>
          <c:smooth val="0"/>
          <c:extLst>
            <c:ext xmlns:c16="http://schemas.microsoft.com/office/drawing/2014/chart" uri="{C3380CC4-5D6E-409C-BE32-E72D297353CC}">
              <c16:uniqueId val="{00000000-0784-47FB-A278-21382C4B5FEC}"/>
            </c:ext>
          </c:extLst>
        </c:ser>
        <c:ser>
          <c:idx val="1"/>
          <c:order val="1"/>
          <c:tx>
            <c:strRef>
              <c:f>'Partida 22'!$C$31</c:f>
              <c:strCache>
                <c:ptCount val="1"/>
                <c:pt idx="0">
                  <c:v>% Ejecución Ppto. Vigente 2018</c:v>
                </c:pt>
              </c:strCache>
            </c:strRef>
          </c:tx>
          <c:spPr>
            <a:ln>
              <a:solidFill>
                <a:srgbClr val="0070C0"/>
              </a:solidFill>
            </a:ln>
          </c:spPr>
          <c:marker>
            <c:symbol val="none"/>
          </c:marker>
          <c:cat>
            <c:strRef>
              <c:f>'Partida 22'!$D$29:$O$29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22'!$D$31:$O$31</c:f>
              <c:numCache>
                <c:formatCode>0.0%</c:formatCode>
                <c:ptCount val="12"/>
                <c:pt idx="0">
                  <c:v>6.4000000000000001E-2</c:v>
                </c:pt>
                <c:pt idx="1">
                  <c:v>0.13500000000000001</c:v>
                </c:pt>
                <c:pt idx="2">
                  <c:v>0.22500000000000001</c:v>
                </c:pt>
                <c:pt idx="3">
                  <c:v>0.28699999999999998</c:v>
                </c:pt>
                <c:pt idx="4">
                  <c:v>0.34300000000000003</c:v>
                </c:pt>
                <c:pt idx="5">
                  <c:v>0.42199999999999999</c:v>
                </c:pt>
                <c:pt idx="6">
                  <c:v>0.499</c:v>
                </c:pt>
                <c:pt idx="7">
                  <c:v>0.55100000000000005</c:v>
                </c:pt>
                <c:pt idx="8">
                  <c:v>0.63400000000000001</c:v>
                </c:pt>
                <c:pt idx="9">
                  <c:v>0.70599999999999996</c:v>
                </c:pt>
                <c:pt idx="10">
                  <c:v>0.78400000000000003</c:v>
                </c:pt>
                <c:pt idx="11">
                  <c:v>0.91200000000000003</c:v>
                </c:pt>
              </c:numCache>
            </c:numRef>
          </c:val>
          <c:smooth val="0"/>
          <c:extLst>
            <c:ext xmlns:c16="http://schemas.microsoft.com/office/drawing/2014/chart" uri="{C3380CC4-5D6E-409C-BE32-E72D297353CC}">
              <c16:uniqueId val="{00000001-0784-47FB-A278-21382C4B5FEC}"/>
            </c:ext>
          </c:extLst>
        </c:ser>
        <c:ser>
          <c:idx val="2"/>
          <c:order val="2"/>
          <c:tx>
            <c:strRef>
              <c:f>'Partida 22'!$C$32</c:f>
              <c:strCache>
                <c:ptCount val="1"/>
                <c:pt idx="0">
                  <c:v>% Ejecución Ppto. Vigente 2019</c:v>
                </c:pt>
              </c:strCache>
            </c:strRef>
          </c:tx>
          <c:spPr>
            <a:ln>
              <a:solidFill>
                <a:srgbClr val="C00000"/>
              </a:solidFill>
            </a:ln>
          </c:spPr>
          <c:marker>
            <c:symbol val="none"/>
          </c:marker>
          <c:dLbls>
            <c:dLbl>
              <c:idx val="0"/>
              <c:layout>
                <c:manualLayout>
                  <c:x val="-2.7620841180163214E-2"/>
                  <c:y val="2.91666666666665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84-47FB-A278-21382C4B5FEC}"/>
                </c:ext>
              </c:extLst>
            </c:dLbl>
            <c:dLbl>
              <c:idx val="1"/>
              <c:layout>
                <c:manualLayout>
                  <c:x val="-4.0175768989328314E-2"/>
                  <c:y val="3.3333333333333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784-47FB-A278-21382C4B5FEC}"/>
                </c:ext>
              </c:extLst>
            </c:dLbl>
            <c:dLbl>
              <c:idx val="2"/>
              <c:layout>
                <c:manualLayout>
                  <c:x val="-6.0263653483992465E-2"/>
                  <c:y val="3.75000000000000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784-47FB-A278-21382C4B5FEC}"/>
                </c:ext>
              </c:extLst>
            </c:dLbl>
            <c:dLbl>
              <c:idx val="3"/>
              <c:layout>
                <c:manualLayout>
                  <c:x val="-6.7796610169491567E-2"/>
                  <c:y val="0.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784-47FB-A278-21382C4B5FEC}"/>
                </c:ext>
              </c:extLst>
            </c:dLbl>
            <c:dLbl>
              <c:idx val="4"/>
              <c:layout>
                <c:manualLayout>
                  <c:x val="-5.0219711236660435E-2"/>
                  <c:y val="4.99999999999999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784-47FB-A278-21382C4B5FEC}"/>
                </c:ext>
              </c:extLst>
            </c:dLbl>
            <c:spPr>
              <a:noFill/>
              <a:ln>
                <a:noFill/>
              </a:ln>
              <a:effectLst/>
            </c:spPr>
            <c:txPr>
              <a:bodyPr/>
              <a:lstStyle/>
              <a:p>
                <a:pPr>
                  <a:defRPr sz="8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22'!$D$32:$G$32</c:f>
              <c:numCache>
                <c:formatCode>0.0%</c:formatCode>
                <c:ptCount val="4"/>
                <c:pt idx="0">
                  <c:v>4.8788274364109742E-2</c:v>
                </c:pt>
                <c:pt idx="1">
                  <c:v>9.5017883832777872E-2</c:v>
                </c:pt>
                <c:pt idx="2">
                  <c:v>0.16697491048839322</c:v>
                </c:pt>
                <c:pt idx="3">
                  <c:v>0.25227534328439871</c:v>
                </c:pt>
              </c:numCache>
            </c:numRef>
          </c:val>
          <c:smooth val="0"/>
          <c:extLst>
            <c:ext xmlns:c16="http://schemas.microsoft.com/office/drawing/2014/chart" uri="{C3380CC4-5D6E-409C-BE32-E72D297353CC}">
              <c16:uniqueId val="{00000007-0784-47FB-A278-21382C4B5FEC}"/>
            </c:ext>
          </c:extLst>
        </c:ser>
        <c:dLbls>
          <c:showLegendKey val="0"/>
          <c:showVal val="0"/>
          <c:showCatName val="0"/>
          <c:showSerName val="0"/>
          <c:showPercent val="0"/>
          <c:showBubbleSize val="0"/>
        </c:dLbls>
        <c:smooth val="0"/>
        <c:axId val="129140992"/>
        <c:axId val="129146880"/>
      </c:lineChart>
      <c:catAx>
        <c:axId val="129140992"/>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29146880"/>
        <c:crosses val="autoZero"/>
        <c:auto val="1"/>
        <c:lblAlgn val="ctr"/>
        <c:lblOffset val="100"/>
        <c:tickLblSkip val="1"/>
        <c:noMultiLvlLbl val="0"/>
      </c:catAx>
      <c:valAx>
        <c:axId val="129146880"/>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29140992"/>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sz="quarter" idx="1"/>
          </p:nvPr>
        </p:nvSpPr>
        <p:spPr>
          <a:xfrm>
            <a:off x="4008709" y="0"/>
            <a:ext cx="3066733" cy="468154"/>
          </a:xfrm>
          <a:prstGeom prst="rect">
            <a:avLst/>
          </a:prstGeom>
        </p:spPr>
        <p:txBody>
          <a:bodyPr vert="horz" lIns="92855" tIns="46427" rIns="92855" bIns="46427" rtlCol="0"/>
          <a:lstStyle>
            <a:lvl1pPr algn="r">
              <a:defRPr sz="1200"/>
            </a:lvl1pPr>
          </a:lstStyle>
          <a:p>
            <a:fld id="{616FA1BA-8A8E-4023-9C91-FC56F051C6FA}" type="datetimeFigureOut">
              <a:rPr lang="es-CL" smtClean="0"/>
              <a:t>08-07-2019</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09" y="8893296"/>
            <a:ext cx="3066733" cy="468154"/>
          </a:xfrm>
          <a:prstGeom prst="rect">
            <a:avLst/>
          </a:prstGeom>
        </p:spPr>
        <p:txBody>
          <a:bodyPr vert="horz" lIns="92855" tIns="46427" rIns="92855" bIns="46427"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idx="1"/>
          </p:nvPr>
        </p:nvSpPr>
        <p:spPr>
          <a:xfrm>
            <a:off x="4008709" y="0"/>
            <a:ext cx="3066733" cy="468154"/>
          </a:xfrm>
          <a:prstGeom prst="rect">
            <a:avLst/>
          </a:prstGeom>
        </p:spPr>
        <p:txBody>
          <a:bodyPr vert="horz" lIns="92855" tIns="46427" rIns="92855" bIns="46427" rtlCol="0"/>
          <a:lstStyle>
            <a:lvl1pPr algn="r">
              <a:defRPr sz="1200"/>
            </a:lvl1pPr>
          </a:lstStyle>
          <a:p>
            <a:fld id="{E2B5B10E-871D-42A9-AFA9-7078BA467708}" type="datetimeFigureOut">
              <a:rPr lang="es-CL" smtClean="0"/>
              <a:t>08-07-2019</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5" tIns="46427" rIns="92855" bIns="4642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5" tIns="46427" rIns="92855" bIns="46427"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9" y="8893296"/>
            <a:ext cx="3066733" cy="468154"/>
          </a:xfrm>
          <a:prstGeom prst="rect">
            <a:avLst/>
          </a:prstGeom>
        </p:spPr>
        <p:txBody>
          <a:bodyPr vert="horz" lIns="92855" tIns="46427" rIns="92855" bIns="46427"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3</a:t>
            </a:fld>
            <a:endParaRPr lang="es-CL"/>
          </a:p>
        </p:txBody>
      </p:sp>
    </p:spTree>
    <p:extLst>
      <p:ext uri="{BB962C8B-B14F-4D97-AF65-F5344CB8AC3E}">
        <p14:creationId xmlns:p14="http://schemas.microsoft.com/office/powerpoint/2010/main" val="3439385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4</a:t>
            </a:fld>
            <a:endParaRPr lang="es-CL"/>
          </a:p>
        </p:txBody>
      </p:sp>
    </p:spTree>
    <p:extLst>
      <p:ext uri="{BB962C8B-B14F-4D97-AF65-F5344CB8AC3E}">
        <p14:creationId xmlns:p14="http://schemas.microsoft.com/office/powerpoint/2010/main" val="3121011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08-07-2019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08-07-2019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08-07-2019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08-07-2019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08-07-2019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08-07-2019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08-07-2019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08-07-2019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08-07-2019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08-07-2019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08-07-2019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08-07-2019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08-07-2019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08-07-2019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402"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08-07-2019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72" name="Picture 22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96807" y="24118"/>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5"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AL MES DE ABRIL 2019</a:t>
            </a:r>
            <a:br>
              <a:rPr lang="es-CL" sz="2000" b="1" dirty="0">
                <a:latin typeface="+mn-lt"/>
              </a:rPr>
            </a:br>
            <a:r>
              <a:rPr lang="es-CL" sz="2000" b="1" dirty="0">
                <a:latin typeface="+mn-lt"/>
              </a:rPr>
              <a:t>PARTIDA 22:</a:t>
            </a:r>
            <a:br>
              <a:rPr lang="es-CL" sz="2000" b="1" dirty="0">
                <a:latin typeface="+mn-lt"/>
              </a:rPr>
            </a:br>
            <a:r>
              <a:rPr lang="es-CL" sz="2000" b="1" dirty="0">
                <a:latin typeface="+mn-lt"/>
              </a:rPr>
              <a:t>MINISTERIO SECRETARÍA DE LA PRESIDENCIA</a:t>
            </a:r>
          </a:p>
        </p:txBody>
      </p:sp>
      <p:sp>
        <p:nvSpPr>
          <p:cNvPr id="7" name="6 CuadroTexto"/>
          <p:cNvSpPr txBox="1"/>
          <p:nvPr/>
        </p:nvSpPr>
        <p:spPr>
          <a:xfrm>
            <a:off x="3955005" y="5661248"/>
            <a:ext cx="4536504" cy="276999"/>
          </a:xfrm>
          <a:prstGeom prst="rect">
            <a:avLst/>
          </a:prstGeom>
          <a:noFill/>
        </p:spPr>
        <p:txBody>
          <a:bodyPr wrap="square" rtlCol="0">
            <a:spAutoFit/>
          </a:bodyPr>
          <a:lstStyle/>
          <a:p>
            <a:pPr algn="r"/>
            <a:r>
              <a:rPr lang="es-CL" sz="1200" dirty="0"/>
              <a:t>Valparaíso, junio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61" name="Picture 19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5" y="548680"/>
            <a:ext cx="4603203"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34615" y="5406525"/>
            <a:ext cx="7964776"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6" name="1 Título"/>
          <p:cNvSpPr txBox="1">
            <a:spLocks/>
          </p:cNvSpPr>
          <p:nvPr/>
        </p:nvSpPr>
        <p:spPr>
          <a:xfrm>
            <a:off x="632272" y="836712"/>
            <a:ext cx="7848873"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04: GOBIERNO DIGITAL</a:t>
            </a:r>
          </a:p>
        </p:txBody>
      </p:sp>
      <p:sp>
        <p:nvSpPr>
          <p:cNvPr id="8" name="1 Título"/>
          <p:cNvSpPr txBox="1">
            <a:spLocks/>
          </p:cNvSpPr>
          <p:nvPr/>
        </p:nvSpPr>
        <p:spPr>
          <a:xfrm>
            <a:off x="613528" y="2132856"/>
            <a:ext cx="7806951"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2" name="Tabla 1">
            <a:extLst>
              <a:ext uri="{FF2B5EF4-FFF2-40B4-BE49-F238E27FC236}">
                <a16:creationId xmlns:a16="http://schemas.microsoft.com/office/drawing/2014/main" id="{2ECD1CF5-2B56-4114-A863-5D3B7139D1AE}"/>
              </a:ext>
            </a:extLst>
          </p:cNvPr>
          <p:cNvGraphicFramePr>
            <a:graphicFrameLocks noGrp="1"/>
          </p:cNvGraphicFramePr>
          <p:nvPr/>
        </p:nvGraphicFramePr>
        <p:xfrm>
          <a:off x="628651" y="2962595"/>
          <a:ext cx="7886698" cy="2077397"/>
        </p:xfrm>
        <a:graphic>
          <a:graphicData uri="http://schemas.openxmlformats.org/drawingml/2006/table">
            <a:tbl>
              <a:tblPr/>
              <a:tblGrid>
                <a:gridCol w="670995">
                  <a:extLst>
                    <a:ext uri="{9D8B030D-6E8A-4147-A177-3AD203B41FA5}">
                      <a16:colId xmlns:a16="http://schemas.microsoft.com/office/drawing/2014/main" val="3317683255"/>
                    </a:ext>
                  </a:extLst>
                </a:gridCol>
                <a:gridCol w="247868">
                  <a:extLst>
                    <a:ext uri="{9D8B030D-6E8A-4147-A177-3AD203B41FA5}">
                      <a16:colId xmlns:a16="http://schemas.microsoft.com/office/drawing/2014/main" val="3173126717"/>
                    </a:ext>
                  </a:extLst>
                </a:gridCol>
                <a:gridCol w="247868">
                  <a:extLst>
                    <a:ext uri="{9D8B030D-6E8A-4147-A177-3AD203B41FA5}">
                      <a16:colId xmlns:a16="http://schemas.microsoft.com/office/drawing/2014/main" val="391891545"/>
                    </a:ext>
                  </a:extLst>
                </a:gridCol>
                <a:gridCol w="2824189">
                  <a:extLst>
                    <a:ext uri="{9D8B030D-6E8A-4147-A177-3AD203B41FA5}">
                      <a16:colId xmlns:a16="http://schemas.microsoft.com/office/drawing/2014/main" val="4097376778"/>
                    </a:ext>
                  </a:extLst>
                </a:gridCol>
                <a:gridCol w="670995">
                  <a:extLst>
                    <a:ext uri="{9D8B030D-6E8A-4147-A177-3AD203B41FA5}">
                      <a16:colId xmlns:a16="http://schemas.microsoft.com/office/drawing/2014/main" val="1864709273"/>
                    </a:ext>
                  </a:extLst>
                </a:gridCol>
                <a:gridCol w="670995">
                  <a:extLst>
                    <a:ext uri="{9D8B030D-6E8A-4147-A177-3AD203B41FA5}">
                      <a16:colId xmlns:a16="http://schemas.microsoft.com/office/drawing/2014/main" val="1728856676"/>
                    </a:ext>
                  </a:extLst>
                </a:gridCol>
                <a:gridCol w="670995">
                  <a:extLst>
                    <a:ext uri="{9D8B030D-6E8A-4147-A177-3AD203B41FA5}">
                      <a16:colId xmlns:a16="http://schemas.microsoft.com/office/drawing/2014/main" val="3029116005"/>
                    </a:ext>
                  </a:extLst>
                </a:gridCol>
                <a:gridCol w="670995">
                  <a:extLst>
                    <a:ext uri="{9D8B030D-6E8A-4147-A177-3AD203B41FA5}">
                      <a16:colId xmlns:a16="http://schemas.microsoft.com/office/drawing/2014/main" val="3556138608"/>
                    </a:ext>
                  </a:extLst>
                </a:gridCol>
                <a:gridCol w="610907">
                  <a:extLst>
                    <a:ext uri="{9D8B030D-6E8A-4147-A177-3AD203B41FA5}">
                      <a16:colId xmlns:a16="http://schemas.microsoft.com/office/drawing/2014/main" val="1083802107"/>
                    </a:ext>
                  </a:extLst>
                </a:gridCol>
                <a:gridCol w="600891">
                  <a:extLst>
                    <a:ext uri="{9D8B030D-6E8A-4147-A177-3AD203B41FA5}">
                      <a16:colId xmlns:a16="http://schemas.microsoft.com/office/drawing/2014/main" val="2053852201"/>
                    </a:ext>
                  </a:extLst>
                </a:gridCol>
              </a:tblGrid>
              <a:tr h="126864">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214280360"/>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092873678"/>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3.039.585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3.278.906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239.321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766.015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25,2%</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72179123"/>
                  </a:ext>
                </a:extLst>
              </a:tr>
              <a:tr h="126864">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1.299.419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1.299.419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304.474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02871299"/>
                  </a:ext>
                </a:extLst>
              </a:tr>
              <a:tr h="126864">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879.057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879.057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127.528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14,5%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14,5%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56879244"/>
                  </a:ext>
                </a:extLst>
              </a:tr>
              <a:tr h="126864">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618.000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618.000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86.838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14,1%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14,1%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70125237"/>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618.000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618.000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86.838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14,1%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14,1%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84585801"/>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Modernización del Estado - BID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618.000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618.000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86.838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14,1%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14,1%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78979024"/>
                  </a:ext>
                </a:extLst>
              </a:tr>
              <a:tr h="126864">
                <a:tc>
                  <a:txBody>
                    <a:bodyPr/>
                    <a:lstStyle/>
                    <a:p>
                      <a:pPr algn="ctr" fontAlgn="ctr"/>
                      <a:r>
                        <a:rPr lang="es-CL" sz="700" b="1" i="0" u="none" strike="noStrike">
                          <a:solidFill>
                            <a:srgbClr val="000000"/>
                          </a:solidFill>
                          <a:effectLst/>
                          <a:latin typeface="Calibri" panose="020F0502020204030204" pitchFamily="34" charset="0"/>
                        </a:rPr>
                        <a:t>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INTEGROS AL FISCO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226.208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226.208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226.207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42321713"/>
                  </a:ext>
                </a:extLst>
              </a:tr>
              <a:tr h="126864">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243.109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243.109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20.968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69116533"/>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2.060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2.060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19937445"/>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32.960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32.960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15.850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48,1%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48,1%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5249103"/>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208.089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208.089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5.118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34784405"/>
                  </a:ext>
                </a:extLst>
              </a:tr>
              <a:tr h="126864">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13.113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13.113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87459249"/>
                  </a:ext>
                </a:extLst>
              </a:tr>
            </a:tbl>
          </a:graphicData>
        </a:graphic>
      </p:graphicFrame>
    </p:spTree>
    <p:extLst>
      <p:ext uri="{BB962C8B-B14F-4D97-AF65-F5344CB8AC3E}">
        <p14:creationId xmlns:p14="http://schemas.microsoft.com/office/powerpoint/2010/main" val="2169900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89611" y="5085184"/>
            <a:ext cx="7742591" cy="437133"/>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6" name="1 Título"/>
          <p:cNvSpPr txBox="1">
            <a:spLocks/>
          </p:cNvSpPr>
          <p:nvPr/>
        </p:nvSpPr>
        <p:spPr>
          <a:xfrm>
            <a:off x="589611" y="764704"/>
            <a:ext cx="7860248"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05: CONSEJO DE AUDITORÍA INTERNA GENERAL DE GOBIERNO</a:t>
            </a:r>
          </a:p>
        </p:txBody>
      </p:sp>
      <p:sp>
        <p:nvSpPr>
          <p:cNvPr id="8" name="1 Título"/>
          <p:cNvSpPr txBox="1">
            <a:spLocks/>
          </p:cNvSpPr>
          <p:nvPr/>
        </p:nvSpPr>
        <p:spPr>
          <a:xfrm>
            <a:off x="589611" y="2060848"/>
            <a:ext cx="7860248" cy="29967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2" name="Tabla 1">
            <a:extLst>
              <a:ext uri="{FF2B5EF4-FFF2-40B4-BE49-F238E27FC236}">
                <a16:creationId xmlns:a16="http://schemas.microsoft.com/office/drawing/2014/main" id="{B9A98F49-1B5F-45F6-AC1A-30990AD3E22F}"/>
              </a:ext>
            </a:extLst>
          </p:cNvPr>
          <p:cNvGraphicFramePr>
            <a:graphicFrameLocks noGrp="1"/>
          </p:cNvGraphicFramePr>
          <p:nvPr/>
        </p:nvGraphicFramePr>
        <p:xfrm>
          <a:off x="628651" y="3216323"/>
          <a:ext cx="7886698" cy="1569941"/>
        </p:xfrm>
        <a:graphic>
          <a:graphicData uri="http://schemas.openxmlformats.org/drawingml/2006/table">
            <a:tbl>
              <a:tblPr/>
              <a:tblGrid>
                <a:gridCol w="670995">
                  <a:extLst>
                    <a:ext uri="{9D8B030D-6E8A-4147-A177-3AD203B41FA5}">
                      <a16:colId xmlns:a16="http://schemas.microsoft.com/office/drawing/2014/main" val="3433077207"/>
                    </a:ext>
                  </a:extLst>
                </a:gridCol>
                <a:gridCol w="247868">
                  <a:extLst>
                    <a:ext uri="{9D8B030D-6E8A-4147-A177-3AD203B41FA5}">
                      <a16:colId xmlns:a16="http://schemas.microsoft.com/office/drawing/2014/main" val="2461347984"/>
                    </a:ext>
                  </a:extLst>
                </a:gridCol>
                <a:gridCol w="247868">
                  <a:extLst>
                    <a:ext uri="{9D8B030D-6E8A-4147-A177-3AD203B41FA5}">
                      <a16:colId xmlns:a16="http://schemas.microsoft.com/office/drawing/2014/main" val="2931747621"/>
                    </a:ext>
                  </a:extLst>
                </a:gridCol>
                <a:gridCol w="2824189">
                  <a:extLst>
                    <a:ext uri="{9D8B030D-6E8A-4147-A177-3AD203B41FA5}">
                      <a16:colId xmlns:a16="http://schemas.microsoft.com/office/drawing/2014/main" val="2870075121"/>
                    </a:ext>
                  </a:extLst>
                </a:gridCol>
                <a:gridCol w="670995">
                  <a:extLst>
                    <a:ext uri="{9D8B030D-6E8A-4147-A177-3AD203B41FA5}">
                      <a16:colId xmlns:a16="http://schemas.microsoft.com/office/drawing/2014/main" val="4282845319"/>
                    </a:ext>
                  </a:extLst>
                </a:gridCol>
                <a:gridCol w="670995">
                  <a:extLst>
                    <a:ext uri="{9D8B030D-6E8A-4147-A177-3AD203B41FA5}">
                      <a16:colId xmlns:a16="http://schemas.microsoft.com/office/drawing/2014/main" val="3406588466"/>
                    </a:ext>
                  </a:extLst>
                </a:gridCol>
                <a:gridCol w="670995">
                  <a:extLst>
                    <a:ext uri="{9D8B030D-6E8A-4147-A177-3AD203B41FA5}">
                      <a16:colId xmlns:a16="http://schemas.microsoft.com/office/drawing/2014/main" val="326220670"/>
                    </a:ext>
                  </a:extLst>
                </a:gridCol>
                <a:gridCol w="670995">
                  <a:extLst>
                    <a:ext uri="{9D8B030D-6E8A-4147-A177-3AD203B41FA5}">
                      <a16:colId xmlns:a16="http://schemas.microsoft.com/office/drawing/2014/main" val="1799340890"/>
                    </a:ext>
                  </a:extLst>
                </a:gridCol>
                <a:gridCol w="610907">
                  <a:extLst>
                    <a:ext uri="{9D8B030D-6E8A-4147-A177-3AD203B41FA5}">
                      <a16:colId xmlns:a16="http://schemas.microsoft.com/office/drawing/2014/main" val="2536824364"/>
                    </a:ext>
                  </a:extLst>
                </a:gridCol>
                <a:gridCol w="600891">
                  <a:extLst>
                    <a:ext uri="{9D8B030D-6E8A-4147-A177-3AD203B41FA5}">
                      <a16:colId xmlns:a16="http://schemas.microsoft.com/office/drawing/2014/main" val="481152792"/>
                    </a:ext>
                  </a:extLst>
                </a:gridCol>
              </a:tblGrid>
              <a:tr h="126864">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843938397"/>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429091865"/>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1.339.007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1.339.007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394.647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29,5%</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92241759"/>
                  </a:ext>
                </a:extLst>
              </a:tr>
              <a:tr h="126864">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1.212.577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1.212.577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374.838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30,9%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30,9%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44921450"/>
                  </a:ext>
                </a:extLst>
              </a:tr>
              <a:tr h="126864">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109.228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109.228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9.581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23456323"/>
                  </a:ext>
                </a:extLst>
              </a:tr>
              <a:tr h="126864">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17.192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17.192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10.228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59,5%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59,5%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99215110"/>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10.682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10.682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10.228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95,7%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95,7%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63290144"/>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6.510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6.510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381686"/>
                  </a:ext>
                </a:extLst>
              </a:tr>
              <a:tr h="126864">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2572193"/>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266570347"/>
                  </a:ext>
                </a:extLst>
              </a:tr>
            </a:tbl>
          </a:graphicData>
        </a:graphic>
      </p:graphicFrame>
    </p:spTree>
    <p:extLst>
      <p:ext uri="{BB962C8B-B14F-4D97-AF65-F5344CB8AC3E}">
        <p14:creationId xmlns:p14="http://schemas.microsoft.com/office/powerpoint/2010/main" val="3858395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DC9401F-BD0A-4DBF-A2F1-270DF4FDF501}"/>
              </a:ext>
            </a:extLst>
          </p:cNvPr>
          <p:cNvSpPr>
            <a:spLocks noGrp="1"/>
          </p:cNvSpPr>
          <p:nvPr>
            <p:ph idx="1"/>
          </p:nvPr>
        </p:nvSpPr>
        <p:spPr>
          <a:xfrm>
            <a:off x="457200" y="1268760"/>
            <a:ext cx="8229600" cy="4857403"/>
          </a:xfrm>
        </p:spPr>
        <p:txBody>
          <a:bodyPr/>
          <a:lstStyle/>
          <a:p>
            <a:pPr marL="0" lvl="0" indent="0" algn="just">
              <a:spcBef>
                <a:spcPts val="0"/>
              </a:spcBef>
              <a:buNone/>
            </a:pPr>
            <a:r>
              <a:rPr lang="es-CL" sz="1200" b="1" dirty="0">
                <a:solidFill>
                  <a:prstClr val="black"/>
                </a:solidFill>
                <a:ea typeface="Verdana" pitchFamily="34" charset="0"/>
                <a:cs typeface="Verdana" pitchFamily="34" charset="0"/>
              </a:rPr>
              <a:t>Principales hallazgos</a:t>
            </a:r>
          </a:p>
          <a:p>
            <a:pPr lvl="0" algn="just">
              <a:spcBef>
                <a:spcPts val="1200"/>
              </a:spcBef>
              <a:spcAft>
                <a:spcPts val="1200"/>
              </a:spcAft>
              <a:buFont typeface="+mj-lt"/>
              <a:buAutoNum type="arabicPeriod"/>
            </a:pPr>
            <a:r>
              <a:rPr lang="es-CL" sz="1200" dirty="0">
                <a:solidFill>
                  <a:prstClr val="black"/>
                </a:solidFill>
              </a:rPr>
              <a:t>El presupuesto 2019 de esta Partida asciende a $13.412 millones y está compuesto por: </a:t>
            </a:r>
            <a:r>
              <a:rPr lang="es-CL" sz="1200" b="1" dirty="0" err="1">
                <a:solidFill>
                  <a:prstClr val="black"/>
                </a:solidFill>
              </a:rPr>
              <a:t>Prog</a:t>
            </a:r>
            <a:r>
              <a:rPr lang="es-CL" sz="1200" b="1" dirty="0">
                <a:solidFill>
                  <a:prstClr val="black"/>
                </a:solidFill>
              </a:rPr>
              <a:t>. 01 </a:t>
            </a:r>
            <a:r>
              <a:rPr lang="es-MX" sz="1200" b="1" dirty="0">
                <a:solidFill>
                  <a:prstClr val="black"/>
                </a:solidFill>
              </a:rPr>
              <a:t>Secretaría Gral. de la Presidencia </a:t>
            </a:r>
            <a:r>
              <a:rPr lang="es-MX" sz="1200" dirty="0">
                <a:solidFill>
                  <a:prstClr val="black"/>
                </a:solidFill>
              </a:rPr>
              <a:t>con 67% de los recursos, </a:t>
            </a:r>
            <a:r>
              <a:rPr lang="es-MX" sz="1200" b="1" dirty="0" err="1">
                <a:solidFill>
                  <a:prstClr val="black"/>
                </a:solidFill>
              </a:rPr>
              <a:t>Prog</a:t>
            </a:r>
            <a:r>
              <a:rPr lang="es-MX" sz="1200" b="1" dirty="0">
                <a:solidFill>
                  <a:prstClr val="black"/>
                </a:solidFill>
              </a:rPr>
              <a:t>. 04 Gobierno Digital </a:t>
            </a:r>
            <a:r>
              <a:rPr lang="es-MX" sz="1200" dirty="0">
                <a:solidFill>
                  <a:prstClr val="black"/>
                </a:solidFill>
              </a:rPr>
              <a:t>que concentra el 22,7% y </a:t>
            </a:r>
            <a:r>
              <a:rPr lang="es-MX" sz="1200" b="1" dirty="0" err="1">
                <a:solidFill>
                  <a:prstClr val="black"/>
                </a:solidFill>
              </a:rPr>
              <a:t>Prog</a:t>
            </a:r>
            <a:r>
              <a:rPr lang="es-MX" sz="1200" b="1" dirty="0">
                <a:solidFill>
                  <a:prstClr val="black"/>
                </a:solidFill>
              </a:rPr>
              <a:t>. 05 Consejo de Auditoría Interna </a:t>
            </a:r>
            <a:r>
              <a:rPr lang="es-MX" sz="1200" dirty="0">
                <a:solidFill>
                  <a:prstClr val="black"/>
                </a:solidFill>
              </a:rPr>
              <a:t>con un 10% del presupuesto.</a:t>
            </a:r>
          </a:p>
          <a:p>
            <a:pPr lvl="0" algn="just">
              <a:spcBef>
                <a:spcPts val="600"/>
              </a:spcBef>
              <a:spcAft>
                <a:spcPts val="600"/>
              </a:spcAft>
              <a:buFont typeface="+mj-lt"/>
              <a:buAutoNum type="arabicPeriod"/>
            </a:pPr>
            <a:r>
              <a:rPr lang="es-CL" sz="1200" dirty="0">
                <a:solidFill>
                  <a:prstClr val="black"/>
                </a:solidFill>
              </a:rPr>
              <a:t>Para 2019, el presupuesto  de esta Partida no presentó variación real respecto del año 2018 (Inicial + reajustes + leyes especiales + ajuste fiscal)</a:t>
            </a:r>
          </a:p>
          <a:p>
            <a:pPr lvl="0" algn="just">
              <a:spcBef>
                <a:spcPts val="600"/>
              </a:spcBef>
              <a:spcAft>
                <a:spcPts val="600"/>
              </a:spcAft>
              <a:buFont typeface="+mj-lt"/>
              <a:buAutoNum type="arabicPeriod"/>
            </a:pPr>
            <a:r>
              <a:rPr lang="es-CL" sz="1200" dirty="0">
                <a:solidFill>
                  <a:prstClr val="black"/>
                </a:solidFill>
              </a:rPr>
              <a:t>El Presupuesto 2019 se distribuye </a:t>
            </a:r>
            <a:r>
              <a:rPr lang="es-MX" sz="1200" dirty="0">
                <a:solidFill>
                  <a:prstClr val="black"/>
                </a:solidFill>
              </a:rPr>
              <a:t>por Subtítulos de gasto en: Personal un 76%, en Bienes y Servicios de Consumo 17%, un 5% para Transferencias Corrientes y un 2% en Adquisición de Activos No Financieros.</a:t>
            </a:r>
            <a:endParaRPr lang="es-CL" sz="1200" dirty="0">
              <a:solidFill>
                <a:prstClr val="black"/>
              </a:solidFill>
            </a:endParaRPr>
          </a:p>
        </p:txBody>
      </p:sp>
      <p:sp>
        <p:nvSpPr>
          <p:cNvPr id="5" name="Marcador de número de diapositiva 4">
            <a:extLst>
              <a:ext uri="{FF2B5EF4-FFF2-40B4-BE49-F238E27FC236}">
                <a16:creationId xmlns:a16="http://schemas.microsoft.com/office/drawing/2014/main" id="{985BDD69-CFCD-4AD8-8AC8-777786FF06EF}"/>
              </a:ext>
            </a:extLst>
          </p:cNvPr>
          <p:cNvSpPr>
            <a:spLocks noGrp="1"/>
          </p:cNvSpPr>
          <p:nvPr>
            <p:ph type="sldNum" sz="quarter" idx="12"/>
          </p:nvPr>
        </p:nvSpPr>
        <p:spPr/>
        <p:txBody>
          <a:bodyPr/>
          <a:lstStyle/>
          <a:p>
            <a:fld id="{66452F03-F775-4AB4-A3E9-A5A78C748C69}" type="slidenum">
              <a:rPr lang="es-CL" smtClean="0"/>
              <a:t>2</a:t>
            </a:fld>
            <a:endParaRPr lang="es-CL" dirty="0"/>
          </a:p>
        </p:txBody>
      </p:sp>
      <p:sp>
        <p:nvSpPr>
          <p:cNvPr id="6" name="1 Título">
            <a:extLst>
              <a:ext uri="{FF2B5EF4-FFF2-40B4-BE49-F238E27FC236}">
                <a16:creationId xmlns:a16="http://schemas.microsoft.com/office/drawing/2014/main" id="{C23BC3B4-D605-44B1-A8BB-F6F5BFC88C0B}"/>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pic>
        <p:nvPicPr>
          <p:cNvPr id="7" name="Imagen 6">
            <a:extLst>
              <a:ext uri="{FF2B5EF4-FFF2-40B4-BE49-F238E27FC236}">
                <a16:creationId xmlns:a16="http://schemas.microsoft.com/office/drawing/2014/main" id="{D7D01E51-07C5-4E20-8645-7667C58C6B5B}"/>
              </a:ext>
            </a:extLst>
          </p:cNvPr>
          <p:cNvPicPr>
            <a:picLocks noChangeAspect="1"/>
          </p:cNvPicPr>
          <p:nvPr/>
        </p:nvPicPr>
        <p:blipFill>
          <a:blip r:embed="rId2"/>
          <a:stretch>
            <a:fillRect/>
          </a:stretch>
        </p:blipFill>
        <p:spPr>
          <a:xfrm>
            <a:off x="457199" y="3645024"/>
            <a:ext cx="4111622" cy="2895851"/>
          </a:xfrm>
          <a:prstGeom prst="rect">
            <a:avLst/>
          </a:prstGeom>
        </p:spPr>
      </p:pic>
      <p:pic>
        <p:nvPicPr>
          <p:cNvPr id="8" name="Imagen 7">
            <a:extLst>
              <a:ext uri="{FF2B5EF4-FFF2-40B4-BE49-F238E27FC236}">
                <a16:creationId xmlns:a16="http://schemas.microsoft.com/office/drawing/2014/main" id="{E9893827-D43D-4BA7-AE6A-7B00964E9D8C}"/>
              </a:ext>
            </a:extLst>
          </p:cNvPr>
          <p:cNvPicPr>
            <a:picLocks noChangeAspect="1"/>
          </p:cNvPicPr>
          <p:nvPr/>
        </p:nvPicPr>
        <p:blipFill>
          <a:blip r:embed="rId3"/>
          <a:stretch>
            <a:fillRect/>
          </a:stretch>
        </p:blipFill>
        <p:spPr>
          <a:xfrm>
            <a:off x="4556232" y="3645024"/>
            <a:ext cx="4130568" cy="2895851"/>
          </a:xfrm>
          <a:prstGeom prst="rect">
            <a:avLst/>
          </a:prstGeom>
        </p:spPr>
      </p:pic>
    </p:spTree>
    <p:extLst>
      <p:ext uri="{BB962C8B-B14F-4D97-AF65-F5344CB8AC3E}">
        <p14:creationId xmlns:p14="http://schemas.microsoft.com/office/powerpoint/2010/main" val="254160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a:t>
            </a:fld>
            <a:endParaRPr lang="es-CL"/>
          </a:p>
        </p:txBody>
      </p:sp>
      <p:sp>
        <p:nvSpPr>
          <p:cNvPr id="2" name="Rectángulo 1">
            <a:extLst>
              <a:ext uri="{FF2B5EF4-FFF2-40B4-BE49-F238E27FC236}">
                <a16:creationId xmlns:a16="http://schemas.microsoft.com/office/drawing/2014/main" id="{D6B8E98A-46E3-462A-9A64-37DE856619AC}"/>
              </a:ext>
            </a:extLst>
          </p:cNvPr>
          <p:cNvSpPr/>
          <p:nvPr/>
        </p:nvSpPr>
        <p:spPr>
          <a:xfrm>
            <a:off x="513900" y="1468991"/>
            <a:ext cx="7920878" cy="2031325"/>
          </a:xfrm>
          <a:prstGeom prst="rect">
            <a:avLst/>
          </a:prstGeom>
        </p:spPr>
        <p:txBody>
          <a:bodyPr wrap="square">
            <a:spAutoFit/>
          </a:bodyPr>
          <a:lstStyle/>
          <a:p>
            <a:pPr lvl="0" algn="just"/>
            <a:r>
              <a:rPr lang="es-CL" sz="1200" b="1" dirty="0">
                <a:solidFill>
                  <a:prstClr val="black"/>
                </a:solidFill>
                <a:ea typeface="Verdana" pitchFamily="34" charset="0"/>
                <a:cs typeface="Verdana" pitchFamily="34" charset="0"/>
              </a:rPr>
              <a:t>Principales hallazgos</a:t>
            </a:r>
          </a:p>
          <a:p>
            <a:pPr marL="342900" lvl="0" indent="-342900" algn="just">
              <a:spcBef>
                <a:spcPts val="1200"/>
              </a:spcBef>
              <a:spcAft>
                <a:spcPts val="1200"/>
              </a:spcAft>
              <a:buFont typeface="+mj-lt"/>
              <a:buAutoNum type="arabicPeriod" startAt="4"/>
            </a:pPr>
            <a:r>
              <a:rPr lang="es-CL" sz="1200" dirty="0">
                <a:solidFill>
                  <a:prstClr val="black"/>
                </a:solidFill>
              </a:rPr>
              <a:t>El presupuesto de </a:t>
            </a:r>
            <a:r>
              <a:rPr lang="es-CL" sz="1200" b="1" dirty="0">
                <a:solidFill>
                  <a:prstClr val="black"/>
                </a:solidFill>
              </a:rPr>
              <a:t>$13.412 millones,</a:t>
            </a:r>
            <a:r>
              <a:rPr lang="es-CL" sz="1200" dirty="0">
                <a:solidFill>
                  <a:prstClr val="black"/>
                </a:solidFill>
              </a:rPr>
              <a:t> al mes de abril, presenta modificaciones presupuestarias que incrementan la autorización de gastos en $915 millones, destinados a: $662 millones para Transferencia Gestión de Innovación desde Secretaría, $25 millones en Prestaciones de Seguridad Social en Secretaría, $226 millones en </a:t>
            </a:r>
            <a:r>
              <a:rPr lang="es-CL" sz="1200" dirty="0" err="1">
                <a:solidFill>
                  <a:prstClr val="black"/>
                </a:solidFill>
              </a:rPr>
              <a:t>Integros</a:t>
            </a:r>
            <a:r>
              <a:rPr lang="es-CL" sz="1200" dirty="0">
                <a:solidFill>
                  <a:prstClr val="black"/>
                </a:solidFill>
              </a:rPr>
              <a:t> al Fisco en Gobierno Digital, $13 millones en deuda flotan de Gobierno Digital, y una reducción de  $11 millones en Gastos en Personal de Secretaría. </a:t>
            </a:r>
          </a:p>
          <a:p>
            <a:pPr marL="342900" lvl="0" indent="-342900" algn="just">
              <a:spcBef>
                <a:spcPts val="1200"/>
              </a:spcBef>
              <a:spcAft>
                <a:spcPts val="1200"/>
              </a:spcAft>
              <a:buFont typeface="+mj-lt"/>
              <a:buAutoNum type="arabicPeriod" startAt="4"/>
            </a:pPr>
            <a:r>
              <a:rPr lang="es-CL" sz="1200" dirty="0">
                <a:solidFill>
                  <a:prstClr val="black"/>
                </a:solidFill>
              </a:rPr>
              <a:t>En el mes de abril, la ejecución de la Partida fue de </a:t>
            </a:r>
            <a:r>
              <a:rPr lang="es-CL" sz="1200" b="1" dirty="0">
                <a:solidFill>
                  <a:prstClr val="black"/>
                </a:solidFill>
              </a:rPr>
              <a:t>$1.262 millones</a:t>
            </a:r>
            <a:r>
              <a:rPr lang="es-CL" sz="1200" dirty="0">
                <a:solidFill>
                  <a:prstClr val="black"/>
                </a:solidFill>
              </a:rPr>
              <a:t>, </a:t>
            </a:r>
            <a:r>
              <a:rPr lang="es-CL" sz="1200" b="1" dirty="0">
                <a:solidFill>
                  <a:prstClr val="black"/>
                </a:solidFill>
              </a:rPr>
              <a:t>equivalente a un 8,8%</a:t>
            </a:r>
            <a:r>
              <a:rPr lang="es-CL" sz="1200" dirty="0">
                <a:solidFill>
                  <a:prstClr val="black"/>
                </a:solidFill>
              </a:rPr>
              <a:t> respecto del presupuesto vigente. Este ejecución es superior al registrado en el mismo mes del año anterior. (6,2%)</a:t>
            </a:r>
          </a:p>
        </p:txBody>
      </p:sp>
      <p:graphicFrame>
        <p:nvGraphicFramePr>
          <p:cNvPr id="10"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2638445291"/>
              </p:ext>
            </p:extLst>
          </p:nvPr>
        </p:nvGraphicFramePr>
        <p:xfrm>
          <a:off x="899592" y="3426409"/>
          <a:ext cx="7535185" cy="304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07606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6" name="1 Título"/>
          <p:cNvSpPr>
            <a:spLocks noGrp="1"/>
          </p:cNvSpPr>
          <p:nvPr>
            <p:ph type="title"/>
          </p:nvPr>
        </p:nvSpPr>
        <p:spPr>
          <a:xfrm>
            <a:off x="467544" y="50440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ABRIL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8" name="3 Marcador de pie de página">
            <a:extLst>
              <a:ext uri="{FF2B5EF4-FFF2-40B4-BE49-F238E27FC236}">
                <a16:creationId xmlns:a16="http://schemas.microsoft.com/office/drawing/2014/main" id="{5F96A09F-2EEE-441F-8CD0-C4AB24F3187E}"/>
              </a:ext>
            </a:extLst>
          </p:cNvPr>
          <p:cNvSpPr>
            <a:spLocks noGrp="1"/>
          </p:cNvSpPr>
          <p:nvPr>
            <p:ph type="ftr" sz="quarter" idx="11"/>
          </p:nvPr>
        </p:nvSpPr>
        <p:spPr>
          <a:xfrm>
            <a:off x="971600" y="6012921"/>
            <a:ext cx="7535180" cy="365125"/>
          </a:xfrm>
        </p:spPr>
        <p:txBody>
          <a:bodyPr/>
          <a:lstStyle/>
          <a:p>
            <a:r>
              <a:rPr lang="es-CL" sz="1050" b="1" dirty="0"/>
              <a:t>Fuente</a:t>
            </a:r>
            <a:r>
              <a:rPr lang="es-CL" sz="1050" dirty="0"/>
              <a:t>: Elaboración propia en base  a Informes de ejecución presupuestaria mensual de DIPRES.</a:t>
            </a:r>
          </a:p>
        </p:txBody>
      </p:sp>
      <p:sp>
        <p:nvSpPr>
          <p:cNvPr id="2" name="Rectángulo 1">
            <a:extLst>
              <a:ext uri="{FF2B5EF4-FFF2-40B4-BE49-F238E27FC236}">
                <a16:creationId xmlns:a16="http://schemas.microsoft.com/office/drawing/2014/main" id="{80FD0AA2-5F46-4CCB-879C-913C256C8122}"/>
              </a:ext>
            </a:extLst>
          </p:cNvPr>
          <p:cNvSpPr/>
          <p:nvPr/>
        </p:nvSpPr>
        <p:spPr>
          <a:xfrm>
            <a:off x="467544" y="1409663"/>
            <a:ext cx="8219256" cy="954107"/>
          </a:xfrm>
          <a:prstGeom prst="rect">
            <a:avLst/>
          </a:prstGeom>
        </p:spPr>
        <p:txBody>
          <a:bodyPr wrap="square">
            <a:spAutoFit/>
          </a:bodyPr>
          <a:lstStyle/>
          <a:p>
            <a:pPr lvl="0" algn="just">
              <a:spcBef>
                <a:spcPts val="1200"/>
              </a:spcBef>
              <a:spcAft>
                <a:spcPts val="1200"/>
              </a:spcAft>
            </a:pPr>
            <a:r>
              <a:rPr lang="es-CL" sz="1200" b="1" dirty="0">
                <a:solidFill>
                  <a:prstClr val="black"/>
                </a:solidFill>
                <a:ea typeface="Verdana" pitchFamily="34" charset="0"/>
                <a:cs typeface="Verdana" pitchFamily="34" charset="0"/>
              </a:rPr>
              <a:t>Principales hallazgos</a:t>
            </a:r>
            <a:endParaRPr lang="es-CL" sz="1200" dirty="0">
              <a:solidFill>
                <a:prstClr val="black"/>
              </a:solidFill>
            </a:endParaRPr>
          </a:p>
          <a:p>
            <a:pPr marL="342900" lvl="0" indent="-342900" algn="just">
              <a:spcBef>
                <a:spcPts val="1200"/>
              </a:spcBef>
              <a:spcAft>
                <a:spcPts val="1200"/>
              </a:spcAft>
              <a:buFont typeface="+mj-lt"/>
              <a:buAutoNum type="arabicPeriod" startAt="6"/>
            </a:pPr>
            <a:r>
              <a:rPr lang="es-CL" sz="1200" dirty="0">
                <a:solidFill>
                  <a:prstClr val="black"/>
                </a:solidFill>
              </a:rPr>
              <a:t>El gasto acumulado a abril de la Partida asciende a </a:t>
            </a:r>
            <a:r>
              <a:rPr lang="es-CL" sz="1200" b="1" dirty="0">
                <a:solidFill>
                  <a:prstClr val="black"/>
                </a:solidFill>
              </a:rPr>
              <a:t>$ 3.614 millones, equivalente a un 25,2% </a:t>
            </a:r>
            <a:r>
              <a:rPr lang="es-CL" sz="1200" dirty="0">
                <a:solidFill>
                  <a:prstClr val="black"/>
                </a:solidFill>
              </a:rPr>
              <a:t>del presupuesto vigente. El comportamiento del gasto a la fecha muestra un avance en línea  al de los años 2017 y 2018. </a:t>
            </a:r>
          </a:p>
        </p:txBody>
      </p:sp>
      <p:graphicFrame>
        <p:nvGraphicFramePr>
          <p:cNvPr id="7"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2866109278"/>
              </p:ext>
            </p:extLst>
          </p:nvPr>
        </p:nvGraphicFramePr>
        <p:xfrm>
          <a:off x="971600" y="2620624"/>
          <a:ext cx="7535180" cy="304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6076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3AF743D-F4BF-4B55-A8E3-6225A4962C30}"/>
              </a:ext>
            </a:extLst>
          </p:cNvPr>
          <p:cNvSpPr>
            <a:spLocks noGrp="1"/>
          </p:cNvSpPr>
          <p:nvPr>
            <p:ph idx="1"/>
          </p:nvPr>
        </p:nvSpPr>
        <p:spPr>
          <a:xfrm>
            <a:off x="414338" y="1469760"/>
            <a:ext cx="8229600" cy="4808783"/>
          </a:xfrm>
        </p:spPr>
        <p:txBody>
          <a:bodyPr/>
          <a:lstStyle/>
          <a:p>
            <a:pPr marL="0" lvl="0" indent="0" algn="just">
              <a:spcBef>
                <a:spcPts val="1200"/>
              </a:spcBef>
              <a:spcAft>
                <a:spcPts val="1200"/>
              </a:spcAft>
              <a:buNone/>
            </a:pPr>
            <a:r>
              <a:rPr lang="es-CL" sz="1200" b="1" dirty="0">
                <a:solidFill>
                  <a:prstClr val="black"/>
                </a:solidFill>
              </a:rPr>
              <a:t>Principales Hallazgos</a:t>
            </a:r>
          </a:p>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M$.</a:t>
            </a:r>
          </a:p>
          <a:p>
            <a:pPr marL="0" lvl="0" indent="0" algn="just">
              <a:spcBef>
                <a:spcPts val="1200"/>
              </a:spcBef>
              <a:spcAft>
                <a:spcPts val="1200"/>
              </a:spcAft>
              <a:buNone/>
            </a:pPr>
            <a:endParaRPr lang="es-CL" sz="1200" dirty="0">
              <a:solidFill>
                <a:prstClr val="black"/>
              </a:solidFill>
            </a:endParaRPr>
          </a:p>
          <a:p>
            <a:pPr marL="0" lvl="0" indent="0" algn="just">
              <a:spcBef>
                <a:spcPts val="1200"/>
              </a:spcBef>
              <a:spcAft>
                <a:spcPts val="1200"/>
              </a:spcAft>
              <a:buNone/>
            </a:pPr>
            <a:endParaRPr lang="es-CL" sz="1200" dirty="0">
              <a:solidFill>
                <a:prstClr val="black"/>
              </a:solidFill>
            </a:endParaRPr>
          </a:p>
          <a:p>
            <a:pPr marL="0" lvl="0" indent="0" algn="just">
              <a:spcBef>
                <a:spcPts val="1200"/>
              </a:spcBef>
              <a:spcAft>
                <a:spcPts val="1200"/>
              </a:spcAft>
              <a:buNone/>
            </a:pPr>
            <a:endParaRPr lang="es-CL" sz="1200" dirty="0">
              <a:solidFill>
                <a:prstClr val="black"/>
              </a:solidFill>
            </a:endParaRPr>
          </a:p>
          <a:p>
            <a:pPr marL="0" lvl="0" indent="0" algn="just">
              <a:spcBef>
                <a:spcPts val="600"/>
              </a:spcBef>
              <a:spcAft>
                <a:spcPts val="600"/>
              </a:spcAft>
              <a:buNone/>
            </a:pPr>
            <a:endParaRPr lang="es-CL" sz="1200" dirty="0">
              <a:solidFill>
                <a:prstClr val="black"/>
              </a:solidFill>
            </a:endParaRPr>
          </a:p>
          <a:p>
            <a:pPr marL="0" lvl="0" indent="0" algn="just">
              <a:spcBef>
                <a:spcPts val="600"/>
              </a:spcBef>
              <a:spcAft>
                <a:spcPts val="600"/>
              </a:spcAft>
              <a:buNone/>
            </a:pPr>
            <a:r>
              <a:rPr lang="es-CL" sz="1200" dirty="0">
                <a:solidFill>
                  <a:prstClr val="black"/>
                </a:solidFill>
              </a:rPr>
              <a:t>OTROS: Corresponde al Servicio de la Deuda</a:t>
            </a:r>
          </a:p>
          <a:p>
            <a:pPr lvl="0" algn="just">
              <a:spcBef>
                <a:spcPts val="1200"/>
              </a:spcBef>
              <a:spcAft>
                <a:spcPts val="1200"/>
              </a:spcAft>
              <a:buFont typeface="+mj-lt"/>
              <a:buAutoNum type="arabicPeriod"/>
            </a:pPr>
            <a:r>
              <a:rPr lang="es-MX" sz="1200" b="1" dirty="0">
                <a:solidFill>
                  <a:prstClr val="black"/>
                </a:solidFill>
              </a:rPr>
              <a:t>Secretaría:</a:t>
            </a:r>
            <a:r>
              <a:rPr lang="es-MX" sz="1200" dirty="0">
                <a:solidFill>
                  <a:prstClr val="black"/>
                </a:solidFill>
              </a:rPr>
              <a:t> se creó en el mes de febrero una transferencia corriente para “Gestión y Aplicación Ciencia, Tecnología, Conocimiento e Innovación”,</a:t>
            </a:r>
            <a:r>
              <a:rPr lang="es-MX" sz="1200" b="1" dirty="0">
                <a:solidFill>
                  <a:prstClr val="black"/>
                </a:solidFill>
              </a:rPr>
              <a:t> por $662 millones.</a:t>
            </a:r>
            <a:r>
              <a:rPr lang="es-MX" sz="1200" dirty="0">
                <a:solidFill>
                  <a:prstClr val="black"/>
                </a:solidFill>
              </a:rPr>
              <a:t> Como esta asignación no estaba en la Ley de Presupuestos aprobada, no tiene glosas asociadas. </a:t>
            </a:r>
            <a:r>
              <a:rPr lang="es-MX" sz="1200" b="1" dirty="0">
                <a:solidFill>
                  <a:prstClr val="black"/>
                </a:solidFill>
              </a:rPr>
              <a:t>Al mes de abril Secretaría presenta una ejecución equivalente al 25,3% sobre el presupuesto vigente.</a:t>
            </a:r>
          </a:p>
          <a:p>
            <a:pPr marL="355600" lvl="0" indent="0" algn="just">
              <a:spcBef>
                <a:spcPts val="1200"/>
              </a:spcBef>
              <a:spcAft>
                <a:spcPts val="1200"/>
              </a:spcAft>
              <a:buNone/>
            </a:pPr>
            <a:r>
              <a:rPr lang="es-MX" sz="1200" dirty="0">
                <a:solidFill>
                  <a:prstClr val="black"/>
                </a:solidFill>
              </a:rPr>
              <a:t>Según el contenido de la ley de presupuestos 2019, publicado por la DIPRES, la</a:t>
            </a:r>
            <a:r>
              <a:rPr lang="es-MX" sz="1200" b="1" dirty="0">
                <a:solidFill>
                  <a:prstClr val="black"/>
                </a:solidFill>
              </a:rPr>
              <a:t> Secretaría </a:t>
            </a:r>
            <a:r>
              <a:rPr lang="es-MX" sz="1200" dirty="0">
                <a:solidFill>
                  <a:prstClr val="black"/>
                </a:solidFill>
              </a:rPr>
              <a:t>contiene: “…</a:t>
            </a:r>
            <a:r>
              <a:rPr lang="es-CL" sz="1200" dirty="0">
                <a:solidFill>
                  <a:prstClr val="black"/>
                </a:solidFill>
              </a:rPr>
              <a:t>el financiamiento de 3 estudios Probidad y Transparencia, Reformas Políticas y Calidad de la Democracia (“Agenda SEGPRES”), Sociedad Civil, confianza social y construcción de consensos…”</a:t>
            </a:r>
          </a:p>
          <a:p>
            <a:pPr marL="0" lvl="0" indent="0" algn="just">
              <a:spcBef>
                <a:spcPts val="600"/>
              </a:spcBef>
              <a:spcAft>
                <a:spcPts val="600"/>
              </a:spcAft>
              <a:buNone/>
            </a:pPr>
            <a:endParaRPr lang="es-CL" sz="1200" dirty="0">
              <a:solidFill>
                <a:prstClr val="black"/>
              </a:solidFill>
            </a:endParaRPr>
          </a:p>
        </p:txBody>
      </p:sp>
      <p:sp>
        <p:nvSpPr>
          <p:cNvPr id="5" name="Marcador de número de diapositiva 4">
            <a:extLst>
              <a:ext uri="{FF2B5EF4-FFF2-40B4-BE49-F238E27FC236}">
                <a16:creationId xmlns:a16="http://schemas.microsoft.com/office/drawing/2014/main" id="{265765F0-38B6-4906-BEE9-AD72390808B3}"/>
              </a:ext>
            </a:extLst>
          </p:cNvPr>
          <p:cNvSpPr>
            <a:spLocks noGrp="1"/>
          </p:cNvSpPr>
          <p:nvPr>
            <p:ph type="sldNum" sz="quarter" idx="12"/>
          </p:nvPr>
        </p:nvSpPr>
        <p:spPr/>
        <p:txBody>
          <a:bodyPr/>
          <a:lstStyle/>
          <a:p>
            <a:fld id="{66452F03-F775-4AB4-A3E9-A5A78C748C69}" type="slidenum">
              <a:rPr lang="es-CL" smtClean="0"/>
              <a:t>5</a:t>
            </a:fld>
            <a:endParaRPr lang="es-CL"/>
          </a:p>
        </p:txBody>
      </p:sp>
      <p:sp>
        <p:nvSpPr>
          <p:cNvPr id="6" name="1 Título">
            <a:extLst>
              <a:ext uri="{FF2B5EF4-FFF2-40B4-BE49-F238E27FC236}">
                <a16:creationId xmlns:a16="http://schemas.microsoft.com/office/drawing/2014/main" id="{225F353D-1F5D-457B-82D8-384FCFA29F48}"/>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graphicFrame>
        <p:nvGraphicFramePr>
          <p:cNvPr id="7" name="Tabla 6">
            <a:extLst>
              <a:ext uri="{FF2B5EF4-FFF2-40B4-BE49-F238E27FC236}">
                <a16:creationId xmlns:a16="http://schemas.microsoft.com/office/drawing/2014/main" id="{5548FC62-BFBB-4B07-90C6-0670C506F08D}"/>
              </a:ext>
            </a:extLst>
          </p:cNvPr>
          <p:cNvGraphicFramePr>
            <a:graphicFrameLocks noGrp="1"/>
          </p:cNvGraphicFramePr>
          <p:nvPr>
            <p:extLst>
              <p:ext uri="{D42A27DB-BD31-4B8C-83A1-F6EECF244321}">
                <p14:modId xmlns:p14="http://schemas.microsoft.com/office/powerpoint/2010/main" val="2728949196"/>
              </p:ext>
            </p:extLst>
          </p:nvPr>
        </p:nvGraphicFramePr>
        <p:xfrm>
          <a:off x="576388" y="2712873"/>
          <a:ext cx="7886698" cy="1432253"/>
        </p:xfrm>
        <a:graphic>
          <a:graphicData uri="http://schemas.openxmlformats.org/drawingml/2006/table">
            <a:tbl>
              <a:tblPr/>
              <a:tblGrid>
                <a:gridCol w="307033">
                  <a:extLst>
                    <a:ext uri="{9D8B030D-6E8A-4147-A177-3AD203B41FA5}">
                      <a16:colId xmlns:a16="http://schemas.microsoft.com/office/drawing/2014/main" val="2452248845"/>
                    </a:ext>
                  </a:extLst>
                </a:gridCol>
                <a:gridCol w="3498307">
                  <a:extLst>
                    <a:ext uri="{9D8B030D-6E8A-4147-A177-3AD203B41FA5}">
                      <a16:colId xmlns:a16="http://schemas.microsoft.com/office/drawing/2014/main" val="4018783706"/>
                    </a:ext>
                  </a:extLst>
                </a:gridCol>
                <a:gridCol w="831158">
                  <a:extLst>
                    <a:ext uri="{9D8B030D-6E8A-4147-A177-3AD203B41FA5}">
                      <a16:colId xmlns:a16="http://schemas.microsoft.com/office/drawing/2014/main" val="2859823729"/>
                    </a:ext>
                  </a:extLst>
                </a:gridCol>
                <a:gridCol w="831158">
                  <a:extLst>
                    <a:ext uri="{9D8B030D-6E8A-4147-A177-3AD203B41FA5}">
                      <a16:colId xmlns:a16="http://schemas.microsoft.com/office/drawing/2014/main" val="3321737365"/>
                    </a:ext>
                  </a:extLst>
                </a:gridCol>
                <a:gridCol w="831158">
                  <a:extLst>
                    <a:ext uri="{9D8B030D-6E8A-4147-A177-3AD203B41FA5}">
                      <a16:colId xmlns:a16="http://schemas.microsoft.com/office/drawing/2014/main" val="3199404938"/>
                    </a:ext>
                  </a:extLst>
                </a:gridCol>
                <a:gridCol w="831158">
                  <a:extLst>
                    <a:ext uri="{9D8B030D-6E8A-4147-A177-3AD203B41FA5}">
                      <a16:colId xmlns:a16="http://schemas.microsoft.com/office/drawing/2014/main" val="259065211"/>
                    </a:ext>
                  </a:extLst>
                </a:gridCol>
                <a:gridCol w="756726">
                  <a:extLst>
                    <a:ext uri="{9D8B030D-6E8A-4147-A177-3AD203B41FA5}">
                      <a16:colId xmlns:a16="http://schemas.microsoft.com/office/drawing/2014/main" val="25697963"/>
                    </a:ext>
                  </a:extLst>
                </a:gridCol>
              </a:tblGrid>
              <a:tr h="297611">
                <a:tc gridSpan="2">
                  <a:txBody>
                    <a:bodyPr/>
                    <a:lstStyle/>
                    <a:p>
                      <a:pPr algn="ctr" fontAlgn="ctr"/>
                      <a:r>
                        <a:rPr lang="es-CL" sz="900" b="1" i="0" u="none" strike="noStrike">
                          <a:solidFill>
                            <a:srgbClr val="000000"/>
                          </a:solidFill>
                          <a:effectLst/>
                          <a:latin typeface="Calibri" panose="020F0502020204030204" pitchFamily="34" charset="0"/>
                        </a:rPr>
                        <a:t>Líneas Programáticas</a:t>
                      </a:r>
                    </a:p>
                  </a:txBody>
                  <a:tcPr marL="9300" marR="9300" marT="9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CL"/>
                    </a:p>
                  </a:txBody>
                  <a:tcPr/>
                </a:tc>
                <a:tc>
                  <a:txBody>
                    <a:bodyPr/>
                    <a:lstStyle/>
                    <a:p>
                      <a:pPr algn="ctr" fontAlgn="ctr"/>
                      <a:r>
                        <a:rPr lang="es-CL" sz="900" b="1" i="0" u="none" strike="noStrike">
                          <a:solidFill>
                            <a:srgbClr val="000000"/>
                          </a:solidFill>
                          <a:effectLst/>
                          <a:latin typeface="Calibri" panose="020F0502020204030204" pitchFamily="34" charset="0"/>
                        </a:rPr>
                        <a:t>Ley 2019</a:t>
                      </a:r>
                    </a:p>
                  </a:txBody>
                  <a:tcPr marL="9300" marR="9300" marT="9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900" b="1" i="0" u="none" strike="noStrike">
                          <a:solidFill>
                            <a:srgbClr val="000000"/>
                          </a:solidFill>
                          <a:effectLst/>
                          <a:latin typeface="Calibri" panose="020F0502020204030204" pitchFamily="34" charset="0"/>
                        </a:rPr>
                        <a:t>Vigente</a:t>
                      </a:r>
                    </a:p>
                  </a:txBody>
                  <a:tcPr marL="9300" marR="9300" marT="9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900" b="1" i="0" u="none" strike="noStrike">
                          <a:solidFill>
                            <a:srgbClr val="000000"/>
                          </a:solidFill>
                          <a:effectLst/>
                          <a:latin typeface="Calibri" panose="020F0502020204030204" pitchFamily="34" charset="0"/>
                        </a:rPr>
                        <a:t>Variación</a:t>
                      </a:r>
                    </a:p>
                  </a:txBody>
                  <a:tcPr marL="9300" marR="9300" marT="9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900" b="1" i="0" u="none" strike="noStrike">
                          <a:solidFill>
                            <a:srgbClr val="000000"/>
                          </a:solidFill>
                          <a:effectLst/>
                          <a:latin typeface="Calibri" panose="020F0502020204030204" pitchFamily="34" charset="0"/>
                        </a:rPr>
                        <a:t>Ejecución Acumulada</a:t>
                      </a:r>
                    </a:p>
                  </a:txBody>
                  <a:tcPr marL="9300" marR="9300" marT="9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900" b="1" i="0" u="none" strike="noStrike">
                          <a:solidFill>
                            <a:srgbClr val="000000"/>
                          </a:solidFill>
                          <a:effectLst/>
                          <a:latin typeface="Calibri" panose="020F0502020204030204" pitchFamily="34" charset="0"/>
                        </a:rPr>
                        <a:t> % Ejecución Ppto. Vigente </a:t>
                      </a:r>
                    </a:p>
                  </a:txBody>
                  <a:tcPr marL="9300" marR="9300" marT="9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78688525"/>
                  </a:ext>
                </a:extLst>
              </a:tr>
              <a:tr h="186007">
                <a:tc>
                  <a:txBody>
                    <a:bodyPr/>
                    <a:lstStyle/>
                    <a:p>
                      <a:pPr algn="ctr" fontAlgn="b"/>
                      <a:r>
                        <a:rPr lang="es-CL" sz="1100" b="0" i="0" u="none" strike="noStrike">
                          <a:solidFill>
                            <a:srgbClr val="000000"/>
                          </a:solidFill>
                          <a:effectLst/>
                          <a:latin typeface="Calibri" panose="020F0502020204030204" pitchFamily="34" charset="0"/>
                        </a:rPr>
                        <a:t>1</a:t>
                      </a:r>
                    </a:p>
                  </a:txBody>
                  <a:tcPr marL="9300" marR="9300" marT="930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s-CL" sz="1100" b="0" i="0" u="none" strike="noStrike">
                          <a:solidFill>
                            <a:srgbClr val="000000"/>
                          </a:solidFill>
                          <a:effectLst/>
                          <a:latin typeface="Calibri" panose="020F0502020204030204" pitchFamily="34" charset="0"/>
                        </a:rPr>
                        <a:t>SECRETARÍA GRAL. DE LA PRESIDENCIA</a:t>
                      </a:r>
                    </a:p>
                  </a:txBody>
                  <a:tcPr marL="9300" marR="9300" marT="930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s-CL" sz="1100" b="0" i="0" u="none" strike="noStrike">
                          <a:solidFill>
                            <a:srgbClr val="000000"/>
                          </a:solidFill>
                          <a:effectLst/>
                          <a:latin typeface="Calibri" panose="020F0502020204030204" pitchFamily="34" charset="0"/>
                        </a:rPr>
                        <a:t>9.033.109</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s-CL" sz="1100" b="0" i="0" u="none" strike="noStrike">
                          <a:solidFill>
                            <a:srgbClr val="000000"/>
                          </a:solidFill>
                          <a:effectLst/>
                          <a:latin typeface="Calibri" panose="020F0502020204030204" pitchFamily="34" charset="0"/>
                        </a:rPr>
                        <a:t>9.709.575</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s-CL" sz="1100" b="0" i="0" u="none" strike="noStrike">
                          <a:solidFill>
                            <a:srgbClr val="000000"/>
                          </a:solidFill>
                          <a:effectLst/>
                          <a:latin typeface="Calibri" panose="020F0502020204030204" pitchFamily="34" charset="0"/>
                        </a:rPr>
                        <a:t>676.466</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s-CL" sz="1100" b="0" i="0" u="none" strike="noStrike">
                          <a:solidFill>
                            <a:srgbClr val="000000"/>
                          </a:solidFill>
                          <a:effectLst/>
                          <a:latin typeface="Calibri" panose="020F0502020204030204" pitchFamily="34" charset="0"/>
                        </a:rPr>
                        <a:t>2.454.120</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s-CL" sz="1100" b="0" i="0" u="none" strike="noStrike">
                          <a:solidFill>
                            <a:srgbClr val="000000"/>
                          </a:solidFill>
                          <a:effectLst/>
                          <a:latin typeface="Calibri" panose="020F0502020204030204" pitchFamily="34" charset="0"/>
                        </a:rPr>
                        <a:t>25,3%</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60488546"/>
                  </a:ext>
                </a:extLst>
              </a:tr>
              <a:tr h="186007">
                <a:tc>
                  <a:txBody>
                    <a:bodyPr/>
                    <a:lstStyle/>
                    <a:p>
                      <a:pPr algn="ctr" fontAlgn="ctr"/>
                      <a:r>
                        <a:rPr lang="es-CL" sz="1100" b="0" i="0" u="none" strike="noStrike">
                          <a:solidFill>
                            <a:srgbClr val="000000"/>
                          </a:solidFill>
                          <a:effectLst/>
                          <a:latin typeface="Calibri" panose="020F0502020204030204" pitchFamily="34" charset="0"/>
                        </a:rPr>
                        <a:t>2</a:t>
                      </a:r>
                    </a:p>
                  </a:txBody>
                  <a:tcPr marL="9300" marR="9300" marT="930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s-CL" sz="1100" b="0" i="0" u="none" strike="noStrike">
                          <a:solidFill>
                            <a:srgbClr val="000000"/>
                          </a:solidFill>
                          <a:effectLst/>
                          <a:latin typeface="Calibri" panose="020F0502020204030204" pitchFamily="34" charset="0"/>
                        </a:rPr>
                        <a:t>GOBIERNO DIGITAL</a:t>
                      </a:r>
                    </a:p>
                  </a:txBody>
                  <a:tcPr marL="9300" marR="9300" marT="930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3.039.585</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3.265.793</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226.208</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766.015</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23,5%</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65636491"/>
                  </a:ext>
                </a:extLst>
              </a:tr>
              <a:tr h="195307">
                <a:tc>
                  <a:txBody>
                    <a:bodyPr/>
                    <a:lstStyle/>
                    <a:p>
                      <a:pPr algn="ctr" fontAlgn="b"/>
                      <a:r>
                        <a:rPr lang="es-CL" sz="1100" b="0" i="0" u="none" strike="noStrike">
                          <a:solidFill>
                            <a:srgbClr val="000000"/>
                          </a:solidFill>
                          <a:effectLst/>
                          <a:latin typeface="Calibri" panose="020F0502020204030204" pitchFamily="34" charset="0"/>
                        </a:rPr>
                        <a:t>3</a:t>
                      </a:r>
                    </a:p>
                  </a:txBody>
                  <a:tcPr marL="9300" marR="9300" marT="9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s-CL" sz="1100" b="0" i="0" u="none" strike="noStrike">
                          <a:solidFill>
                            <a:srgbClr val="000000"/>
                          </a:solidFill>
                          <a:effectLst/>
                          <a:latin typeface="Calibri" panose="020F0502020204030204" pitchFamily="34" charset="0"/>
                        </a:rPr>
                        <a:t>CONSEJO DE AUDITORIA INTERNA GENERAL DE GOBIERNO</a:t>
                      </a:r>
                    </a:p>
                  </a:txBody>
                  <a:tcPr marL="9300" marR="9300" marT="930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1.338.997</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1.338.997</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0</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394.647</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s-CL" sz="1100" b="0" i="0" u="none" strike="noStrike">
                          <a:solidFill>
                            <a:srgbClr val="000000"/>
                          </a:solidFill>
                          <a:effectLst/>
                          <a:latin typeface="Calibri" panose="020F0502020204030204" pitchFamily="34" charset="0"/>
                        </a:rPr>
                        <a:t>29,5%</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31079792"/>
                  </a:ext>
                </a:extLst>
              </a:tr>
              <a:tr h="195307">
                <a:tc>
                  <a:txBody>
                    <a:bodyPr/>
                    <a:lstStyle/>
                    <a:p>
                      <a:pPr algn="ctr" fontAlgn="b"/>
                      <a:r>
                        <a:rPr lang="es-CL" sz="1100" b="0" i="0" u="none" strike="noStrike">
                          <a:solidFill>
                            <a:srgbClr val="000000"/>
                          </a:solidFill>
                          <a:effectLst/>
                          <a:latin typeface="Calibri" panose="020F0502020204030204" pitchFamily="34" charset="0"/>
                        </a:rPr>
                        <a:t>4</a:t>
                      </a:r>
                    </a:p>
                  </a:txBody>
                  <a:tcPr marL="9300" marR="9300" marT="930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s-CL" sz="1100" b="0" i="0" u="none" strike="noStrike">
                          <a:solidFill>
                            <a:srgbClr val="000000"/>
                          </a:solidFill>
                          <a:effectLst/>
                          <a:latin typeface="Calibri" panose="020F0502020204030204" pitchFamily="34" charset="0"/>
                        </a:rPr>
                        <a:t>OTROS</a:t>
                      </a:r>
                    </a:p>
                  </a:txBody>
                  <a:tcPr marL="9300" marR="9300" marT="930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1.040</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14.352</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13.312</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0</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0,0%</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0718270"/>
                  </a:ext>
                </a:extLst>
              </a:tr>
              <a:tr h="186007">
                <a:tc gridSpan="2">
                  <a:txBody>
                    <a:bodyPr/>
                    <a:lstStyle/>
                    <a:p>
                      <a:pPr algn="l" fontAlgn="b"/>
                      <a:r>
                        <a:rPr lang="es-CL" sz="1100" b="0" i="0" u="none" strike="noStrike">
                          <a:solidFill>
                            <a:srgbClr val="000000"/>
                          </a:solidFill>
                          <a:effectLst/>
                          <a:latin typeface="Calibri" panose="020F0502020204030204" pitchFamily="34" charset="0"/>
                        </a:rPr>
                        <a:t>TOTAL NETO PARTIDA</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CL"/>
                    </a:p>
                  </a:txBody>
                  <a:tcPr/>
                </a:tc>
                <a:tc>
                  <a:txBody>
                    <a:bodyPr/>
                    <a:lstStyle/>
                    <a:p>
                      <a:pPr algn="r" fontAlgn="b"/>
                      <a:r>
                        <a:rPr lang="es-CL" sz="1100" b="0" i="0" u="none" strike="noStrike">
                          <a:solidFill>
                            <a:srgbClr val="000000"/>
                          </a:solidFill>
                          <a:effectLst/>
                          <a:latin typeface="Calibri" panose="020F0502020204030204" pitchFamily="34" charset="0"/>
                        </a:rPr>
                        <a:t>13.412.731</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14.328.717</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915.986</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3.614.782</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100" b="0" i="0" u="none" strike="noStrike">
                          <a:solidFill>
                            <a:srgbClr val="000000"/>
                          </a:solidFill>
                          <a:effectLst/>
                          <a:latin typeface="Calibri" panose="020F0502020204030204" pitchFamily="34" charset="0"/>
                        </a:rPr>
                        <a:t>25,2%</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4620613"/>
                  </a:ext>
                </a:extLst>
              </a:tr>
              <a:tr h="186007">
                <a:tc gridSpan="2">
                  <a:txBody>
                    <a:bodyPr/>
                    <a:lstStyle/>
                    <a:p>
                      <a:pPr algn="l" fontAlgn="b"/>
                      <a:r>
                        <a:rPr lang="es-CL" sz="1100" b="0" i="0" u="none" strike="noStrike">
                          <a:solidFill>
                            <a:srgbClr val="000000"/>
                          </a:solidFill>
                          <a:effectLst/>
                          <a:latin typeface="Calibri" panose="020F0502020204030204" pitchFamily="34" charset="0"/>
                        </a:rPr>
                        <a:t>GASTO ESTADO DE OPERACIONES</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s-CL"/>
                    </a:p>
                  </a:txBody>
                  <a:tcPr/>
                </a:tc>
                <a:tc>
                  <a:txBody>
                    <a:bodyPr/>
                    <a:lstStyle/>
                    <a:p>
                      <a:pPr algn="r" fontAlgn="b"/>
                      <a:r>
                        <a:rPr lang="es-CL" sz="1100" b="0" i="0" u="none" strike="noStrike">
                          <a:solidFill>
                            <a:srgbClr val="000000"/>
                          </a:solidFill>
                          <a:effectLst/>
                          <a:latin typeface="Calibri" panose="020F0502020204030204" pitchFamily="34" charset="0"/>
                        </a:rPr>
                        <a:t>13.411.691</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100" b="0" i="0" u="none" strike="noStrike">
                          <a:solidFill>
                            <a:srgbClr val="000000"/>
                          </a:solidFill>
                          <a:effectLst/>
                          <a:latin typeface="Calibri" panose="020F0502020204030204" pitchFamily="34" charset="0"/>
                        </a:rPr>
                        <a:t>14.314.365</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100" b="0" i="0" u="none" strike="noStrike">
                          <a:solidFill>
                            <a:srgbClr val="000000"/>
                          </a:solidFill>
                          <a:effectLst/>
                          <a:latin typeface="Calibri" panose="020F0502020204030204" pitchFamily="34" charset="0"/>
                        </a:rPr>
                        <a:t>902.674</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100" b="0" i="0" u="none" strike="noStrike">
                          <a:solidFill>
                            <a:srgbClr val="000000"/>
                          </a:solidFill>
                          <a:effectLst/>
                          <a:latin typeface="Calibri" panose="020F0502020204030204" pitchFamily="34" charset="0"/>
                        </a:rPr>
                        <a:t>3.614.782</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s-CL" sz="1100" b="0" i="0" u="none" strike="noStrike" dirty="0">
                          <a:solidFill>
                            <a:srgbClr val="000000"/>
                          </a:solidFill>
                          <a:effectLst/>
                          <a:latin typeface="Calibri" panose="020F0502020204030204" pitchFamily="34" charset="0"/>
                        </a:rPr>
                        <a:t>25,3%</a:t>
                      </a:r>
                    </a:p>
                  </a:txBody>
                  <a:tcPr marL="9300" marR="9300" marT="9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32820772"/>
                  </a:ext>
                </a:extLst>
              </a:tr>
            </a:tbl>
          </a:graphicData>
        </a:graphic>
      </p:graphicFrame>
    </p:spTree>
    <p:extLst>
      <p:ext uri="{BB962C8B-B14F-4D97-AF65-F5344CB8AC3E}">
        <p14:creationId xmlns:p14="http://schemas.microsoft.com/office/powerpoint/2010/main" val="4003971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386224"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1200"/>
              </a:spcBef>
              <a:spcAft>
                <a:spcPts val="1200"/>
              </a:spcAft>
            </a:pPr>
            <a:r>
              <a:rPr lang="es-CL" sz="1200" b="1" dirty="0">
                <a:latin typeface="+mn-lt"/>
                <a:ea typeface="Verdana" pitchFamily="34" charset="0"/>
                <a:cs typeface="Verdana" pitchFamily="34" charset="0"/>
              </a:rPr>
              <a:t>Principales hallazgos</a:t>
            </a:r>
          </a:p>
          <a:p>
            <a:pPr marL="355600" lvl="0" indent="-355600" algn="just">
              <a:spcBef>
                <a:spcPct val="20000"/>
              </a:spcBef>
              <a:buFont typeface="+mj-lt"/>
              <a:buAutoNum type="arabicPeriod" startAt="2"/>
            </a:pPr>
            <a:r>
              <a:rPr lang="es-CL" sz="1200" b="1" dirty="0">
                <a:solidFill>
                  <a:prstClr val="black"/>
                </a:solidFill>
                <a:ea typeface="+mn-ea"/>
                <a:cs typeface="+mn-cs"/>
              </a:rPr>
              <a:t>Gobierno Digital</a:t>
            </a:r>
            <a:r>
              <a:rPr lang="es-CL" sz="1200" dirty="0">
                <a:solidFill>
                  <a:prstClr val="black"/>
                </a:solidFill>
                <a:ea typeface="+mn-ea"/>
                <a:cs typeface="+mn-cs"/>
              </a:rPr>
              <a:t>: Este programa tiene por objetivo coordinar, orientar y apoyar a los distintos ministerios e instituciones del Estado para mejorar la entrega de bienes y servicios a los ciudadanos, a través del uso estratégico de las Tecnologías de Información y Comunicación, la innovación pública y la instalación de competencias, con el objetivo de contribuir a la disminución de brechas de desigualdad en Chile. </a:t>
            </a:r>
          </a:p>
          <a:p>
            <a:pPr lvl="0" algn="just">
              <a:spcBef>
                <a:spcPct val="20000"/>
              </a:spcBef>
            </a:pPr>
            <a:endParaRPr lang="es-CL" sz="1200" dirty="0">
              <a:solidFill>
                <a:prstClr val="black"/>
              </a:solidFill>
              <a:ea typeface="+mn-ea"/>
              <a:cs typeface="+mn-cs"/>
            </a:endParaRPr>
          </a:p>
          <a:p>
            <a:pPr marL="355600" lvl="0" algn="just">
              <a:spcBef>
                <a:spcPct val="20000"/>
              </a:spcBef>
            </a:pPr>
            <a:r>
              <a:rPr lang="es-CL" sz="1200" dirty="0">
                <a:solidFill>
                  <a:prstClr val="black"/>
                </a:solidFill>
                <a:ea typeface="+mn-ea"/>
                <a:cs typeface="+mn-cs"/>
              </a:rPr>
              <a:t>Para el presenta año contempla el Proyecto de Transformación Digital por $1.121 millones, que tendrá foco tanto en la transformación de los órganos de la Administración del Estado como en la innovación de los servicios que prestan, cuyo propósito es terminar con el papeleo.</a:t>
            </a:r>
          </a:p>
          <a:p>
            <a:pPr marL="355600" lvl="0" algn="just">
              <a:spcBef>
                <a:spcPct val="20000"/>
              </a:spcBef>
            </a:pPr>
            <a:r>
              <a:rPr lang="es-CL" sz="1200" dirty="0">
                <a:solidFill>
                  <a:prstClr val="black"/>
                </a:solidFill>
                <a:ea typeface="+mn-ea"/>
                <a:cs typeface="+mn-cs"/>
              </a:rPr>
              <a:t>A</a:t>
            </a:r>
          </a:p>
          <a:p>
            <a:pPr marL="355600" lvl="0" algn="just">
              <a:spcBef>
                <a:spcPct val="20000"/>
              </a:spcBef>
            </a:pPr>
            <a:r>
              <a:rPr lang="es-CL" sz="1200" dirty="0">
                <a:solidFill>
                  <a:prstClr val="black"/>
                </a:solidFill>
                <a:ea typeface="+mn-ea"/>
                <a:cs typeface="+mn-cs"/>
              </a:rPr>
              <a:t>Además contiene el Programa de Modernización del Estado-BID, y se informa que para avanzar en el fortalecimiento del Gobierno Digital se contempla una transferencia desde Subsecretaría de Hacienda a través del proyecto Chile Atiende Digital que se está desarrollando en conjunto con el BID.</a:t>
            </a:r>
          </a:p>
          <a:p>
            <a:pPr marL="355600" lvl="0" algn="just">
              <a:spcBef>
                <a:spcPct val="20000"/>
              </a:spcBef>
            </a:pPr>
            <a:endParaRPr lang="es-CL" sz="1200" dirty="0">
              <a:solidFill>
                <a:prstClr val="black"/>
              </a:solidFill>
              <a:ea typeface="+mn-ea"/>
              <a:cs typeface="+mn-cs"/>
            </a:endParaRPr>
          </a:p>
          <a:p>
            <a:pPr marL="355600" lvl="0" algn="just">
              <a:spcBef>
                <a:spcPct val="20000"/>
              </a:spcBef>
            </a:pPr>
            <a:r>
              <a:rPr lang="es-CL" sz="1200" b="1" dirty="0">
                <a:solidFill>
                  <a:prstClr val="black"/>
                </a:solidFill>
                <a:ea typeface="+mn-ea"/>
                <a:cs typeface="+mn-cs"/>
              </a:rPr>
              <a:t>Al mes de abril presenta un avance de un 23,5%</a:t>
            </a:r>
          </a:p>
          <a:p>
            <a:pPr marL="355600" lvl="0" algn="just">
              <a:spcBef>
                <a:spcPct val="20000"/>
              </a:spcBef>
            </a:pPr>
            <a:endParaRPr lang="es-CL" sz="1200" dirty="0">
              <a:solidFill>
                <a:prstClr val="black"/>
              </a:solidFill>
              <a:ea typeface="+mn-ea"/>
              <a:cs typeface="+mn-cs"/>
            </a:endParaRPr>
          </a:p>
          <a:p>
            <a:pPr marL="355600" lvl="0" indent="-355600" algn="just">
              <a:spcBef>
                <a:spcPct val="20000"/>
              </a:spcBef>
              <a:buFont typeface="+mj-lt"/>
              <a:buAutoNum type="arabicPeriod" startAt="3"/>
            </a:pPr>
            <a:r>
              <a:rPr lang="es-CL" sz="1200" b="1" dirty="0">
                <a:solidFill>
                  <a:prstClr val="black"/>
                </a:solidFill>
                <a:ea typeface="+mn-ea"/>
                <a:cs typeface="+mn-cs"/>
              </a:rPr>
              <a:t>Consejo de Auditoría Interna General de Gobierno</a:t>
            </a:r>
            <a:r>
              <a:rPr lang="es-CL" sz="1200" dirty="0">
                <a:solidFill>
                  <a:prstClr val="black"/>
                </a:solidFill>
                <a:ea typeface="+mn-ea"/>
                <a:cs typeface="+mn-cs"/>
              </a:rPr>
              <a:t>, está enfocado principalmente al fortalecimiento y mejora de los procesos de auditoría interna gubernamental y gestión de riesgos en el Estado.</a:t>
            </a:r>
          </a:p>
          <a:p>
            <a:pPr marL="355600" lvl="0" indent="-355600" algn="just">
              <a:spcBef>
                <a:spcPct val="20000"/>
              </a:spcBef>
              <a:buFont typeface="+mj-lt"/>
              <a:buAutoNum type="arabicPeriod" startAt="3"/>
            </a:pPr>
            <a:endParaRPr lang="es-CL" sz="1200" dirty="0">
              <a:solidFill>
                <a:prstClr val="black"/>
              </a:solidFill>
              <a:ea typeface="+mn-ea"/>
              <a:cs typeface="+mn-cs"/>
            </a:endParaRPr>
          </a:p>
          <a:p>
            <a:pPr marL="355600" lvl="0" algn="just">
              <a:spcBef>
                <a:spcPct val="20000"/>
              </a:spcBef>
            </a:pPr>
            <a:r>
              <a:rPr lang="es-CL" sz="1200" b="1" dirty="0">
                <a:solidFill>
                  <a:prstClr val="black"/>
                </a:solidFill>
                <a:ea typeface="+mn-ea"/>
                <a:cs typeface="+mn-cs"/>
              </a:rPr>
              <a:t>Al mes de abril presenta un avance de  29,5%.</a:t>
            </a:r>
          </a:p>
          <a:p>
            <a:pPr marL="355600" lvl="0" indent="-355600" algn="just">
              <a:spcBef>
                <a:spcPts val="1200"/>
              </a:spcBef>
              <a:spcAft>
                <a:spcPts val="1200"/>
              </a:spcAft>
            </a:pPr>
            <a:endParaRPr lang="es-CL" sz="1400" dirty="0">
              <a:solidFill>
                <a:prstClr val="black"/>
              </a:solidFill>
              <a:ea typeface="+mn-ea"/>
              <a:cs typeface="+mn-cs"/>
            </a:endParaRPr>
          </a:p>
        </p:txBody>
      </p:sp>
    </p:spTree>
    <p:extLst>
      <p:ext uri="{BB962C8B-B14F-4D97-AF65-F5344CB8AC3E}">
        <p14:creationId xmlns:p14="http://schemas.microsoft.com/office/powerpoint/2010/main" val="3205060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80010" y="836712"/>
            <a:ext cx="77643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4" name="3 Marcador de pie de página"/>
          <p:cNvSpPr>
            <a:spLocks noGrp="1"/>
          </p:cNvSpPr>
          <p:nvPr>
            <p:ph type="ftr" sz="quarter" idx="11"/>
          </p:nvPr>
        </p:nvSpPr>
        <p:spPr>
          <a:xfrm>
            <a:off x="518849" y="4896752"/>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395536" y="2130246"/>
            <a:ext cx="7848872" cy="3186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733A0C40-B7DD-4267-8917-B5B5B2DB74BE}"/>
              </a:ext>
            </a:extLst>
          </p:cNvPr>
          <p:cNvGraphicFramePr>
            <a:graphicFrameLocks noGrp="1"/>
          </p:cNvGraphicFramePr>
          <p:nvPr>
            <p:extLst>
              <p:ext uri="{D42A27DB-BD31-4B8C-83A1-F6EECF244321}">
                <p14:modId xmlns:p14="http://schemas.microsoft.com/office/powerpoint/2010/main" val="2129638367"/>
              </p:ext>
            </p:extLst>
          </p:nvPr>
        </p:nvGraphicFramePr>
        <p:xfrm>
          <a:off x="628650" y="2722131"/>
          <a:ext cx="7886700" cy="1917928"/>
        </p:xfrm>
        <a:graphic>
          <a:graphicData uri="http://schemas.openxmlformats.org/drawingml/2006/table">
            <a:tbl>
              <a:tblPr/>
              <a:tblGrid>
                <a:gridCol w="715032">
                  <a:extLst>
                    <a:ext uri="{9D8B030D-6E8A-4147-A177-3AD203B41FA5}">
                      <a16:colId xmlns:a16="http://schemas.microsoft.com/office/drawing/2014/main" val="1144341487"/>
                    </a:ext>
                  </a:extLst>
                </a:gridCol>
                <a:gridCol w="3009540">
                  <a:extLst>
                    <a:ext uri="{9D8B030D-6E8A-4147-A177-3AD203B41FA5}">
                      <a16:colId xmlns:a16="http://schemas.microsoft.com/office/drawing/2014/main" val="2618129010"/>
                    </a:ext>
                  </a:extLst>
                </a:gridCol>
                <a:gridCol w="715032">
                  <a:extLst>
                    <a:ext uri="{9D8B030D-6E8A-4147-A177-3AD203B41FA5}">
                      <a16:colId xmlns:a16="http://schemas.microsoft.com/office/drawing/2014/main" val="3074675160"/>
                    </a:ext>
                  </a:extLst>
                </a:gridCol>
                <a:gridCol w="715032">
                  <a:extLst>
                    <a:ext uri="{9D8B030D-6E8A-4147-A177-3AD203B41FA5}">
                      <a16:colId xmlns:a16="http://schemas.microsoft.com/office/drawing/2014/main" val="19416137"/>
                    </a:ext>
                  </a:extLst>
                </a:gridCol>
                <a:gridCol w="715032">
                  <a:extLst>
                    <a:ext uri="{9D8B030D-6E8A-4147-A177-3AD203B41FA5}">
                      <a16:colId xmlns:a16="http://schemas.microsoft.com/office/drawing/2014/main" val="2663804278"/>
                    </a:ext>
                  </a:extLst>
                </a:gridCol>
                <a:gridCol w="715032">
                  <a:extLst>
                    <a:ext uri="{9D8B030D-6E8A-4147-A177-3AD203B41FA5}">
                      <a16:colId xmlns:a16="http://schemas.microsoft.com/office/drawing/2014/main" val="1933773585"/>
                    </a:ext>
                  </a:extLst>
                </a:gridCol>
                <a:gridCol w="651000">
                  <a:extLst>
                    <a:ext uri="{9D8B030D-6E8A-4147-A177-3AD203B41FA5}">
                      <a16:colId xmlns:a16="http://schemas.microsoft.com/office/drawing/2014/main" val="2496145270"/>
                    </a:ext>
                  </a:extLst>
                </a:gridCol>
                <a:gridCol w="651000">
                  <a:extLst>
                    <a:ext uri="{9D8B030D-6E8A-4147-A177-3AD203B41FA5}">
                      <a16:colId xmlns:a16="http://schemas.microsoft.com/office/drawing/2014/main" val="2661677247"/>
                    </a:ext>
                  </a:extLst>
                </a:gridCol>
              </a:tblGrid>
              <a:tr h="135783">
                <a:tc rowSpan="2" gridSpan="2">
                  <a:txBody>
                    <a:bodyPr/>
                    <a:lstStyle/>
                    <a:p>
                      <a:pPr algn="ctr" fontAlgn="ctr"/>
                      <a:r>
                        <a:rPr lang="es-CL" sz="800" b="1" i="0" u="none" strike="noStrike">
                          <a:solidFill>
                            <a:srgbClr val="FFFFFF"/>
                          </a:solidFill>
                          <a:effectLst/>
                          <a:latin typeface="Calibri" panose="020F0502020204030204" pitchFamily="34" charset="0"/>
                        </a:rPr>
                        <a:t>Subtítulo</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44065053"/>
                  </a:ext>
                </a:extLst>
              </a:tr>
              <a:tr h="415834">
                <a:tc gridSpan="2"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030789449"/>
                  </a:ext>
                </a:extLst>
              </a:tr>
              <a:tr h="178215">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13.412.731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14.328.717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915.986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3.614.782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85082521"/>
                  </a:ext>
                </a:extLst>
              </a:tr>
              <a:tr h="169728">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10.241.660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10.230.033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-11.627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2.827.613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48756148"/>
                  </a:ext>
                </a:extLst>
              </a:tr>
              <a:tr h="169728">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2.220.842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2.220.842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335.227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62273454"/>
                  </a:ext>
                </a:extLst>
              </a:tr>
              <a:tr h="169728">
                <a:tc>
                  <a:txBody>
                    <a:bodyPr/>
                    <a:lstStyle/>
                    <a:p>
                      <a:pPr algn="ctr" fontAlgn="ctr"/>
                      <a:r>
                        <a:rPr lang="es-CL" sz="800" b="0" i="0" u="none" strike="noStrike">
                          <a:solidFill>
                            <a:srgbClr val="000000"/>
                          </a:solidFill>
                          <a:effectLst/>
                          <a:latin typeface="Calibri" panose="020F0502020204030204" pitchFamily="34" charset="0"/>
                        </a:rPr>
                        <a:t>23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DE SEGURIDAD SOCIAL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25.579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25.579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25.579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23682803"/>
                  </a:ext>
                </a:extLst>
              </a:tr>
              <a:tr h="169728">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618.000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1.280.272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161.900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52358333"/>
                  </a:ext>
                </a:extLst>
              </a:tr>
              <a:tr h="169728">
                <a:tc>
                  <a:txBody>
                    <a:bodyPr/>
                    <a:lstStyle/>
                    <a:p>
                      <a:pPr algn="ctr" fontAlgn="ctr"/>
                      <a:r>
                        <a:rPr lang="es-CL" sz="800" b="0" i="0" u="none" strike="noStrike">
                          <a:solidFill>
                            <a:srgbClr val="000000"/>
                          </a:solidFill>
                          <a:effectLst/>
                          <a:latin typeface="Calibri" panose="020F0502020204030204" pitchFamily="34" charset="0"/>
                        </a:rPr>
                        <a:t>25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INTEGROS AL FISCO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226.450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226.450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226.207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9635654"/>
                  </a:ext>
                </a:extLst>
              </a:tr>
              <a:tr h="169728">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331.189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331.189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38.256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08863469"/>
                  </a:ext>
                </a:extLst>
              </a:tr>
              <a:tr h="169728">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1.040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14.352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13.312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905939404"/>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7815" y="908720"/>
            <a:ext cx="756084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latin typeface="+mn-lt"/>
                <a:ea typeface="Verdana" pitchFamily="34" charset="0"/>
                <a:cs typeface="Verdana" pitchFamily="34" charset="0"/>
              </a:rPr>
              <a:t>EJECUCIÓN ACUMULADA DE GASTOS A ABRIL 2019 </a:t>
            </a:r>
            <a:br>
              <a:rPr lang="es-CL" sz="1600" b="1" dirty="0">
                <a:solidFill>
                  <a:schemeClr val="tx1"/>
                </a:solidFill>
                <a:latin typeface="+mn-lt"/>
                <a:ea typeface="Verdana" pitchFamily="34" charset="0"/>
                <a:cs typeface="Verdana" pitchFamily="34" charset="0"/>
              </a:rPr>
            </a:br>
            <a:r>
              <a:rPr lang="es-CL" sz="1600" b="1" dirty="0">
                <a:solidFill>
                  <a:schemeClr val="tx1"/>
                </a:solidFill>
                <a:latin typeface="+mn-lt"/>
                <a:ea typeface="Verdana" pitchFamily="34" charset="0"/>
                <a:cs typeface="Verdana" pitchFamily="34" charset="0"/>
              </a:rPr>
              <a:t>PARTIDA 22,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8" name="3 Marcador de pie de página"/>
          <p:cNvSpPr txBox="1">
            <a:spLocks/>
          </p:cNvSpPr>
          <p:nvPr/>
        </p:nvSpPr>
        <p:spPr>
          <a:xfrm>
            <a:off x="750800" y="5157192"/>
            <a:ext cx="705678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6" name="1 Título"/>
          <p:cNvSpPr txBox="1">
            <a:spLocks/>
          </p:cNvSpPr>
          <p:nvPr/>
        </p:nvSpPr>
        <p:spPr>
          <a:xfrm>
            <a:off x="755575" y="2276872"/>
            <a:ext cx="7488833" cy="333419"/>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6CE08AA3-4F8E-4916-AE15-5D3F5255B6E0}"/>
              </a:ext>
            </a:extLst>
          </p:cNvPr>
          <p:cNvGraphicFramePr>
            <a:graphicFrameLocks noGrp="1"/>
          </p:cNvGraphicFramePr>
          <p:nvPr/>
        </p:nvGraphicFramePr>
        <p:xfrm>
          <a:off x="628650" y="3349082"/>
          <a:ext cx="7886699" cy="1304423"/>
        </p:xfrm>
        <a:graphic>
          <a:graphicData uri="http://schemas.openxmlformats.org/drawingml/2006/table">
            <a:tbl>
              <a:tblPr/>
              <a:tblGrid>
                <a:gridCol w="692768">
                  <a:extLst>
                    <a:ext uri="{9D8B030D-6E8A-4147-A177-3AD203B41FA5}">
                      <a16:colId xmlns:a16="http://schemas.microsoft.com/office/drawing/2014/main" val="928316799"/>
                    </a:ext>
                  </a:extLst>
                </a:gridCol>
                <a:gridCol w="255911">
                  <a:extLst>
                    <a:ext uri="{9D8B030D-6E8A-4147-A177-3AD203B41FA5}">
                      <a16:colId xmlns:a16="http://schemas.microsoft.com/office/drawing/2014/main" val="2965911"/>
                    </a:ext>
                  </a:extLst>
                </a:gridCol>
                <a:gridCol w="2915830">
                  <a:extLst>
                    <a:ext uri="{9D8B030D-6E8A-4147-A177-3AD203B41FA5}">
                      <a16:colId xmlns:a16="http://schemas.microsoft.com/office/drawing/2014/main" val="3829172497"/>
                    </a:ext>
                  </a:extLst>
                </a:gridCol>
                <a:gridCol w="692768">
                  <a:extLst>
                    <a:ext uri="{9D8B030D-6E8A-4147-A177-3AD203B41FA5}">
                      <a16:colId xmlns:a16="http://schemas.microsoft.com/office/drawing/2014/main" val="4242483098"/>
                    </a:ext>
                  </a:extLst>
                </a:gridCol>
                <a:gridCol w="692768">
                  <a:extLst>
                    <a:ext uri="{9D8B030D-6E8A-4147-A177-3AD203B41FA5}">
                      <a16:colId xmlns:a16="http://schemas.microsoft.com/office/drawing/2014/main" val="565648494"/>
                    </a:ext>
                  </a:extLst>
                </a:gridCol>
                <a:gridCol w="692768">
                  <a:extLst>
                    <a:ext uri="{9D8B030D-6E8A-4147-A177-3AD203B41FA5}">
                      <a16:colId xmlns:a16="http://schemas.microsoft.com/office/drawing/2014/main" val="4191300730"/>
                    </a:ext>
                  </a:extLst>
                </a:gridCol>
                <a:gridCol w="692768">
                  <a:extLst>
                    <a:ext uri="{9D8B030D-6E8A-4147-A177-3AD203B41FA5}">
                      <a16:colId xmlns:a16="http://schemas.microsoft.com/office/drawing/2014/main" val="4139837965"/>
                    </a:ext>
                  </a:extLst>
                </a:gridCol>
                <a:gridCol w="630729">
                  <a:extLst>
                    <a:ext uri="{9D8B030D-6E8A-4147-A177-3AD203B41FA5}">
                      <a16:colId xmlns:a16="http://schemas.microsoft.com/office/drawing/2014/main" val="1345276335"/>
                    </a:ext>
                  </a:extLst>
                </a:gridCol>
                <a:gridCol w="620389">
                  <a:extLst>
                    <a:ext uri="{9D8B030D-6E8A-4147-A177-3AD203B41FA5}">
                      <a16:colId xmlns:a16="http://schemas.microsoft.com/office/drawing/2014/main" val="2822109341"/>
                    </a:ext>
                  </a:extLst>
                </a:gridCol>
              </a:tblGrid>
              <a:tr h="131263">
                <a:tc rowSpan="2" gridSpan="3">
                  <a:txBody>
                    <a:bodyPr/>
                    <a:lstStyle/>
                    <a:p>
                      <a:pPr algn="ctr" fontAlgn="ctr"/>
                      <a:r>
                        <a:rPr lang="es-CL" sz="800" b="1" i="0" u="none" strike="noStrike">
                          <a:solidFill>
                            <a:srgbClr val="FFFFFF"/>
                          </a:solidFill>
                          <a:effectLst/>
                          <a:latin typeface="Calibri" panose="020F0502020204030204" pitchFamily="34" charset="0"/>
                        </a:rPr>
                        <a:t>Subtítulo</a:t>
                      </a:r>
                    </a:p>
                  </a:txBody>
                  <a:tcPr marL="8204" marR="8204" marT="8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16844596"/>
                  </a:ext>
                </a:extLst>
              </a:tr>
              <a:tr h="401992">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404872322"/>
                  </a:ext>
                </a:extLst>
              </a:tr>
              <a:tr h="172282">
                <a:tc>
                  <a:txBody>
                    <a:bodyPr/>
                    <a:lstStyle/>
                    <a:p>
                      <a:pPr algn="ctr" fontAlgn="ctr"/>
                      <a:r>
                        <a:rPr lang="es-CL" sz="800" b="1" i="0" u="none" strike="noStrike">
                          <a:solidFill>
                            <a:srgbClr val="000000"/>
                          </a:solidFill>
                          <a:effectLst/>
                          <a:latin typeface="Calibri" panose="020F0502020204030204" pitchFamily="34" charset="0"/>
                        </a:rPr>
                        <a:t>01</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Secretaría Gral de la Presidencia de la República</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13.412.731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14.328.717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915.986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3.614.782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27,0%</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02349622"/>
                  </a:ext>
                </a:extLst>
              </a:tr>
              <a:tr h="221506">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Secretaría General de la Presidencia de la República</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9.034.139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9.710.804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676.665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2.454.120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27,2%</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25,3%</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20745148"/>
                  </a:ext>
                </a:extLst>
              </a:tr>
              <a:tr h="188690">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Digital</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3.039.585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3.278.906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239.321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766.015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23,4%</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89324921"/>
                  </a:ext>
                </a:extLst>
              </a:tr>
              <a:tr h="188690">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Consejo de Auditoría Interna General de Gobierno</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1.339.007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1.339.007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394.647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29,5%</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29,5%</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647893595"/>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54749" y="5517232"/>
            <a:ext cx="7833675"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606382" y="764704"/>
            <a:ext cx="7942830"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01: SECRETARÍA GENERAL DE LA PRESIDENCIA DE LA REPÚBLICA</a:t>
            </a:r>
          </a:p>
        </p:txBody>
      </p:sp>
      <p:sp>
        <p:nvSpPr>
          <p:cNvPr id="9" name="1 Título"/>
          <p:cNvSpPr txBox="1">
            <a:spLocks/>
          </p:cNvSpPr>
          <p:nvPr/>
        </p:nvSpPr>
        <p:spPr>
          <a:xfrm>
            <a:off x="589611" y="1916832"/>
            <a:ext cx="7860248" cy="31132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2" name="Tabla 1">
            <a:extLst>
              <a:ext uri="{FF2B5EF4-FFF2-40B4-BE49-F238E27FC236}">
                <a16:creationId xmlns:a16="http://schemas.microsoft.com/office/drawing/2014/main" id="{9758E74E-2CF9-4C34-B7B1-88393F698563}"/>
              </a:ext>
            </a:extLst>
          </p:cNvPr>
          <p:cNvGraphicFramePr>
            <a:graphicFrameLocks noGrp="1"/>
          </p:cNvGraphicFramePr>
          <p:nvPr/>
        </p:nvGraphicFramePr>
        <p:xfrm>
          <a:off x="628651" y="2574074"/>
          <a:ext cx="7886698" cy="2854439"/>
        </p:xfrm>
        <a:graphic>
          <a:graphicData uri="http://schemas.openxmlformats.org/drawingml/2006/table">
            <a:tbl>
              <a:tblPr/>
              <a:tblGrid>
                <a:gridCol w="670995">
                  <a:extLst>
                    <a:ext uri="{9D8B030D-6E8A-4147-A177-3AD203B41FA5}">
                      <a16:colId xmlns:a16="http://schemas.microsoft.com/office/drawing/2014/main" val="3220856010"/>
                    </a:ext>
                  </a:extLst>
                </a:gridCol>
                <a:gridCol w="247868">
                  <a:extLst>
                    <a:ext uri="{9D8B030D-6E8A-4147-A177-3AD203B41FA5}">
                      <a16:colId xmlns:a16="http://schemas.microsoft.com/office/drawing/2014/main" val="3773917331"/>
                    </a:ext>
                  </a:extLst>
                </a:gridCol>
                <a:gridCol w="247868">
                  <a:extLst>
                    <a:ext uri="{9D8B030D-6E8A-4147-A177-3AD203B41FA5}">
                      <a16:colId xmlns:a16="http://schemas.microsoft.com/office/drawing/2014/main" val="3194870304"/>
                    </a:ext>
                  </a:extLst>
                </a:gridCol>
                <a:gridCol w="2824189">
                  <a:extLst>
                    <a:ext uri="{9D8B030D-6E8A-4147-A177-3AD203B41FA5}">
                      <a16:colId xmlns:a16="http://schemas.microsoft.com/office/drawing/2014/main" val="4172475249"/>
                    </a:ext>
                  </a:extLst>
                </a:gridCol>
                <a:gridCol w="670995">
                  <a:extLst>
                    <a:ext uri="{9D8B030D-6E8A-4147-A177-3AD203B41FA5}">
                      <a16:colId xmlns:a16="http://schemas.microsoft.com/office/drawing/2014/main" val="3112975281"/>
                    </a:ext>
                  </a:extLst>
                </a:gridCol>
                <a:gridCol w="670995">
                  <a:extLst>
                    <a:ext uri="{9D8B030D-6E8A-4147-A177-3AD203B41FA5}">
                      <a16:colId xmlns:a16="http://schemas.microsoft.com/office/drawing/2014/main" val="3502655704"/>
                    </a:ext>
                  </a:extLst>
                </a:gridCol>
                <a:gridCol w="670995">
                  <a:extLst>
                    <a:ext uri="{9D8B030D-6E8A-4147-A177-3AD203B41FA5}">
                      <a16:colId xmlns:a16="http://schemas.microsoft.com/office/drawing/2014/main" val="410478252"/>
                    </a:ext>
                  </a:extLst>
                </a:gridCol>
                <a:gridCol w="670995">
                  <a:extLst>
                    <a:ext uri="{9D8B030D-6E8A-4147-A177-3AD203B41FA5}">
                      <a16:colId xmlns:a16="http://schemas.microsoft.com/office/drawing/2014/main" val="2911675701"/>
                    </a:ext>
                  </a:extLst>
                </a:gridCol>
                <a:gridCol w="610907">
                  <a:extLst>
                    <a:ext uri="{9D8B030D-6E8A-4147-A177-3AD203B41FA5}">
                      <a16:colId xmlns:a16="http://schemas.microsoft.com/office/drawing/2014/main" val="1579991398"/>
                    </a:ext>
                  </a:extLst>
                </a:gridCol>
                <a:gridCol w="600891">
                  <a:extLst>
                    <a:ext uri="{9D8B030D-6E8A-4147-A177-3AD203B41FA5}">
                      <a16:colId xmlns:a16="http://schemas.microsoft.com/office/drawing/2014/main" val="716621927"/>
                    </a:ext>
                  </a:extLst>
                </a:gridCol>
              </a:tblGrid>
              <a:tr h="126864">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760284471"/>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987438933"/>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9.034.139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9.710.804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676.665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2.454.120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27,2%</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25,3%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37333269"/>
                  </a:ext>
                </a:extLst>
              </a:tr>
              <a:tr h="126864">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7.729.664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7.718.037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-11.627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2.148.301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3514875"/>
                  </a:ext>
                </a:extLst>
              </a:tr>
              <a:tr h="126864">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1.232.557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1.232.557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198.118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06487467"/>
                  </a:ext>
                </a:extLst>
              </a:tr>
              <a:tr h="126864">
                <a:tc>
                  <a:txBody>
                    <a:bodyPr/>
                    <a:lstStyle/>
                    <a:p>
                      <a:pPr algn="ctr" fontAlgn="ctr"/>
                      <a:r>
                        <a:rPr lang="es-CL" sz="7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25.579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25.579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25.579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80788056"/>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25.579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25.579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25.579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75490549"/>
                  </a:ext>
                </a:extLst>
              </a:tr>
              <a:tr h="126864">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662.272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662.272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75.062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81890932"/>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662.272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662.272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75.062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53922234"/>
                  </a:ext>
                </a:extLst>
              </a:tr>
              <a:tr h="253728">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Gestión y Aplicación Ciencia, Tecnología, Conocimiento e Innovación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662.272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662.272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75.062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65226366"/>
                  </a:ext>
                </a:extLst>
              </a:tr>
              <a:tr h="126864">
                <a:tc>
                  <a:txBody>
                    <a:bodyPr/>
                    <a:lstStyle/>
                    <a:p>
                      <a:pPr algn="ctr" fontAlgn="ctr"/>
                      <a:r>
                        <a:rPr lang="es-CL" sz="700" b="1" i="0" u="none" strike="noStrike">
                          <a:solidFill>
                            <a:srgbClr val="000000"/>
                          </a:solidFill>
                          <a:effectLst/>
                          <a:latin typeface="Calibri" panose="020F0502020204030204" pitchFamily="34" charset="0"/>
                        </a:rPr>
                        <a:t>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INTEGROS AL FISCO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42637788"/>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Impuestos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02175326"/>
                  </a:ext>
                </a:extLst>
              </a:tr>
              <a:tr h="126864">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70.888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70.888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7.060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19583619"/>
                  </a:ext>
                </a:extLst>
              </a:tr>
              <a:tr h="142722">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515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515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47855719"/>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2.524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2.524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65483849"/>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32.319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32.319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3.013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00171097"/>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35.530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35.530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4.047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83508195"/>
                  </a:ext>
                </a:extLst>
              </a:tr>
              <a:tr h="126864">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1.229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199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72639605"/>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1.229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326944103"/>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3412</TotalTime>
  <Words>1745</Words>
  <Application>Microsoft Office PowerPoint</Application>
  <PresentationFormat>Presentación en pantalla (4:3)</PresentationFormat>
  <Paragraphs>633</Paragraphs>
  <Slides>11</Slides>
  <Notes>3</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8" baseType="lpstr">
      <vt:lpstr>Andalus</vt:lpstr>
      <vt:lpstr>Arial</vt:lpstr>
      <vt:lpstr>Calibri</vt:lpstr>
      <vt:lpstr>Times New Roman</vt:lpstr>
      <vt:lpstr>1_Tema de Office</vt:lpstr>
      <vt:lpstr>Tema de Office</vt:lpstr>
      <vt:lpstr>Imagen de mapa de bits</vt:lpstr>
      <vt:lpstr>EJECUCIÓN ACUMULADA DE GASTOS PRESUPUESTARIOS AL MES DE ABRIL 2019 PARTIDA 22: MINISTERIO SECRETARÍA DE LA PRESIDENCIA</vt:lpstr>
      <vt:lpstr>EJECUCIÓN ACUMULADA DE GASTOS A ABRIL 2019  PARTIDA 22 MINISTERIO SECRETARÍA GENERAL DE LA PRESIDENCIA</vt:lpstr>
      <vt:lpstr>EJECUCIÓN ACUMULADA DE GASTOS A ABRIL 2019  PARTIDA 22 MINISTERIO SECRETARÍA GENERAL DE LA PRESIDENCIA</vt:lpstr>
      <vt:lpstr>COMPORTAMIENTO DE LA EJECUCIÓN ACUMULADA DE GASTOS A ABRIL 2019  PARTIDA 22 MINISTERIO SECRETARÍA GENERAL DE LA PRESIDENCIA</vt:lpstr>
      <vt:lpstr>EJECUCIÓN ACUMULADA DE GASTOS A ABRIL 2019  PARTIDA 22 MINISTERIO SECRETARÍA GENERAL DE LA PRESIDENCIA</vt:lpstr>
      <vt:lpstr>EJECUCIÓN ACUMULADA DE GASTOS A ABRIL 2019  PARTIDA 22 MINISTERIO SECRETARÍA GENERAL DE LA PRESIDENCIA</vt:lpstr>
      <vt:lpstr>EJECUCIÓN ACUMULADA DE GASTOS A ABRIL 2019  PARTIDA 22 MINISTERIO SECRETARÍA GENERAL DE LA PRESIDENCIA</vt:lpstr>
      <vt:lpstr>EJECUCIÓN ACUMULADA DE GASTOS A ABRIL 2019  PARTIDA 22, RESUMEN POR CAPÍTULOS</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249</cp:revision>
  <cp:lastPrinted>2017-05-05T19:52:29Z</cp:lastPrinted>
  <dcterms:created xsi:type="dcterms:W3CDTF">2016-06-23T13:38:47Z</dcterms:created>
  <dcterms:modified xsi:type="dcterms:W3CDTF">2019-07-08T19:18:47Z</dcterms:modified>
</cp:coreProperties>
</file>