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5"/>
  </p:notesMasterIdLst>
  <p:handoutMasterIdLst>
    <p:handoutMasterId r:id="rId26"/>
  </p:handoutMasterIdLst>
  <p:sldIdLst>
    <p:sldId id="256" r:id="rId3"/>
    <p:sldId id="312" r:id="rId4"/>
    <p:sldId id="313" r:id="rId5"/>
    <p:sldId id="314" r:id="rId6"/>
    <p:sldId id="315" r:id="rId7"/>
    <p:sldId id="309" r:id="rId8"/>
    <p:sldId id="301" r:id="rId9"/>
    <p:sldId id="307" r:id="rId10"/>
    <p:sldId id="264" r:id="rId11"/>
    <p:sldId id="263" r:id="rId12"/>
    <p:sldId id="265" r:id="rId13"/>
    <p:sldId id="267" r:id="rId14"/>
    <p:sldId id="269" r:id="rId15"/>
    <p:sldId id="275" r:id="rId16"/>
    <p:sldId id="276" r:id="rId17"/>
    <p:sldId id="300" r:id="rId18"/>
    <p:sldId id="277" r:id="rId19"/>
    <p:sldId id="278" r:id="rId20"/>
    <p:sldId id="306" r:id="rId21"/>
    <p:sldId id="272" r:id="rId22"/>
    <p:sldId id="305" r:id="rId23"/>
    <p:sldId id="308" r:id="rId24"/>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33" autoAdjust="0"/>
  </p:normalViewPr>
  <p:slideViewPr>
    <p:cSldViewPr>
      <p:cViewPr varScale="1">
        <p:scale>
          <a:sx n="104" d="100"/>
          <a:sy n="104" d="100"/>
        </p:scale>
        <p:origin x="1746" y="1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30-07-2019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30-07-2019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10</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30-07-2019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30-07-2019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grpSp>
        <p:nvGrpSpPr>
          <p:cNvPr id="7" name="Grupo 6">
            <a:extLst>
              <a:ext uri="{FF2B5EF4-FFF2-40B4-BE49-F238E27FC236}">
                <a16:creationId xmlns:a16="http://schemas.microsoft.com/office/drawing/2014/main" id="{BB2088A0-C720-43CC-B360-430E8C9550D3}"/>
              </a:ext>
            </a:extLst>
          </p:cNvPr>
          <p:cNvGrpSpPr/>
          <p:nvPr userDrawn="1"/>
        </p:nvGrpSpPr>
        <p:grpSpPr>
          <a:xfrm>
            <a:off x="5436096" y="44624"/>
            <a:ext cx="3672408" cy="504056"/>
            <a:chOff x="5436096" y="44624"/>
            <a:chExt cx="3672408" cy="504056"/>
          </a:xfrm>
        </p:grpSpPr>
        <p:sp>
          <p:nvSpPr>
            <p:cNvPr id="8" name="4 CuadroTexto">
              <a:extLst>
                <a:ext uri="{FF2B5EF4-FFF2-40B4-BE49-F238E27FC236}">
                  <a16:creationId xmlns:a16="http://schemas.microsoft.com/office/drawing/2014/main" id="{14C839D8-1C9A-438E-AC6A-FE96B90A593C}"/>
                </a:ext>
              </a:extLst>
            </p:cNvPr>
            <p:cNvSpPr txBox="1"/>
            <p:nvPr userDrawn="1"/>
          </p:nvSpPr>
          <p:spPr>
            <a:xfrm>
              <a:off x="6156176" y="116632"/>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9" name="2 Objeto">
              <a:extLst>
                <a:ext uri="{FF2B5EF4-FFF2-40B4-BE49-F238E27FC236}">
                  <a16:creationId xmlns:a16="http://schemas.microsoft.com/office/drawing/2014/main" id="{B35283CA-BEF1-490C-AA34-092E5CB5687A}"/>
                </a:ext>
              </a:extLst>
            </p:cNvPr>
            <p:cNvGraphicFramePr>
              <a:graphicFrameLocks noChangeAspect="1"/>
            </p:cNvGraphicFramePr>
            <p:nvPr userDrawn="1">
              <p:extLst>
                <p:ext uri="{D42A27DB-BD31-4B8C-83A1-F6EECF244321}">
                  <p14:modId xmlns:p14="http://schemas.microsoft.com/office/powerpoint/2010/main" val="612204099"/>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325" name="Imagen de mapa de bits" r:id="rId14" imgW="743054" imgH="523810" progId="PBrush">
                    <p:embed/>
                  </p:oleObj>
                </mc:Choice>
                <mc:Fallback>
                  <p:oleObj name="Imagen de mapa de bits" r:id="rId14" imgW="743054" imgH="523810" progId="PBrush">
                    <p:embed/>
                    <p:pic>
                      <p:nvPicPr>
                        <p:cNvPr id="3" name="2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p:spPr>
                    </p:pic>
                  </p:oleObj>
                </mc:Fallback>
              </mc:AlternateContent>
            </a:graphicData>
          </a:graphic>
        </p:graphicFrame>
        <p:sp>
          <p:nvSpPr>
            <p:cNvPr id="11" name="4 Rectángulo">
              <a:extLst>
                <a:ext uri="{FF2B5EF4-FFF2-40B4-BE49-F238E27FC236}">
                  <a16:creationId xmlns:a16="http://schemas.microsoft.com/office/drawing/2014/main" id="{32803465-98D9-4704-B5DB-2062F7E2715B}"/>
                </a:ext>
              </a:extLst>
            </p:cNvPr>
            <p:cNvSpPr/>
            <p:nvPr userDrawn="1"/>
          </p:nvSpPr>
          <p:spPr>
            <a:xfrm>
              <a:off x="6012160" y="87015"/>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TÉCNCIA DE APOYO PRESUPUESTARIO</a:t>
              </a:r>
              <a:endParaRPr lang="es-CL" sz="1000" dirty="0">
                <a:effectLst/>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ABRIL DE 2019</a:t>
            </a:r>
            <a:br>
              <a:rPr lang="es-CL" sz="2000" b="1" dirty="0">
                <a:solidFill>
                  <a:prstClr val="black"/>
                </a:solidFill>
              </a:rPr>
            </a:br>
            <a:r>
              <a:rPr lang="es-CL" sz="2000" b="1" dirty="0">
                <a:solidFill>
                  <a:prstClr val="black"/>
                </a:solidFill>
              </a:rPr>
              <a:t>PARTIDA 21: </a:t>
            </a:r>
            <a:br>
              <a:rPr lang="es-CL" sz="2000" b="1" dirty="0">
                <a:solidFill>
                  <a:prstClr val="black"/>
                </a:solidFill>
              </a:rPr>
            </a:br>
            <a:r>
              <a:rPr lang="es-CL" sz="2000" b="1" dirty="0">
                <a:latin typeface="+mn-lt"/>
              </a:rPr>
              <a:t>MINISTERIO DE DESARROLLO SOCIAL</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junio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nvGrpSpPr>
          <p:cNvPr id="10" name="Grupo 9">
            <a:extLst>
              <a:ext uri="{FF2B5EF4-FFF2-40B4-BE49-F238E27FC236}">
                <a16:creationId xmlns:a16="http://schemas.microsoft.com/office/drawing/2014/main" id="{4B53E3AE-5962-4D9F-B880-01036A46DE5F}"/>
              </a:ext>
            </a:extLst>
          </p:cNvPr>
          <p:cNvGrpSpPr/>
          <p:nvPr/>
        </p:nvGrpSpPr>
        <p:grpSpPr>
          <a:xfrm>
            <a:off x="410078" y="836712"/>
            <a:ext cx="6682202" cy="893319"/>
            <a:chOff x="410078" y="836712"/>
            <a:chExt cx="6682202" cy="893319"/>
          </a:xfrm>
        </p:grpSpPr>
        <p:sp>
          <p:nvSpPr>
            <p:cNvPr id="11" name="4 CuadroTexto">
              <a:extLst>
                <a:ext uri="{FF2B5EF4-FFF2-40B4-BE49-F238E27FC236}">
                  <a16:creationId xmlns:a16="http://schemas.microsoft.com/office/drawing/2014/main" id="{AA16EB0F-BEB7-45CE-BD1B-E1E3342044D8}"/>
                </a:ext>
              </a:extLst>
            </p:cNvPr>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12" name="5 Objeto">
              <a:extLst>
                <a:ext uri="{FF2B5EF4-FFF2-40B4-BE49-F238E27FC236}">
                  <a16:creationId xmlns:a16="http://schemas.microsoft.com/office/drawing/2014/main" id="{3C813A8A-E48E-4E10-8C87-A89B6E609F01}"/>
                </a:ext>
              </a:extLst>
            </p:cNvPr>
            <p:cNvGraphicFramePr>
              <a:graphicFrameLocks noChangeAspect="1"/>
            </p:cNvGraphicFramePr>
            <p:nvPr>
              <p:extLst>
                <p:ext uri="{D42A27DB-BD31-4B8C-83A1-F6EECF244321}">
                  <p14:modId xmlns:p14="http://schemas.microsoft.com/office/powerpoint/2010/main" val="7072545"/>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414" name="Imagen de mapa de bits" r:id="rId3" imgW="743054" imgH="523810" progId="PBrush">
                    <p:embed/>
                  </p:oleObj>
                </mc:Choice>
                <mc:Fallback>
                  <p:oleObj name="Imagen de mapa de bits" r:id="rId3" imgW="743054" imgH="523810" progId="PBrush">
                    <p:embed/>
                    <p:pic>
                      <p:nvPicPr>
                        <p:cNvPr id="6" name="5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13" name="7 Rectángulo">
              <a:extLst>
                <a:ext uri="{FF2B5EF4-FFF2-40B4-BE49-F238E27FC236}">
                  <a16:creationId xmlns:a16="http://schemas.microsoft.com/office/drawing/2014/main" id="{27B4F62C-F56C-49B9-872E-33EE24258062}"/>
                </a:ext>
              </a:extLst>
            </p:cNvPr>
            <p:cNvSpPr/>
            <p:nvPr/>
          </p:nvSpPr>
          <p:spPr>
            <a:xfrm>
              <a:off x="1547664" y="992922"/>
              <a:ext cx="554461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a:t>
              </a:r>
              <a:r>
                <a:rPr lang="es-CL" sz="1600" b="1" dirty="0">
                  <a:solidFill>
                    <a:srgbClr val="943634"/>
                  </a:solidFill>
                  <a:latin typeface="Andalus" pitchFamily="18" charset="-78"/>
                  <a:ea typeface="Times New Roman"/>
                  <a:cs typeface="Andalus" pitchFamily="18" charset="-78"/>
                </a:rPr>
                <a:t>TÉCNICA DE APOYO </a:t>
              </a:r>
              <a:r>
                <a:rPr lang="es-CL" sz="1600" b="1" kern="1200" dirty="0">
                  <a:solidFill>
                    <a:srgbClr val="943634"/>
                  </a:solidFill>
                  <a:latin typeface="Andalus" pitchFamily="18" charset="-78"/>
                  <a:ea typeface="Times New Roman"/>
                  <a:cs typeface="Andalus" pitchFamily="18" charset="-78"/>
                </a:rPr>
                <a:t>PRESUPUESTARIO</a:t>
              </a:r>
              <a:endParaRPr lang="es-CL" sz="1400" dirty="0">
                <a:latin typeface="Andalus" pitchFamily="18" charset="-78"/>
                <a:ea typeface="Times New Roman"/>
                <a:cs typeface="Andalus" pitchFamily="18" charset="-78"/>
              </a:endParaRPr>
            </a:p>
          </p:txBody>
        </p:sp>
      </p:gr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2I RESUMEN POR CAPÍTULOS</a:t>
            </a:r>
          </a:p>
        </p:txBody>
      </p:sp>
      <p:sp>
        <p:nvSpPr>
          <p:cNvPr id="10" name="1 Título">
            <a:extLst>
              <a:ext uri="{FF2B5EF4-FFF2-40B4-BE49-F238E27FC236}">
                <a16:creationId xmlns:a16="http://schemas.microsoft.com/office/drawing/2014/main" id="{24A9ADCD-2DBA-403E-9123-FADCB754C5D8}"/>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11" name="3 Marcador de pie de página">
            <a:extLst>
              <a:ext uri="{FF2B5EF4-FFF2-40B4-BE49-F238E27FC236}">
                <a16:creationId xmlns:a16="http://schemas.microsoft.com/office/drawing/2014/main" id="{09DB00C3-A18B-4231-A7C0-0F5707820B83}"/>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99F069AF-09C8-4981-812A-35ED175A0EDC}"/>
              </a:ext>
            </a:extLst>
          </p:cNvPr>
          <p:cNvGraphicFramePr>
            <a:graphicFrameLocks noGrp="1"/>
          </p:cNvGraphicFramePr>
          <p:nvPr>
            <p:extLst>
              <p:ext uri="{D42A27DB-BD31-4B8C-83A1-F6EECF244321}">
                <p14:modId xmlns:p14="http://schemas.microsoft.com/office/powerpoint/2010/main" val="221546253"/>
              </p:ext>
            </p:extLst>
          </p:nvPr>
        </p:nvGraphicFramePr>
        <p:xfrm>
          <a:off x="628651" y="1674606"/>
          <a:ext cx="7886698" cy="2474479"/>
        </p:xfrm>
        <a:graphic>
          <a:graphicData uri="http://schemas.openxmlformats.org/drawingml/2006/table">
            <a:tbl>
              <a:tblPr/>
              <a:tblGrid>
                <a:gridCol w="273464">
                  <a:extLst>
                    <a:ext uri="{9D8B030D-6E8A-4147-A177-3AD203B41FA5}">
                      <a16:colId xmlns:a16="http://schemas.microsoft.com/office/drawing/2014/main" val="1337145578"/>
                    </a:ext>
                  </a:extLst>
                </a:gridCol>
                <a:gridCol w="273464">
                  <a:extLst>
                    <a:ext uri="{9D8B030D-6E8A-4147-A177-3AD203B41FA5}">
                      <a16:colId xmlns:a16="http://schemas.microsoft.com/office/drawing/2014/main" val="727623302"/>
                    </a:ext>
                  </a:extLst>
                </a:gridCol>
                <a:gridCol w="3084673">
                  <a:extLst>
                    <a:ext uri="{9D8B030D-6E8A-4147-A177-3AD203B41FA5}">
                      <a16:colId xmlns:a16="http://schemas.microsoft.com/office/drawing/2014/main" val="622549381"/>
                    </a:ext>
                  </a:extLst>
                </a:gridCol>
                <a:gridCol w="732883">
                  <a:extLst>
                    <a:ext uri="{9D8B030D-6E8A-4147-A177-3AD203B41FA5}">
                      <a16:colId xmlns:a16="http://schemas.microsoft.com/office/drawing/2014/main" val="3909711660"/>
                    </a:ext>
                  </a:extLst>
                </a:gridCol>
                <a:gridCol w="732883">
                  <a:extLst>
                    <a:ext uri="{9D8B030D-6E8A-4147-A177-3AD203B41FA5}">
                      <a16:colId xmlns:a16="http://schemas.microsoft.com/office/drawing/2014/main" val="2193323000"/>
                    </a:ext>
                  </a:extLst>
                </a:gridCol>
                <a:gridCol w="732883">
                  <a:extLst>
                    <a:ext uri="{9D8B030D-6E8A-4147-A177-3AD203B41FA5}">
                      <a16:colId xmlns:a16="http://schemas.microsoft.com/office/drawing/2014/main" val="2536991325"/>
                    </a:ext>
                  </a:extLst>
                </a:gridCol>
                <a:gridCol w="732883">
                  <a:extLst>
                    <a:ext uri="{9D8B030D-6E8A-4147-A177-3AD203B41FA5}">
                      <a16:colId xmlns:a16="http://schemas.microsoft.com/office/drawing/2014/main" val="275977677"/>
                    </a:ext>
                  </a:extLst>
                </a:gridCol>
                <a:gridCol w="667252">
                  <a:extLst>
                    <a:ext uri="{9D8B030D-6E8A-4147-A177-3AD203B41FA5}">
                      <a16:colId xmlns:a16="http://schemas.microsoft.com/office/drawing/2014/main" val="845322157"/>
                    </a:ext>
                  </a:extLst>
                </a:gridCol>
                <a:gridCol w="656313">
                  <a:extLst>
                    <a:ext uri="{9D8B030D-6E8A-4147-A177-3AD203B41FA5}">
                      <a16:colId xmlns:a16="http://schemas.microsoft.com/office/drawing/2014/main" val="437123395"/>
                    </a:ext>
                  </a:extLst>
                </a:gridCol>
              </a:tblGrid>
              <a:tr h="136996">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132366550"/>
                  </a:ext>
                </a:extLst>
              </a:tr>
              <a:tr h="419548">
                <a:tc>
                  <a:txBody>
                    <a:bodyPr/>
                    <a:lstStyle/>
                    <a:p>
                      <a:pPr algn="l" fontAlgn="ctr"/>
                      <a:r>
                        <a:rPr lang="es-CL" sz="800" b="1" i="0" u="none" strike="noStrike">
                          <a:solidFill>
                            <a:srgbClr val="FFFFFF"/>
                          </a:solidFill>
                          <a:effectLst/>
                          <a:latin typeface="Calibri" panose="020F0502020204030204" pitchFamily="34" charset="0"/>
                        </a:rPr>
                        <a:t>Cap.</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panose="020F0502020204030204" pitchFamily="34" charset="0"/>
                        </a:rPr>
                        <a:t>Capítulos</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01177456"/>
                  </a:ext>
                </a:extLst>
              </a:tr>
              <a:tr h="179806">
                <a:tc>
                  <a:txBody>
                    <a:bodyPr/>
                    <a:lstStyle/>
                    <a:p>
                      <a:pPr algn="ctr" fontAlgn="ctr"/>
                      <a:r>
                        <a:rPr lang="es-CL" sz="8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Servicios Sociales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297.815.785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339.466.518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41.650.733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162.678.340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54,6%</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06723027"/>
                  </a:ext>
                </a:extLst>
              </a:tr>
              <a:tr h="136996">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Servicios Sociales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64.650.708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76.994.791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12.344.083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35.855.007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46,6%</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3404747"/>
                  </a:ext>
                </a:extLst>
              </a:tr>
              <a:tr h="162681">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Ingreso Etico Familiar y Sistema Chile Solidario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233.165.077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262.471.727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29.306.650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126.823.333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8389753"/>
                  </a:ext>
                </a:extLst>
              </a:tr>
              <a:tr h="171244">
                <a:tc>
                  <a:txBody>
                    <a:bodyPr/>
                    <a:lstStyle/>
                    <a:p>
                      <a:pPr algn="ctr" fontAlgn="ctr"/>
                      <a:r>
                        <a:rPr lang="es-CL" sz="800" b="1" i="0" u="none" strike="noStrike">
                          <a:solidFill>
                            <a:srgbClr val="000000"/>
                          </a:solidFill>
                          <a:effectLst/>
                          <a:latin typeface="Calibri" panose="020F0502020204030204" pitchFamily="34" charset="0"/>
                        </a:rPr>
                        <a:t>02</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Fondo de Solidaridad e Inversión Social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87.059.888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87.888.399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828.511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24.820.547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7289713"/>
                  </a:ext>
                </a:extLst>
              </a:tr>
              <a:tr h="171244">
                <a:tc>
                  <a:txBody>
                    <a:bodyPr/>
                    <a:lstStyle/>
                    <a:p>
                      <a:pPr algn="ctr" fontAlgn="ctr"/>
                      <a:r>
                        <a:rPr lang="es-CL" sz="800" b="1" i="0" u="none" strike="noStrike">
                          <a:solidFill>
                            <a:srgbClr val="000000"/>
                          </a:solidFill>
                          <a:effectLst/>
                          <a:latin typeface="Calibri" panose="020F0502020204030204" pitchFamily="34" charset="0"/>
                        </a:rPr>
                        <a:t>05</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Instituto Nacional de la Juventud</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8.463.108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8.568.383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2.646.238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3650941"/>
                  </a:ext>
                </a:extLst>
              </a:tr>
              <a:tr h="171244">
                <a:tc>
                  <a:txBody>
                    <a:bodyPr/>
                    <a:lstStyle/>
                    <a:p>
                      <a:pPr algn="ctr" fontAlgn="ctr"/>
                      <a:r>
                        <a:rPr lang="es-CL" sz="800" b="1" i="0" u="none" strike="noStrike">
                          <a:solidFill>
                            <a:srgbClr val="000000"/>
                          </a:solidFill>
                          <a:effectLst/>
                          <a:latin typeface="Calibri" panose="020F0502020204030204" pitchFamily="34" charset="0"/>
                        </a:rPr>
                        <a:t>06</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Corporacion Nacional De Desarrollo Indigena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128.023.644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157.937.947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29.914.303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52.194.733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3007865"/>
                  </a:ext>
                </a:extLst>
              </a:tr>
              <a:tr h="171244">
                <a:tc>
                  <a:txBody>
                    <a:bodyPr/>
                    <a:lstStyle/>
                    <a:p>
                      <a:pPr algn="ctr" fontAlgn="ctr"/>
                      <a:r>
                        <a:rPr lang="es-CL" sz="800" b="1" i="0" u="none" strike="noStrike">
                          <a:solidFill>
                            <a:srgbClr val="000000"/>
                          </a:solidFill>
                          <a:effectLst/>
                          <a:latin typeface="Calibri" panose="020F0502020204030204" pitchFamily="34" charset="0"/>
                        </a:rPr>
                        <a:t>07</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Nacional de la Discapacidad</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22.798.344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24.013.204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5.993.966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3677667"/>
                  </a:ext>
                </a:extLst>
              </a:tr>
              <a:tr h="171244">
                <a:tc>
                  <a:txBody>
                    <a:bodyPr/>
                    <a:lstStyle/>
                    <a:p>
                      <a:pPr algn="ctr" fontAlgn="ctr"/>
                      <a:r>
                        <a:rPr lang="es-CL" sz="800" b="1" i="0" u="none" strike="noStrike">
                          <a:solidFill>
                            <a:srgbClr val="000000"/>
                          </a:solidFill>
                          <a:effectLst/>
                          <a:latin typeface="Calibri" panose="020F0502020204030204" pitchFamily="34" charset="0"/>
                        </a:rPr>
                        <a:t>08</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Nacional del Adulto Mayor</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39.533.041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40.981.528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1.448.487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10.654.311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2563168"/>
                  </a:ext>
                </a:extLst>
              </a:tr>
              <a:tr h="171244">
                <a:tc>
                  <a:txBody>
                    <a:bodyPr/>
                    <a:lstStyle/>
                    <a:p>
                      <a:pPr algn="ctr" fontAlgn="ctr"/>
                      <a:r>
                        <a:rPr lang="es-CL" sz="800" b="1" i="0" u="none" strike="noStrike">
                          <a:solidFill>
                            <a:srgbClr val="000000"/>
                          </a:solidFill>
                          <a:effectLst/>
                          <a:latin typeface="Calibri" panose="020F0502020204030204" pitchFamily="34" charset="0"/>
                        </a:rPr>
                        <a:t>09</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Subsecretaria de Evaluación Social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23.581.689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25.750.459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2.168.770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7.650.030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0869587"/>
                  </a:ext>
                </a:extLst>
              </a:tr>
              <a:tr h="136996">
                <a:tc>
                  <a:txBody>
                    <a:bodyPr/>
                    <a:lstStyle/>
                    <a:p>
                      <a:pPr algn="ctr" fontAlgn="ctr"/>
                      <a:r>
                        <a:rPr lang="es-CL" sz="800" b="1" i="0" u="none" strike="noStrike">
                          <a:solidFill>
                            <a:srgbClr val="000000"/>
                          </a:solidFill>
                          <a:effectLst/>
                          <a:latin typeface="Calibri" panose="020F0502020204030204" pitchFamily="34" charset="0"/>
                        </a:rPr>
                        <a:t>10</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la Niñez</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60.200.895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59.873.202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-327.693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16.113.630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7327412"/>
                  </a:ext>
                </a:extLst>
              </a:tr>
              <a:tr h="136996">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la Niñez</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4.350.903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4.023.210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-327.693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948.418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22112869"/>
                  </a:ext>
                </a:extLst>
              </a:tr>
              <a:tr h="136996">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de Protección Integral a la Infancia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55.849.992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55.849.992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15.165.212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27,2%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73322875"/>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01:  SUBSECRETARÍA DE SERVICIOS SOCIALES</a:t>
            </a:r>
          </a:p>
        </p:txBody>
      </p:sp>
      <p:sp>
        <p:nvSpPr>
          <p:cNvPr id="12" name="1 Título">
            <a:extLst>
              <a:ext uri="{FF2B5EF4-FFF2-40B4-BE49-F238E27FC236}">
                <a16:creationId xmlns:a16="http://schemas.microsoft.com/office/drawing/2014/main" id="{449DF461-F268-4197-8E33-32B510BAB298}"/>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F7A2BBCE-1539-4B45-9F9C-784309BA4EE8}"/>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6" name="Tabla 5">
            <a:extLst>
              <a:ext uri="{FF2B5EF4-FFF2-40B4-BE49-F238E27FC236}">
                <a16:creationId xmlns:a16="http://schemas.microsoft.com/office/drawing/2014/main" id="{B55BFEEF-8976-4AF5-816B-05E6A996C9BC}"/>
              </a:ext>
            </a:extLst>
          </p:cNvPr>
          <p:cNvGraphicFramePr>
            <a:graphicFrameLocks noGrp="1"/>
          </p:cNvGraphicFramePr>
          <p:nvPr>
            <p:extLst>
              <p:ext uri="{D42A27DB-BD31-4B8C-83A1-F6EECF244321}">
                <p14:modId xmlns:p14="http://schemas.microsoft.com/office/powerpoint/2010/main" val="257943496"/>
              </p:ext>
            </p:extLst>
          </p:nvPr>
        </p:nvGraphicFramePr>
        <p:xfrm>
          <a:off x="628649" y="1582705"/>
          <a:ext cx="7886701" cy="4325594"/>
        </p:xfrm>
        <a:graphic>
          <a:graphicData uri="http://schemas.openxmlformats.org/drawingml/2006/table">
            <a:tbl>
              <a:tblPr/>
              <a:tblGrid>
                <a:gridCol w="264300">
                  <a:extLst>
                    <a:ext uri="{9D8B030D-6E8A-4147-A177-3AD203B41FA5}">
                      <a16:colId xmlns:a16="http://schemas.microsoft.com/office/drawing/2014/main" val="4292838350"/>
                    </a:ext>
                  </a:extLst>
                </a:gridCol>
                <a:gridCol w="264300">
                  <a:extLst>
                    <a:ext uri="{9D8B030D-6E8A-4147-A177-3AD203B41FA5}">
                      <a16:colId xmlns:a16="http://schemas.microsoft.com/office/drawing/2014/main" val="2676878752"/>
                    </a:ext>
                  </a:extLst>
                </a:gridCol>
                <a:gridCol w="264300">
                  <a:extLst>
                    <a:ext uri="{9D8B030D-6E8A-4147-A177-3AD203B41FA5}">
                      <a16:colId xmlns:a16="http://schemas.microsoft.com/office/drawing/2014/main" val="280412325"/>
                    </a:ext>
                  </a:extLst>
                </a:gridCol>
                <a:gridCol w="2981299">
                  <a:extLst>
                    <a:ext uri="{9D8B030D-6E8A-4147-A177-3AD203B41FA5}">
                      <a16:colId xmlns:a16="http://schemas.microsoft.com/office/drawing/2014/main" val="2144506345"/>
                    </a:ext>
                  </a:extLst>
                </a:gridCol>
                <a:gridCol w="708323">
                  <a:extLst>
                    <a:ext uri="{9D8B030D-6E8A-4147-A177-3AD203B41FA5}">
                      <a16:colId xmlns:a16="http://schemas.microsoft.com/office/drawing/2014/main" val="615814267"/>
                    </a:ext>
                  </a:extLst>
                </a:gridCol>
                <a:gridCol w="708323">
                  <a:extLst>
                    <a:ext uri="{9D8B030D-6E8A-4147-A177-3AD203B41FA5}">
                      <a16:colId xmlns:a16="http://schemas.microsoft.com/office/drawing/2014/main" val="3060016808"/>
                    </a:ext>
                  </a:extLst>
                </a:gridCol>
                <a:gridCol w="708323">
                  <a:extLst>
                    <a:ext uri="{9D8B030D-6E8A-4147-A177-3AD203B41FA5}">
                      <a16:colId xmlns:a16="http://schemas.microsoft.com/office/drawing/2014/main" val="451856170"/>
                    </a:ext>
                  </a:extLst>
                </a:gridCol>
                <a:gridCol w="708323">
                  <a:extLst>
                    <a:ext uri="{9D8B030D-6E8A-4147-A177-3AD203B41FA5}">
                      <a16:colId xmlns:a16="http://schemas.microsoft.com/office/drawing/2014/main" val="2519930682"/>
                    </a:ext>
                  </a:extLst>
                </a:gridCol>
                <a:gridCol w="644891">
                  <a:extLst>
                    <a:ext uri="{9D8B030D-6E8A-4147-A177-3AD203B41FA5}">
                      <a16:colId xmlns:a16="http://schemas.microsoft.com/office/drawing/2014/main" val="2916233073"/>
                    </a:ext>
                  </a:extLst>
                </a:gridCol>
                <a:gridCol w="634319">
                  <a:extLst>
                    <a:ext uri="{9D8B030D-6E8A-4147-A177-3AD203B41FA5}">
                      <a16:colId xmlns:a16="http://schemas.microsoft.com/office/drawing/2014/main" val="1404038665"/>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138496498"/>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97339343"/>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64.650.708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76.994.791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12.344.083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35.855.007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9849687"/>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21.406.517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21.734.772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328.255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6.754.754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7106271"/>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2.958.250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2.980.250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602.410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7144884"/>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248.025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248.014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164.394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1494490,9%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6043035"/>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248.025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248.014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164.394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1494490,9%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0506604"/>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38.549.493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40.249.690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17.834.882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1644633"/>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1.753.166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1.753.166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1.314.875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972794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de las Familias - Programa Red Telecentros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1.753.166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1.753.166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1.314.875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998800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36.796.327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38.496.524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16.520.007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989633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Elige Vivir Sano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1.314.444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1.314.444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92.802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497290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de apoyo a la selección de Beneficios Sociales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6.033.738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6.033.738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4.218.818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463599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Monitoreo y Supervisión a la Gestión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1.199.112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1.199.112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1.172.685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670758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al Pago Electrónico de Prestaciones Monetarias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5.294.655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5.294.655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1.749.827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201637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Nacional de Cuidado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3.093.172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3.093.172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221.611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18062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Pago Cuidadores de Personas con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8.456.924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8.456.924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8.456.924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6793183"/>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Apoyo a la Atención de Salud Mental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320.831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320.831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291.321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421829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Asuntos Indígenas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1.110.581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2.810.778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226.177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245259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Red Clase Media Protegida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470.504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470.504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58.000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163466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Noche Digna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9.502.366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9.502.366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31.842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8027596"/>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333.419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333.419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70.931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714186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17.629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17.629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15.990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853063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954276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26.109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26.109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080037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72.648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72.648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561328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194.082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194.082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4716908"/>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1.403.018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11.448.635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10.045.617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10.427.636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743,2%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5647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Interna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487.435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487.435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157.471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424550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Interna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913.083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913.083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227.143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41073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10.048.117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10.045.617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10.043.022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401720,9%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1183808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9" name="1 Título"/>
          <p:cNvSpPr txBox="1">
            <a:spLocks/>
          </p:cNvSpPr>
          <p:nvPr/>
        </p:nvSpPr>
        <p:spPr>
          <a:xfrm>
            <a:off x="4501024" y="1687614"/>
            <a:ext cx="3825736"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r"/>
            <a:endParaRPr lang="es-CL" sz="1200" b="1" i="1" dirty="0">
              <a:latin typeface="+mn-lt"/>
              <a:ea typeface="Verdana" pitchFamily="34" charset="0"/>
              <a:cs typeface="Verdana" pitchFamily="34" charset="0"/>
            </a:endParaRPr>
          </a:p>
        </p:txBody>
      </p:sp>
      <p:sp>
        <p:nvSpPr>
          <p:cNvPr id="11" name="1 Título"/>
          <p:cNvSpPr>
            <a:spLocks noGrp="1"/>
          </p:cNvSpPr>
          <p:nvPr>
            <p:ph type="title"/>
          </p:nvPr>
        </p:nvSpPr>
        <p:spPr>
          <a:xfrm>
            <a:off x="409323" y="503454"/>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01. PROGRAMA 05:  INGRESO ÉTICO FAMILIAR Y SISTEMA CHILE SOLIDARIO</a:t>
            </a:r>
          </a:p>
        </p:txBody>
      </p:sp>
      <p:sp>
        <p:nvSpPr>
          <p:cNvPr id="12" name="3 Marcador de pie de página">
            <a:extLst>
              <a:ext uri="{FF2B5EF4-FFF2-40B4-BE49-F238E27FC236}">
                <a16:creationId xmlns:a16="http://schemas.microsoft.com/office/drawing/2014/main" id="{F2FAC5F1-45F0-4328-81BA-4C0C2A76A769}"/>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sp>
        <p:nvSpPr>
          <p:cNvPr id="13" name="1 Título">
            <a:extLst>
              <a:ext uri="{FF2B5EF4-FFF2-40B4-BE49-F238E27FC236}">
                <a16:creationId xmlns:a16="http://schemas.microsoft.com/office/drawing/2014/main" id="{F19FDBD9-74C6-4753-B2FE-076B51C05B7A}"/>
              </a:ext>
            </a:extLst>
          </p:cNvPr>
          <p:cNvSpPr txBox="1">
            <a:spLocks/>
          </p:cNvSpPr>
          <p:nvPr/>
        </p:nvSpPr>
        <p:spPr>
          <a:xfrm>
            <a:off x="409323" y="1412776"/>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BC5F49EB-CA2D-48EC-A8BE-A5F59AD59C86}"/>
              </a:ext>
            </a:extLst>
          </p:cNvPr>
          <p:cNvGraphicFramePr>
            <a:graphicFrameLocks noGrp="1"/>
          </p:cNvGraphicFramePr>
          <p:nvPr>
            <p:extLst>
              <p:ext uri="{D42A27DB-BD31-4B8C-83A1-F6EECF244321}">
                <p14:modId xmlns:p14="http://schemas.microsoft.com/office/powerpoint/2010/main" val="2143549224"/>
              </p:ext>
            </p:extLst>
          </p:nvPr>
        </p:nvGraphicFramePr>
        <p:xfrm>
          <a:off x="611560" y="1628800"/>
          <a:ext cx="7848868" cy="4859094"/>
        </p:xfrm>
        <a:graphic>
          <a:graphicData uri="http://schemas.openxmlformats.org/drawingml/2006/table">
            <a:tbl>
              <a:tblPr/>
              <a:tblGrid>
                <a:gridCol w="263031">
                  <a:extLst>
                    <a:ext uri="{9D8B030D-6E8A-4147-A177-3AD203B41FA5}">
                      <a16:colId xmlns:a16="http://schemas.microsoft.com/office/drawing/2014/main" val="2487272606"/>
                    </a:ext>
                  </a:extLst>
                </a:gridCol>
                <a:gridCol w="263031">
                  <a:extLst>
                    <a:ext uri="{9D8B030D-6E8A-4147-A177-3AD203B41FA5}">
                      <a16:colId xmlns:a16="http://schemas.microsoft.com/office/drawing/2014/main" val="3144247270"/>
                    </a:ext>
                  </a:extLst>
                </a:gridCol>
                <a:gridCol w="263031">
                  <a:extLst>
                    <a:ext uri="{9D8B030D-6E8A-4147-A177-3AD203B41FA5}">
                      <a16:colId xmlns:a16="http://schemas.microsoft.com/office/drawing/2014/main" val="2347322342"/>
                    </a:ext>
                  </a:extLst>
                </a:gridCol>
                <a:gridCol w="2967001">
                  <a:extLst>
                    <a:ext uri="{9D8B030D-6E8A-4147-A177-3AD203B41FA5}">
                      <a16:colId xmlns:a16="http://schemas.microsoft.com/office/drawing/2014/main" val="679760540"/>
                    </a:ext>
                  </a:extLst>
                </a:gridCol>
                <a:gridCol w="704925">
                  <a:extLst>
                    <a:ext uri="{9D8B030D-6E8A-4147-A177-3AD203B41FA5}">
                      <a16:colId xmlns:a16="http://schemas.microsoft.com/office/drawing/2014/main" val="4250474811"/>
                    </a:ext>
                  </a:extLst>
                </a:gridCol>
                <a:gridCol w="704925">
                  <a:extLst>
                    <a:ext uri="{9D8B030D-6E8A-4147-A177-3AD203B41FA5}">
                      <a16:colId xmlns:a16="http://schemas.microsoft.com/office/drawing/2014/main" val="2261841271"/>
                    </a:ext>
                  </a:extLst>
                </a:gridCol>
                <a:gridCol w="704925">
                  <a:extLst>
                    <a:ext uri="{9D8B030D-6E8A-4147-A177-3AD203B41FA5}">
                      <a16:colId xmlns:a16="http://schemas.microsoft.com/office/drawing/2014/main" val="2432970516"/>
                    </a:ext>
                  </a:extLst>
                </a:gridCol>
                <a:gridCol w="704925">
                  <a:extLst>
                    <a:ext uri="{9D8B030D-6E8A-4147-A177-3AD203B41FA5}">
                      <a16:colId xmlns:a16="http://schemas.microsoft.com/office/drawing/2014/main" val="2877282801"/>
                    </a:ext>
                  </a:extLst>
                </a:gridCol>
                <a:gridCol w="641797">
                  <a:extLst>
                    <a:ext uri="{9D8B030D-6E8A-4147-A177-3AD203B41FA5}">
                      <a16:colId xmlns:a16="http://schemas.microsoft.com/office/drawing/2014/main" val="1655579529"/>
                    </a:ext>
                  </a:extLst>
                </a:gridCol>
                <a:gridCol w="631277">
                  <a:extLst>
                    <a:ext uri="{9D8B030D-6E8A-4147-A177-3AD203B41FA5}">
                      <a16:colId xmlns:a16="http://schemas.microsoft.com/office/drawing/2014/main" val="1579401765"/>
                    </a:ext>
                  </a:extLst>
                </a:gridCol>
              </a:tblGrid>
              <a:tr h="117318">
                <a:tc>
                  <a:txBody>
                    <a:bodyPr/>
                    <a:lstStyle/>
                    <a:p>
                      <a:pPr algn="l" fontAlgn="ctr"/>
                      <a:r>
                        <a:rPr lang="es-CL" sz="800" b="1" i="0" u="none" strike="noStrike">
                          <a:solidFill>
                            <a:srgbClr val="FFFFFF"/>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007" marR="7007" marT="70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007" marR="7007" marT="70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20424028"/>
                  </a:ext>
                </a:extLst>
              </a:tr>
              <a:tr h="354306">
                <a:tc>
                  <a:txBody>
                    <a:bodyPr/>
                    <a:lstStyle/>
                    <a:p>
                      <a:pPr algn="l" fontAlgn="ctr"/>
                      <a:r>
                        <a:rPr lang="es-CL" sz="800" b="1" i="0" u="none" strike="noStrike">
                          <a:solidFill>
                            <a:srgbClr val="FFFFFF"/>
                          </a:solidFill>
                          <a:effectLst/>
                          <a:latin typeface="Calibri" panose="020F0502020204030204" pitchFamily="34" charset="0"/>
                        </a:rPr>
                        <a:t>Subt.</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007" marR="7007" marT="70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007" marR="7007" marT="70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007" marR="7007" marT="70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08739865"/>
                  </a:ext>
                </a:extLst>
              </a:tr>
              <a:tr h="151846">
                <a:tc>
                  <a:txBody>
                    <a:bodyPr/>
                    <a:lstStyle/>
                    <a:p>
                      <a:pPr algn="l" fontAlgn="ctr"/>
                      <a:r>
                        <a:rPr lang="es-CL" sz="9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233.165.077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262.471.727 </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126.823.333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54,4%</a:t>
                      </a:r>
                    </a:p>
                  </a:txBody>
                  <a:tcPr marL="7007" marR="7007" marT="70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90608713"/>
                  </a:ext>
                </a:extLst>
              </a:tr>
              <a:tr h="117318">
                <a:tc>
                  <a:txBody>
                    <a:bodyPr/>
                    <a:lstStyle/>
                    <a:p>
                      <a:pPr algn="ctr" fontAlgn="ctr"/>
                      <a:r>
                        <a:rPr lang="es-CL" sz="800" b="1" i="0" u="none" strike="noStrike">
                          <a:solidFill>
                            <a:srgbClr val="000000"/>
                          </a:solidFill>
                          <a:effectLst/>
                          <a:latin typeface="Calibri" panose="020F0502020204030204" pitchFamily="34" charset="0"/>
                        </a:rPr>
                        <a:t>24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233.164.077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233.164.077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97.515.691</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41,8%</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41,8%</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9200751"/>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01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Al Sector Privado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425.660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425.660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1680981"/>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PRODEMU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425.660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425.660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5661735"/>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131.335.199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131.335.199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95.062.361</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72,4%</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72,4%</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7025556"/>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Habilidades para la Vida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1.022.494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1.022.494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2119722"/>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Salud Chile Solidario - Fondo Nacional de Salud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4.247.544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4.247.544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87984564"/>
                  </a:ext>
                </a:extLst>
              </a:tr>
              <a:tr h="117318">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Ayudas Técnicas - SENADIS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1.871.708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1.871.708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140865"/>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Alimentación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8.031.425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8.031.425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5653462"/>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Solidaridad e Inversión Social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19.453.205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19.453.205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9.726.603</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7977160"/>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INTEGRA - Subsecretaría de Educación Parvularia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2.435.833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2.435.833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6113893"/>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Salud Oral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395.110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395.110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9566490"/>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Proempleo - Subsecretaría del Trabajo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4.347.447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4.347.447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4.347.437</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8270416"/>
                  </a:ext>
                </a:extLst>
              </a:tr>
              <a:tr h="231384">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Educacional Pro-Retención, Ley N° 19.873 - M. de Educación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16.998.205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16.998.205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16.148.295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4360050"/>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Educación Media - JUNAEB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1.097.445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1.097.445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548.722</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852888"/>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021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Empleo a la Mujer, Ley N° 20.595 - SENCE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71.434.783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71.434.783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64.291.304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5178387"/>
                  </a:ext>
                </a:extLst>
              </a:tr>
              <a:tr h="122923">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101.403.218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101.403.218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2.453.330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7642407"/>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Bonificación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44.289.597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44.289.597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125.214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1942779"/>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Habitabilidad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11.852.074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11.852.074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978.000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3974131"/>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Identificación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254.889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254.889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0268709"/>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Bonos Art. 2° Transitorio, Ley N° 19.949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21.684.845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21.684.845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9483270"/>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Integral al Adulto Mayor Chile Solidario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6.719.942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6.719.942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329.280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9822938"/>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343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Personas en Situación de Calle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4.587.704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4.587.704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7.180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8478727"/>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Familias para el Autoconsumo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3.425.722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3.425.722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437.500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3273747"/>
                  </a:ext>
                </a:extLst>
              </a:tr>
              <a:tr h="117318">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345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Eje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2.007.495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2.007.495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314.415</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29188204"/>
                  </a:ext>
                </a:extLst>
              </a:tr>
              <a:tr h="231384">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986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Niños(as) y Adolescentes con un Adulto Significativo Privado de Libertad (Ley N° 20.595)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5.631.570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5.631.570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7.158</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4481672"/>
                  </a:ext>
                </a:extLst>
              </a:tr>
              <a:tr h="180769">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Centros para Niños(as) con Cuidadores Principales Temporeras(os)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440.214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440.214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9227451"/>
                  </a:ext>
                </a:extLst>
              </a:tr>
              <a:tr h="231384">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999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Generación de Microemprendimiento Indígena Urbano Chile Solidario - CONADI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509.166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509.166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254.583</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9357255"/>
                  </a:ext>
                </a:extLst>
              </a:tr>
              <a:tr h="173538">
                <a:tc>
                  <a:txBody>
                    <a:bodyPr/>
                    <a:lstStyle/>
                    <a:p>
                      <a:pPr algn="ctr" fontAlgn="ctr"/>
                      <a:r>
                        <a:rPr lang="es-CL" sz="800" b="1" i="0" u="none" strike="noStrike">
                          <a:solidFill>
                            <a:srgbClr val="000000"/>
                          </a:solidFill>
                          <a:effectLst/>
                          <a:latin typeface="Calibri" panose="020F0502020204030204" pitchFamily="34" charset="0"/>
                        </a:rPr>
                        <a:t>34</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29.307.650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29.307.642</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2930764,2%</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6823321"/>
                  </a:ext>
                </a:extLst>
              </a:tr>
              <a:tr h="151846">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29.307.650 </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29.306.650 </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29.307.642</a:t>
                      </a:r>
                    </a:p>
                  </a:txBody>
                  <a:tcPr marL="7007" marR="7007" marT="70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2930764,2%</a:t>
                      </a:r>
                    </a:p>
                  </a:txBody>
                  <a:tcPr marL="7007" marR="7007" marT="70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007" marR="7007" marT="70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595454352"/>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dirty="0"/>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02. PROGRAMA 01:  FONDO DE SOLIDARIDAD E INVERSIÓN SOCIAL</a:t>
            </a:r>
          </a:p>
        </p:txBody>
      </p:sp>
      <p:sp>
        <p:nvSpPr>
          <p:cNvPr id="12" name="1 Título">
            <a:extLst>
              <a:ext uri="{FF2B5EF4-FFF2-40B4-BE49-F238E27FC236}">
                <a16:creationId xmlns:a16="http://schemas.microsoft.com/office/drawing/2014/main" id="{8B584F60-3A47-4FEF-9E9F-524A91DCB05C}"/>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5F6E14CD-76BD-40F8-95F8-E4AB855424E1}"/>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1B7BED1B-6859-451B-85A3-DE84C9DC597B}"/>
              </a:ext>
            </a:extLst>
          </p:cNvPr>
          <p:cNvGraphicFramePr>
            <a:graphicFrameLocks noGrp="1"/>
          </p:cNvGraphicFramePr>
          <p:nvPr>
            <p:extLst>
              <p:ext uri="{D42A27DB-BD31-4B8C-83A1-F6EECF244321}">
                <p14:modId xmlns:p14="http://schemas.microsoft.com/office/powerpoint/2010/main" val="2124518945"/>
              </p:ext>
            </p:extLst>
          </p:nvPr>
        </p:nvGraphicFramePr>
        <p:xfrm>
          <a:off x="628649" y="1641835"/>
          <a:ext cx="7886701" cy="3936047"/>
        </p:xfrm>
        <a:graphic>
          <a:graphicData uri="http://schemas.openxmlformats.org/drawingml/2006/table">
            <a:tbl>
              <a:tblPr/>
              <a:tblGrid>
                <a:gridCol w="264300">
                  <a:extLst>
                    <a:ext uri="{9D8B030D-6E8A-4147-A177-3AD203B41FA5}">
                      <a16:colId xmlns:a16="http://schemas.microsoft.com/office/drawing/2014/main" val="1116175213"/>
                    </a:ext>
                  </a:extLst>
                </a:gridCol>
                <a:gridCol w="264300">
                  <a:extLst>
                    <a:ext uri="{9D8B030D-6E8A-4147-A177-3AD203B41FA5}">
                      <a16:colId xmlns:a16="http://schemas.microsoft.com/office/drawing/2014/main" val="1867372030"/>
                    </a:ext>
                  </a:extLst>
                </a:gridCol>
                <a:gridCol w="264300">
                  <a:extLst>
                    <a:ext uri="{9D8B030D-6E8A-4147-A177-3AD203B41FA5}">
                      <a16:colId xmlns:a16="http://schemas.microsoft.com/office/drawing/2014/main" val="3691366878"/>
                    </a:ext>
                  </a:extLst>
                </a:gridCol>
                <a:gridCol w="2981299">
                  <a:extLst>
                    <a:ext uri="{9D8B030D-6E8A-4147-A177-3AD203B41FA5}">
                      <a16:colId xmlns:a16="http://schemas.microsoft.com/office/drawing/2014/main" val="3277146776"/>
                    </a:ext>
                  </a:extLst>
                </a:gridCol>
                <a:gridCol w="708323">
                  <a:extLst>
                    <a:ext uri="{9D8B030D-6E8A-4147-A177-3AD203B41FA5}">
                      <a16:colId xmlns:a16="http://schemas.microsoft.com/office/drawing/2014/main" val="1956581114"/>
                    </a:ext>
                  </a:extLst>
                </a:gridCol>
                <a:gridCol w="708323">
                  <a:extLst>
                    <a:ext uri="{9D8B030D-6E8A-4147-A177-3AD203B41FA5}">
                      <a16:colId xmlns:a16="http://schemas.microsoft.com/office/drawing/2014/main" val="2970207139"/>
                    </a:ext>
                  </a:extLst>
                </a:gridCol>
                <a:gridCol w="708323">
                  <a:extLst>
                    <a:ext uri="{9D8B030D-6E8A-4147-A177-3AD203B41FA5}">
                      <a16:colId xmlns:a16="http://schemas.microsoft.com/office/drawing/2014/main" val="1472953388"/>
                    </a:ext>
                  </a:extLst>
                </a:gridCol>
                <a:gridCol w="708323">
                  <a:extLst>
                    <a:ext uri="{9D8B030D-6E8A-4147-A177-3AD203B41FA5}">
                      <a16:colId xmlns:a16="http://schemas.microsoft.com/office/drawing/2014/main" val="2598160876"/>
                    </a:ext>
                  </a:extLst>
                </a:gridCol>
                <a:gridCol w="644891">
                  <a:extLst>
                    <a:ext uri="{9D8B030D-6E8A-4147-A177-3AD203B41FA5}">
                      <a16:colId xmlns:a16="http://schemas.microsoft.com/office/drawing/2014/main" val="2062250366"/>
                    </a:ext>
                  </a:extLst>
                </a:gridCol>
                <a:gridCol w="634319">
                  <a:extLst>
                    <a:ext uri="{9D8B030D-6E8A-4147-A177-3AD203B41FA5}">
                      <a16:colId xmlns:a16="http://schemas.microsoft.com/office/drawing/2014/main" val="1270378094"/>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82875120"/>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02300811"/>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87.059.888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87.888.399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828.511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24.820.547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7564292"/>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16.671.006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16.671.006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5.453.335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8211792"/>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2.618.769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2.618.769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811.589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9607901"/>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25.082.336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25.082.336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12.958.364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7598817"/>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5810814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Alianzas Público-Privadas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005012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24.274.246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24.274.246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12.956.148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215283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Psicosocial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11.628.876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11.628.876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6.406.506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589837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Acompañamiento Sociolaboral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10.905.510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10.905.510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6.065.483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115979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Eje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1.739.860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1.739.860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484.159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57630896"/>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1.019.355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1.019.355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84.491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452494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51.618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51.618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771851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26.420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26.420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402783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41156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262.650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262.650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271107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627.167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627.167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77.730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4276578"/>
                  </a:ext>
                </a:extLst>
              </a:tr>
              <a:tr h="126864">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41.667.422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41.667.422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4.683.257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228623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40.821.217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40.821.217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4.598.463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545507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Emprendimiento y Microfinanzas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28.657.630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28.657.630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1.470.344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365357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Desarrollo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5.651.380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5.651.380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2.829.799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9429457"/>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Empleabilidad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5.659.704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5.659.704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257.802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3552402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Educación Financiera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852.503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852.503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467745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84.794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823250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Intervención en Territorios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84.794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4046703"/>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829.511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828.511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829.511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82951,1%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998069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829.511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828.511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829.511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82951,1%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87337385"/>
                  </a:ext>
                </a:extLst>
              </a:tr>
            </a:tbl>
          </a:graphicData>
        </a:graphic>
      </p:graphicFrame>
    </p:spTree>
    <p:extLst>
      <p:ext uri="{BB962C8B-B14F-4D97-AF65-F5344CB8AC3E}">
        <p14:creationId xmlns:p14="http://schemas.microsoft.com/office/powerpoint/2010/main" val="187754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dirty="0"/>
          </a:p>
        </p:txBody>
      </p:sp>
      <p:sp>
        <p:nvSpPr>
          <p:cNvPr id="9" name="1 Título"/>
          <p:cNvSpPr>
            <a:spLocks noGrp="1"/>
          </p:cNvSpPr>
          <p:nvPr>
            <p:ph type="title"/>
          </p:nvPr>
        </p:nvSpPr>
        <p:spPr>
          <a:xfrm>
            <a:off x="409323" y="533651"/>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05. PROGRAMA 01:  INSTITUTO NACIONAL DE LA JUVENTUD</a:t>
            </a:r>
          </a:p>
        </p:txBody>
      </p:sp>
      <p:sp>
        <p:nvSpPr>
          <p:cNvPr id="11" name="1 Título">
            <a:extLst>
              <a:ext uri="{FF2B5EF4-FFF2-40B4-BE49-F238E27FC236}">
                <a16:creationId xmlns:a16="http://schemas.microsoft.com/office/drawing/2014/main" id="{64C02CEF-6D0C-46E5-A8A2-8BD23EE56E20}"/>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77752984-F833-4392-A7D2-249564CC10EA}"/>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BC736B52-8242-479C-9F9A-161CB76F3B64}"/>
              </a:ext>
            </a:extLst>
          </p:cNvPr>
          <p:cNvGraphicFramePr>
            <a:graphicFrameLocks noGrp="1"/>
          </p:cNvGraphicFramePr>
          <p:nvPr>
            <p:extLst>
              <p:ext uri="{D42A27DB-BD31-4B8C-83A1-F6EECF244321}">
                <p14:modId xmlns:p14="http://schemas.microsoft.com/office/powerpoint/2010/main" val="2698345350"/>
              </p:ext>
            </p:extLst>
          </p:nvPr>
        </p:nvGraphicFramePr>
        <p:xfrm>
          <a:off x="628651" y="1582705"/>
          <a:ext cx="7886698" cy="3021557"/>
        </p:xfrm>
        <a:graphic>
          <a:graphicData uri="http://schemas.openxmlformats.org/drawingml/2006/table">
            <a:tbl>
              <a:tblPr/>
              <a:tblGrid>
                <a:gridCol w="262452">
                  <a:extLst>
                    <a:ext uri="{9D8B030D-6E8A-4147-A177-3AD203B41FA5}">
                      <a16:colId xmlns:a16="http://schemas.microsoft.com/office/drawing/2014/main" val="321692619"/>
                    </a:ext>
                  </a:extLst>
                </a:gridCol>
                <a:gridCol w="262452">
                  <a:extLst>
                    <a:ext uri="{9D8B030D-6E8A-4147-A177-3AD203B41FA5}">
                      <a16:colId xmlns:a16="http://schemas.microsoft.com/office/drawing/2014/main" val="4236889554"/>
                    </a:ext>
                  </a:extLst>
                </a:gridCol>
                <a:gridCol w="262452">
                  <a:extLst>
                    <a:ext uri="{9D8B030D-6E8A-4147-A177-3AD203B41FA5}">
                      <a16:colId xmlns:a16="http://schemas.microsoft.com/office/drawing/2014/main" val="63855638"/>
                    </a:ext>
                  </a:extLst>
                </a:gridCol>
                <a:gridCol w="3015580">
                  <a:extLst>
                    <a:ext uri="{9D8B030D-6E8A-4147-A177-3AD203B41FA5}">
                      <a16:colId xmlns:a16="http://schemas.microsoft.com/office/drawing/2014/main" val="3258706781"/>
                    </a:ext>
                  </a:extLst>
                </a:gridCol>
                <a:gridCol w="703373">
                  <a:extLst>
                    <a:ext uri="{9D8B030D-6E8A-4147-A177-3AD203B41FA5}">
                      <a16:colId xmlns:a16="http://schemas.microsoft.com/office/drawing/2014/main" val="3800801132"/>
                    </a:ext>
                  </a:extLst>
                </a:gridCol>
                <a:gridCol w="703373">
                  <a:extLst>
                    <a:ext uri="{9D8B030D-6E8A-4147-A177-3AD203B41FA5}">
                      <a16:colId xmlns:a16="http://schemas.microsoft.com/office/drawing/2014/main" val="2545002034"/>
                    </a:ext>
                  </a:extLst>
                </a:gridCol>
                <a:gridCol w="703373">
                  <a:extLst>
                    <a:ext uri="{9D8B030D-6E8A-4147-A177-3AD203B41FA5}">
                      <a16:colId xmlns:a16="http://schemas.microsoft.com/office/drawing/2014/main" val="177073741"/>
                    </a:ext>
                  </a:extLst>
                </a:gridCol>
                <a:gridCol w="703373">
                  <a:extLst>
                    <a:ext uri="{9D8B030D-6E8A-4147-A177-3AD203B41FA5}">
                      <a16:colId xmlns:a16="http://schemas.microsoft.com/office/drawing/2014/main" val="532189968"/>
                    </a:ext>
                  </a:extLst>
                </a:gridCol>
                <a:gridCol w="640384">
                  <a:extLst>
                    <a:ext uri="{9D8B030D-6E8A-4147-A177-3AD203B41FA5}">
                      <a16:colId xmlns:a16="http://schemas.microsoft.com/office/drawing/2014/main" val="3697806031"/>
                    </a:ext>
                  </a:extLst>
                </a:gridCol>
                <a:gridCol w="629886">
                  <a:extLst>
                    <a:ext uri="{9D8B030D-6E8A-4147-A177-3AD203B41FA5}">
                      <a16:colId xmlns:a16="http://schemas.microsoft.com/office/drawing/2014/main" val="3063395596"/>
                    </a:ext>
                  </a:extLst>
                </a:gridCol>
              </a:tblGrid>
              <a:tr h="126019">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876" marR="7876" marT="7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876" marR="7876" marT="7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88470916"/>
                  </a:ext>
                </a:extLst>
              </a:tr>
              <a:tr h="385934">
                <a:tc>
                  <a:txBody>
                    <a:bodyPr/>
                    <a:lstStyle/>
                    <a:p>
                      <a:pPr algn="l" fontAlgn="ctr"/>
                      <a:r>
                        <a:rPr lang="es-CL" sz="800" b="1" i="0" u="none" strike="noStrike">
                          <a:solidFill>
                            <a:srgbClr val="FFFFFF"/>
                          </a:solidFill>
                          <a:effectLst/>
                          <a:latin typeface="Calibri" panose="020F0502020204030204" pitchFamily="34" charset="0"/>
                        </a:rPr>
                        <a:t>Subt.</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876" marR="7876" marT="787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876" marR="7876" marT="787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876" marR="7876" marT="787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531831607"/>
                  </a:ext>
                </a:extLst>
              </a:tr>
              <a:tr h="165400">
                <a:tc>
                  <a:txBody>
                    <a:bodyPr/>
                    <a:lstStyle/>
                    <a:p>
                      <a:pPr algn="l" fontAlgn="ctr"/>
                      <a:r>
                        <a:rPr lang="es-CL" sz="10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8.463.108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8.568.383 </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2.646.238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31,3%</a:t>
                      </a:r>
                    </a:p>
                  </a:txBody>
                  <a:tcPr marL="7876" marR="7876" marT="787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1594441"/>
                  </a:ext>
                </a:extLst>
              </a:tr>
              <a:tr h="126019">
                <a:tc>
                  <a:txBody>
                    <a:bodyPr/>
                    <a:lstStyle/>
                    <a:p>
                      <a:pPr algn="ctr" fontAlgn="ctr"/>
                      <a:r>
                        <a:rPr lang="es-CL" sz="800" b="1" i="0" u="none" strike="noStrike">
                          <a:solidFill>
                            <a:srgbClr val="000000"/>
                          </a:solidFill>
                          <a:effectLst/>
                          <a:latin typeface="Calibri" panose="020F0502020204030204" pitchFamily="34" charset="0"/>
                        </a:rPr>
                        <a:t>21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3.871.501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3.871.501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1.200.180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2543892"/>
                  </a:ext>
                </a:extLst>
              </a:tr>
              <a:tr h="126019">
                <a:tc>
                  <a:txBody>
                    <a:bodyPr/>
                    <a:lstStyle/>
                    <a:p>
                      <a:pPr algn="ctr" fontAlgn="ctr"/>
                      <a:r>
                        <a:rPr lang="es-CL" sz="800" b="1" i="0" u="none" strike="noStrike">
                          <a:solidFill>
                            <a:srgbClr val="000000"/>
                          </a:solidFill>
                          <a:effectLst/>
                          <a:latin typeface="Calibri" panose="020F0502020204030204" pitchFamily="34" charset="0"/>
                        </a:rPr>
                        <a:t>22</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767.055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767.055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225.573</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29,4%</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29,4%</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7761405"/>
                  </a:ext>
                </a:extLst>
              </a:tr>
              <a:tr h="126019">
                <a:tc>
                  <a:txBody>
                    <a:bodyPr/>
                    <a:lstStyle/>
                    <a:p>
                      <a:pPr algn="ctr" fontAlgn="ctr"/>
                      <a:r>
                        <a:rPr lang="es-CL" sz="800" b="1" i="0" u="none" strike="noStrike">
                          <a:solidFill>
                            <a:srgbClr val="000000"/>
                          </a:solidFill>
                          <a:effectLst/>
                          <a:latin typeface="Calibri" panose="020F0502020204030204" pitchFamily="34" charset="0"/>
                        </a:rPr>
                        <a:t>24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3.757.116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3.757.116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1.089.265</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0459459"/>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3.728.359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3.728.359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1.060.508</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6106495"/>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Promoción de la Asociatividad y la Ciudadanía Juvenil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1.005.467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1.005.467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345.331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0013383"/>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Empoderamiento e Inclusión de Jóvenes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196.504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196.504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85.792</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43,7%</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43,7%</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5448721"/>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Observatorio de Juventud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220.943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220.943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59.071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26,7%</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26,7%</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7981149"/>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618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Servicio Joven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2.305.445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2.305.445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570.314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08168"/>
                  </a:ext>
                </a:extLst>
              </a:tr>
              <a:tr h="126019">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28.757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28.757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28.757</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6646497"/>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Iberoamericana de la Juventud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28.757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28.757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28.757</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3707854"/>
                  </a:ext>
                </a:extLst>
              </a:tr>
              <a:tr h="126019">
                <a:tc>
                  <a:txBody>
                    <a:bodyPr/>
                    <a:lstStyle/>
                    <a:p>
                      <a:pPr algn="ctr" fontAlgn="ctr"/>
                      <a:r>
                        <a:rPr lang="es-CL" sz="800" b="1" i="0" u="none" strike="noStrike">
                          <a:solidFill>
                            <a:srgbClr val="000000"/>
                          </a:solidFill>
                          <a:effectLst/>
                          <a:latin typeface="Calibri" panose="020F0502020204030204" pitchFamily="34" charset="0"/>
                        </a:rPr>
                        <a:t>29</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65.436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65.436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24.079</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3324307"/>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20.559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20.559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11.055</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53,8%</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53,8%</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2181954"/>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4.114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4.114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1.475</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35,9%</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1625013"/>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8.663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8.663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6374784"/>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23.651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23.651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10.555</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4910918"/>
                  </a:ext>
                </a:extLst>
              </a:tr>
              <a:tr h="126019">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8.449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8.449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7414000"/>
                  </a:ext>
                </a:extLst>
              </a:tr>
              <a:tr h="126019">
                <a:tc>
                  <a:txBody>
                    <a:bodyPr/>
                    <a:lstStyle/>
                    <a:p>
                      <a:pPr algn="ctr" fontAlgn="ctr"/>
                      <a:r>
                        <a:rPr lang="es-CL" sz="800" b="1" i="0" u="none" strike="noStrike">
                          <a:solidFill>
                            <a:srgbClr val="000000"/>
                          </a:solidFill>
                          <a:effectLst/>
                          <a:latin typeface="Calibri" panose="020F0502020204030204" pitchFamily="34" charset="0"/>
                        </a:rPr>
                        <a:t>34</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2.000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107.275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107.141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5357,1%</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5736530"/>
                  </a:ext>
                </a:extLst>
              </a:tr>
              <a:tr h="133895">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2.000 </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107.275 </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105.275 </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107.141</a:t>
                      </a:r>
                    </a:p>
                  </a:txBody>
                  <a:tcPr marL="7876" marR="7876" marT="787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5357,1%</a:t>
                      </a:r>
                    </a:p>
                  </a:txBody>
                  <a:tcPr marL="7876" marR="7876" marT="787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99,9%</a:t>
                      </a:r>
                    </a:p>
                  </a:txBody>
                  <a:tcPr marL="7876" marR="7876" marT="787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313569827"/>
                  </a:ext>
                </a:extLst>
              </a:tr>
            </a:tbl>
          </a:graphicData>
        </a:graphic>
      </p:graphicFrame>
    </p:spTree>
    <p:extLst>
      <p:ext uri="{BB962C8B-B14F-4D97-AF65-F5344CB8AC3E}">
        <p14:creationId xmlns:p14="http://schemas.microsoft.com/office/powerpoint/2010/main" val="178447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8" name="1 Título"/>
          <p:cNvSpPr txBox="1">
            <a:spLocks/>
          </p:cNvSpPr>
          <p:nvPr/>
        </p:nvSpPr>
        <p:spPr>
          <a:xfrm>
            <a:off x="528176" y="1461268"/>
            <a:ext cx="7860248" cy="30580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1 de 2</a:t>
            </a:r>
          </a:p>
        </p:txBody>
      </p:sp>
      <p:sp>
        <p:nvSpPr>
          <p:cNvPr id="9" name="1 Título"/>
          <p:cNvSpPr>
            <a:spLocks noGrp="1"/>
          </p:cNvSpPr>
          <p:nvPr>
            <p:ph type="title"/>
          </p:nvPr>
        </p:nvSpPr>
        <p:spPr>
          <a:xfrm>
            <a:off x="409323" y="548680"/>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sp>
        <p:nvSpPr>
          <p:cNvPr id="7" name="3 Marcador de pie de página">
            <a:extLst>
              <a:ext uri="{FF2B5EF4-FFF2-40B4-BE49-F238E27FC236}">
                <a16:creationId xmlns:a16="http://schemas.microsoft.com/office/drawing/2014/main" id="{E2E4A713-268D-49A7-B4F3-28450AA068D0}"/>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BD214DD6-C9BA-4348-BAFC-65E66BE3A4CE}"/>
              </a:ext>
            </a:extLst>
          </p:cNvPr>
          <p:cNvGraphicFramePr>
            <a:graphicFrameLocks noGrp="1"/>
          </p:cNvGraphicFramePr>
          <p:nvPr>
            <p:extLst>
              <p:ext uri="{D42A27DB-BD31-4B8C-83A1-F6EECF244321}">
                <p14:modId xmlns:p14="http://schemas.microsoft.com/office/powerpoint/2010/main" val="1052868132"/>
              </p:ext>
            </p:extLst>
          </p:nvPr>
        </p:nvGraphicFramePr>
        <p:xfrm>
          <a:off x="628649" y="1858976"/>
          <a:ext cx="7886701" cy="3708165"/>
        </p:xfrm>
        <a:graphic>
          <a:graphicData uri="http://schemas.openxmlformats.org/drawingml/2006/table">
            <a:tbl>
              <a:tblPr/>
              <a:tblGrid>
                <a:gridCol w="259773">
                  <a:extLst>
                    <a:ext uri="{9D8B030D-6E8A-4147-A177-3AD203B41FA5}">
                      <a16:colId xmlns:a16="http://schemas.microsoft.com/office/drawing/2014/main" val="395828729"/>
                    </a:ext>
                  </a:extLst>
                </a:gridCol>
                <a:gridCol w="259773">
                  <a:extLst>
                    <a:ext uri="{9D8B030D-6E8A-4147-A177-3AD203B41FA5}">
                      <a16:colId xmlns:a16="http://schemas.microsoft.com/office/drawing/2014/main" val="34107072"/>
                    </a:ext>
                  </a:extLst>
                </a:gridCol>
                <a:gridCol w="259773">
                  <a:extLst>
                    <a:ext uri="{9D8B030D-6E8A-4147-A177-3AD203B41FA5}">
                      <a16:colId xmlns:a16="http://schemas.microsoft.com/office/drawing/2014/main" val="2562460576"/>
                    </a:ext>
                  </a:extLst>
                </a:gridCol>
                <a:gridCol w="3065318">
                  <a:extLst>
                    <a:ext uri="{9D8B030D-6E8A-4147-A177-3AD203B41FA5}">
                      <a16:colId xmlns:a16="http://schemas.microsoft.com/office/drawing/2014/main" val="1162003100"/>
                    </a:ext>
                  </a:extLst>
                </a:gridCol>
                <a:gridCol w="696191">
                  <a:extLst>
                    <a:ext uri="{9D8B030D-6E8A-4147-A177-3AD203B41FA5}">
                      <a16:colId xmlns:a16="http://schemas.microsoft.com/office/drawing/2014/main" val="3277003913"/>
                    </a:ext>
                  </a:extLst>
                </a:gridCol>
                <a:gridCol w="696191">
                  <a:extLst>
                    <a:ext uri="{9D8B030D-6E8A-4147-A177-3AD203B41FA5}">
                      <a16:colId xmlns:a16="http://schemas.microsoft.com/office/drawing/2014/main" val="994983784"/>
                    </a:ext>
                  </a:extLst>
                </a:gridCol>
                <a:gridCol w="696191">
                  <a:extLst>
                    <a:ext uri="{9D8B030D-6E8A-4147-A177-3AD203B41FA5}">
                      <a16:colId xmlns:a16="http://schemas.microsoft.com/office/drawing/2014/main" val="3518407066"/>
                    </a:ext>
                  </a:extLst>
                </a:gridCol>
                <a:gridCol w="696191">
                  <a:extLst>
                    <a:ext uri="{9D8B030D-6E8A-4147-A177-3AD203B41FA5}">
                      <a16:colId xmlns:a16="http://schemas.microsoft.com/office/drawing/2014/main" val="3438176269"/>
                    </a:ext>
                  </a:extLst>
                </a:gridCol>
                <a:gridCol w="633845">
                  <a:extLst>
                    <a:ext uri="{9D8B030D-6E8A-4147-A177-3AD203B41FA5}">
                      <a16:colId xmlns:a16="http://schemas.microsoft.com/office/drawing/2014/main" val="2197560366"/>
                    </a:ext>
                  </a:extLst>
                </a:gridCol>
                <a:gridCol w="623455">
                  <a:extLst>
                    <a:ext uri="{9D8B030D-6E8A-4147-A177-3AD203B41FA5}">
                      <a16:colId xmlns:a16="http://schemas.microsoft.com/office/drawing/2014/main" val="1455040678"/>
                    </a:ext>
                  </a:extLst>
                </a:gridCol>
              </a:tblGrid>
              <a:tr h="124691">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562570834"/>
                  </a:ext>
                </a:extLst>
              </a:tr>
              <a:tr h="381866">
                <a:tc>
                  <a:txBody>
                    <a:bodyPr/>
                    <a:lstStyle/>
                    <a:p>
                      <a:pPr algn="l" fontAlgn="ctr"/>
                      <a:r>
                        <a:rPr lang="es-CL" sz="800" b="1" i="0" u="none" strike="noStrike">
                          <a:solidFill>
                            <a:srgbClr val="FFFFFF"/>
                          </a:solidFill>
                          <a:effectLst/>
                          <a:latin typeface="Calibri" panose="020F0502020204030204" pitchFamily="34" charset="0"/>
                        </a:rPr>
                        <a:t>Subt.</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793" marR="7793" marT="779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734086029"/>
                  </a:ext>
                </a:extLst>
              </a:tr>
              <a:tr h="163657">
                <a:tc>
                  <a:txBody>
                    <a:bodyPr/>
                    <a:lstStyle/>
                    <a:p>
                      <a:pPr algn="l" fontAlgn="ctr"/>
                      <a:r>
                        <a:rPr lang="es-CL" sz="10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128.023.644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157.937.947 </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29.914.303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52.194.733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7793" marR="7793" marT="779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3091713"/>
                  </a:ext>
                </a:extLst>
              </a:tr>
              <a:tr h="124691">
                <a:tc>
                  <a:txBody>
                    <a:bodyPr/>
                    <a:lstStyle/>
                    <a:p>
                      <a:pPr algn="ctr" fontAlgn="ctr"/>
                      <a:r>
                        <a:rPr lang="es-CL" sz="800" b="1" i="0" u="none" strike="noStrike">
                          <a:solidFill>
                            <a:srgbClr val="000000"/>
                          </a:solidFill>
                          <a:effectLst/>
                          <a:latin typeface="Calibri" panose="020F0502020204030204" pitchFamily="34" charset="0"/>
                        </a:rPr>
                        <a:t>21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10.155.085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10.155.085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3.471.577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1437351"/>
                  </a:ext>
                </a:extLst>
              </a:tr>
              <a:tr h="124691">
                <a:tc>
                  <a:txBody>
                    <a:bodyPr/>
                    <a:lstStyle/>
                    <a:p>
                      <a:pPr algn="ctr" fontAlgn="ctr"/>
                      <a:r>
                        <a:rPr lang="es-CL" sz="800" b="1" i="0" u="none" strike="noStrike">
                          <a:solidFill>
                            <a:srgbClr val="000000"/>
                          </a:solidFill>
                          <a:effectLst/>
                          <a:latin typeface="Calibri" panose="020F0502020204030204" pitchFamily="34" charset="0"/>
                        </a:rPr>
                        <a:t>22</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1.484.745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1.484.745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372.020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5629206"/>
                  </a:ext>
                </a:extLst>
              </a:tr>
              <a:tr h="124691">
                <a:tc>
                  <a:txBody>
                    <a:bodyPr/>
                    <a:lstStyle/>
                    <a:p>
                      <a:pPr algn="ctr" fontAlgn="ctr"/>
                      <a:r>
                        <a:rPr lang="es-CL" sz="800" b="1" i="0" u="none" strike="noStrike">
                          <a:solidFill>
                            <a:srgbClr val="000000"/>
                          </a:solidFill>
                          <a:effectLst/>
                          <a:latin typeface="Calibri" panose="020F0502020204030204" pitchFamily="34" charset="0"/>
                        </a:rPr>
                        <a:t>24</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19.928.791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19.928.791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5.043.071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3007481"/>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12.921.768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12.921.768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236.701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388616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576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Desarrollo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9.352.577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9.352.577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88.555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4338215"/>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579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Cultura y Educación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2.191.614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2.191.614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14.857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7026856"/>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Protección del Medio Ambiente y Recursos Naturales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64.832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64.832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145880"/>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Consulta a los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1.048.376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1.048.376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133.289</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3852970"/>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600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Turismo y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264.369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264.369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9786226"/>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5.117.242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5.117.242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4.099.807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813113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Desarrollo Agropecuario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4.099.807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4.099.807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4.099.807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9266416"/>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Bienes Nacionales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584.163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584.163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2100344"/>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Fomento de la Producción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433.272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433.272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97762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1.889.781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1.889.781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706.563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5728848"/>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Turismo y Pueblos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416.905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416.905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67.200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3219626"/>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la Protección Ambiental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214.243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214.243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198.243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92,5%</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92,5%</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6405217"/>
                  </a:ext>
                </a:extLst>
              </a:tr>
              <a:tr h="179243">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889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Instrumentos Cofinanciados de Apoyo al Fondo de Desarrollo Indígena</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569.485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569.485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122.000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21,4%</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21,4%</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821338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Fondo de Cultura y Educación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689.148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689.148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319.120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2869147"/>
                  </a:ext>
                </a:extLst>
              </a:tr>
              <a:tr h="124691">
                <a:tc>
                  <a:txBody>
                    <a:bodyPr/>
                    <a:lstStyle/>
                    <a:p>
                      <a:pPr algn="ctr" fontAlgn="ctr"/>
                      <a:r>
                        <a:rPr lang="es-CL" sz="800" b="1" i="0" u="none" strike="noStrike">
                          <a:solidFill>
                            <a:srgbClr val="000000"/>
                          </a:solidFill>
                          <a:effectLst/>
                          <a:latin typeface="Calibri" panose="020F0502020204030204" pitchFamily="34" charset="0"/>
                        </a:rPr>
                        <a:t>29</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103.272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103.272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48.390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46,9%</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46,9%</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358434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17.968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17.968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17.968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67408044"/>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2.412</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1647357"/>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36.483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36.483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19.210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52,7%</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584175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41.084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41.084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8.800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21,4%</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21,4%</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78882663"/>
                  </a:ext>
                </a:extLst>
              </a:tr>
            </a:tbl>
          </a:graphicData>
        </a:graphic>
      </p:graphicFrame>
    </p:spTree>
    <p:extLst>
      <p:ext uri="{BB962C8B-B14F-4D97-AF65-F5344CB8AC3E}">
        <p14:creationId xmlns:p14="http://schemas.microsoft.com/office/powerpoint/2010/main" val="271054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8" name="1 Título"/>
          <p:cNvSpPr txBox="1">
            <a:spLocks/>
          </p:cNvSpPr>
          <p:nvPr/>
        </p:nvSpPr>
        <p:spPr>
          <a:xfrm>
            <a:off x="409323" y="1458001"/>
            <a:ext cx="7932256" cy="3090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i="1" dirty="0">
                <a:latin typeface="+mn-lt"/>
                <a:ea typeface="Verdana" pitchFamily="34" charset="0"/>
                <a:cs typeface="Verdana" pitchFamily="34" charset="0"/>
              </a:rPr>
              <a:t>… 2 de 2</a:t>
            </a:r>
          </a:p>
        </p:txBody>
      </p:sp>
      <p:sp>
        <p:nvSpPr>
          <p:cNvPr id="9" name="1 Título"/>
          <p:cNvSpPr>
            <a:spLocks noGrp="1"/>
          </p:cNvSpPr>
          <p:nvPr>
            <p:ph type="title"/>
          </p:nvPr>
        </p:nvSpPr>
        <p:spPr>
          <a:xfrm>
            <a:off x="409323" y="548680"/>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06. PROGRAMA 01:  CORPORACIÓN NACIONAL DE DESARROLLO INDÍGENA</a:t>
            </a:r>
          </a:p>
        </p:txBody>
      </p:sp>
      <p:sp>
        <p:nvSpPr>
          <p:cNvPr id="7" name="3 Marcador de pie de página">
            <a:extLst>
              <a:ext uri="{FF2B5EF4-FFF2-40B4-BE49-F238E27FC236}">
                <a16:creationId xmlns:a16="http://schemas.microsoft.com/office/drawing/2014/main" id="{5C4F35FD-0CF0-463D-8691-795591C872AD}"/>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517712F7-FFB4-4E21-B426-81905BF48F70}"/>
              </a:ext>
            </a:extLst>
          </p:cNvPr>
          <p:cNvGraphicFramePr>
            <a:graphicFrameLocks noGrp="1"/>
          </p:cNvGraphicFramePr>
          <p:nvPr>
            <p:extLst>
              <p:ext uri="{D42A27DB-BD31-4B8C-83A1-F6EECF244321}">
                <p14:modId xmlns:p14="http://schemas.microsoft.com/office/powerpoint/2010/main" val="2955839869"/>
              </p:ext>
            </p:extLst>
          </p:nvPr>
        </p:nvGraphicFramePr>
        <p:xfrm>
          <a:off x="628649" y="1858910"/>
          <a:ext cx="7886701" cy="2319768"/>
        </p:xfrm>
        <a:graphic>
          <a:graphicData uri="http://schemas.openxmlformats.org/drawingml/2006/table">
            <a:tbl>
              <a:tblPr/>
              <a:tblGrid>
                <a:gridCol w="259773">
                  <a:extLst>
                    <a:ext uri="{9D8B030D-6E8A-4147-A177-3AD203B41FA5}">
                      <a16:colId xmlns:a16="http://schemas.microsoft.com/office/drawing/2014/main" val="1151188843"/>
                    </a:ext>
                  </a:extLst>
                </a:gridCol>
                <a:gridCol w="259773">
                  <a:extLst>
                    <a:ext uri="{9D8B030D-6E8A-4147-A177-3AD203B41FA5}">
                      <a16:colId xmlns:a16="http://schemas.microsoft.com/office/drawing/2014/main" val="3782855126"/>
                    </a:ext>
                  </a:extLst>
                </a:gridCol>
                <a:gridCol w="259773">
                  <a:extLst>
                    <a:ext uri="{9D8B030D-6E8A-4147-A177-3AD203B41FA5}">
                      <a16:colId xmlns:a16="http://schemas.microsoft.com/office/drawing/2014/main" val="2491580625"/>
                    </a:ext>
                  </a:extLst>
                </a:gridCol>
                <a:gridCol w="3065318">
                  <a:extLst>
                    <a:ext uri="{9D8B030D-6E8A-4147-A177-3AD203B41FA5}">
                      <a16:colId xmlns:a16="http://schemas.microsoft.com/office/drawing/2014/main" val="3020992700"/>
                    </a:ext>
                  </a:extLst>
                </a:gridCol>
                <a:gridCol w="696191">
                  <a:extLst>
                    <a:ext uri="{9D8B030D-6E8A-4147-A177-3AD203B41FA5}">
                      <a16:colId xmlns:a16="http://schemas.microsoft.com/office/drawing/2014/main" val="4080837551"/>
                    </a:ext>
                  </a:extLst>
                </a:gridCol>
                <a:gridCol w="696191">
                  <a:extLst>
                    <a:ext uri="{9D8B030D-6E8A-4147-A177-3AD203B41FA5}">
                      <a16:colId xmlns:a16="http://schemas.microsoft.com/office/drawing/2014/main" val="3751857352"/>
                    </a:ext>
                  </a:extLst>
                </a:gridCol>
                <a:gridCol w="696191">
                  <a:extLst>
                    <a:ext uri="{9D8B030D-6E8A-4147-A177-3AD203B41FA5}">
                      <a16:colId xmlns:a16="http://schemas.microsoft.com/office/drawing/2014/main" val="4134454999"/>
                    </a:ext>
                  </a:extLst>
                </a:gridCol>
                <a:gridCol w="696191">
                  <a:extLst>
                    <a:ext uri="{9D8B030D-6E8A-4147-A177-3AD203B41FA5}">
                      <a16:colId xmlns:a16="http://schemas.microsoft.com/office/drawing/2014/main" val="778050694"/>
                    </a:ext>
                  </a:extLst>
                </a:gridCol>
                <a:gridCol w="633845">
                  <a:extLst>
                    <a:ext uri="{9D8B030D-6E8A-4147-A177-3AD203B41FA5}">
                      <a16:colId xmlns:a16="http://schemas.microsoft.com/office/drawing/2014/main" val="1084896420"/>
                    </a:ext>
                  </a:extLst>
                </a:gridCol>
                <a:gridCol w="623455">
                  <a:extLst>
                    <a:ext uri="{9D8B030D-6E8A-4147-A177-3AD203B41FA5}">
                      <a16:colId xmlns:a16="http://schemas.microsoft.com/office/drawing/2014/main" val="1501623851"/>
                    </a:ext>
                  </a:extLst>
                </a:gridCol>
              </a:tblGrid>
              <a:tr h="120015">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793" marR="7793" marT="77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66059475"/>
                  </a:ext>
                </a:extLst>
              </a:tr>
              <a:tr h="374073">
                <a:tc>
                  <a:txBody>
                    <a:bodyPr/>
                    <a:lstStyle/>
                    <a:p>
                      <a:pPr algn="l" fontAlgn="ctr"/>
                      <a:r>
                        <a:rPr lang="es-CL" sz="800" b="1" i="0" u="none" strike="noStrike">
                          <a:solidFill>
                            <a:srgbClr val="FFFFFF"/>
                          </a:solidFill>
                          <a:effectLst/>
                          <a:latin typeface="Calibri" panose="020F0502020204030204" pitchFamily="34" charset="0"/>
                        </a:rPr>
                        <a:t>Subt.</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793" marR="7793" marT="779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793" marR="7793" marT="779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793" marR="7793" marT="779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285466012"/>
                  </a:ext>
                </a:extLst>
              </a:tr>
              <a:tr h="124691">
                <a:tc>
                  <a:txBody>
                    <a:bodyPr/>
                    <a:lstStyle/>
                    <a:p>
                      <a:pPr algn="ctr" fontAlgn="ctr"/>
                      <a:r>
                        <a:rPr lang="es-CL" sz="800" b="1" i="0" u="none" strike="noStrike">
                          <a:solidFill>
                            <a:srgbClr val="000000"/>
                          </a:solidFill>
                          <a:effectLst/>
                          <a:latin typeface="Calibri" panose="020F0502020204030204" pitchFamily="34" charset="0"/>
                        </a:rPr>
                        <a:t>33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92.075.752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90.375.555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11.061.694</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5423803"/>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81.182.687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79.482.490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5.324.116</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977866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Tierras y Aguas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74.310.950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72.610.753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4.645.846</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979174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Asociados de Administración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1.115.120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1.115.120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275.988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249353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Chile Indígena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5.756.617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5.756.617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402.282</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90820652"/>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3.703.137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3.703.137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3.703.137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1264391"/>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Desarrollo Agropecuario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3.703.137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3.703.137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3.703.137</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6495787"/>
                  </a:ext>
                </a:extLst>
              </a:tr>
              <a:tr h="124691">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7.189.928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7.189.928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2.034.441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408457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999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Fondo de Tierras y Aguas Indígenas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7.189.928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7.189.928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2.034.441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967341"/>
                  </a:ext>
                </a:extLst>
              </a:tr>
              <a:tr h="124691">
                <a:tc>
                  <a:txBody>
                    <a:bodyPr/>
                    <a:lstStyle/>
                    <a:p>
                      <a:pPr algn="ctr" fontAlgn="ctr"/>
                      <a:r>
                        <a:rPr lang="es-CL" sz="800" b="1" i="0" u="none" strike="noStrike">
                          <a:solidFill>
                            <a:srgbClr val="000000"/>
                          </a:solidFill>
                          <a:effectLst/>
                          <a:latin typeface="Calibri" panose="020F0502020204030204" pitchFamily="34" charset="0"/>
                        </a:rPr>
                        <a:t>34</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4.275.999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34.190.302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29.914.303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32.197.981</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753,0%</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94,2%</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2343745"/>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3.626.274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3.626.274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1.914.910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52,8%</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52,8%</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0512479"/>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647.725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647.725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366.768</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56,6%</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56,6%</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47357010"/>
                  </a:ext>
                </a:extLst>
              </a:tr>
              <a:tr h="124691">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29.916.303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29.914.303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29.916.303</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1495815,2%</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73938173"/>
                  </a:ext>
                </a:extLst>
              </a:tr>
              <a:tr h="124691">
                <a:tc>
                  <a:txBody>
                    <a:bodyPr/>
                    <a:lstStyle/>
                    <a:p>
                      <a:pPr algn="ctr" fontAlgn="ctr"/>
                      <a:r>
                        <a:rPr lang="es-CL" sz="800" b="1" i="0" u="none" strike="noStrike">
                          <a:solidFill>
                            <a:srgbClr val="000000"/>
                          </a:solidFill>
                          <a:effectLst/>
                          <a:latin typeface="Calibri" panose="020F0502020204030204" pitchFamily="34" charset="0"/>
                        </a:rPr>
                        <a:t>35</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SALDO FINAL DE CAJA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793" marR="7793" marT="779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793" marR="7793" marT="779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0,0%</a:t>
                      </a:r>
                    </a:p>
                  </a:txBody>
                  <a:tcPr marL="7793" marR="7793" marT="779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68273075"/>
                  </a:ext>
                </a:extLst>
              </a:tr>
            </a:tbl>
          </a:graphicData>
        </a:graphic>
      </p:graphicFrame>
    </p:spTree>
    <p:extLst>
      <p:ext uri="{BB962C8B-B14F-4D97-AF65-F5344CB8AC3E}">
        <p14:creationId xmlns:p14="http://schemas.microsoft.com/office/powerpoint/2010/main" val="184602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07. PROGRAMA 01:  SERVICIO NACIONAL DE LA DISCAPACIDAD</a:t>
            </a:r>
          </a:p>
        </p:txBody>
      </p:sp>
      <p:sp>
        <p:nvSpPr>
          <p:cNvPr id="11" name="1 Título">
            <a:extLst>
              <a:ext uri="{FF2B5EF4-FFF2-40B4-BE49-F238E27FC236}">
                <a16:creationId xmlns:a16="http://schemas.microsoft.com/office/drawing/2014/main" id="{83A875F0-0FC5-438B-A42A-35C1BDA76397}"/>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2FD03E23-391C-4F79-BCDD-9F892C43B352}"/>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98EF3048-1BE1-48D9-888A-95E23E3C4D67}"/>
              </a:ext>
            </a:extLst>
          </p:cNvPr>
          <p:cNvGraphicFramePr>
            <a:graphicFrameLocks noGrp="1"/>
          </p:cNvGraphicFramePr>
          <p:nvPr>
            <p:extLst>
              <p:ext uri="{D42A27DB-BD31-4B8C-83A1-F6EECF244321}">
                <p14:modId xmlns:p14="http://schemas.microsoft.com/office/powerpoint/2010/main" val="1088564097"/>
              </p:ext>
            </p:extLst>
          </p:nvPr>
        </p:nvGraphicFramePr>
        <p:xfrm>
          <a:off x="628649" y="1660063"/>
          <a:ext cx="7886701" cy="4054982"/>
        </p:xfrm>
        <a:graphic>
          <a:graphicData uri="http://schemas.openxmlformats.org/drawingml/2006/table">
            <a:tbl>
              <a:tblPr/>
              <a:tblGrid>
                <a:gridCol w="264300">
                  <a:extLst>
                    <a:ext uri="{9D8B030D-6E8A-4147-A177-3AD203B41FA5}">
                      <a16:colId xmlns:a16="http://schemas.microsoft.com/office/drawing/2014/main" val="2810510685"/>
                    </a:ext>
                  </a:extLst>
                </a:gridCol>
                <a:gridCol w="264300">
                  <a:extLst>
                    <a:ext uri="{9D8B030D-6E8A-4147-A177-3AD203B41FA5}">
                      <a16:colId xmlns:a16="http://schemas.microsoft.com/office/drawing/2014/main" val="1201178262"/>
                    </a:ext>
                  </a:extLst>
                </a:gridCol>
                <a:gridCol w="264300">
                  <a:extLst>
                    <a:ext uri="{9D8B030D-6E8A-4147-A177-3AD203B41FA5}">
                      <a16:colId xmlns:a16="http://schemas.microsoft.com/office/drawing/2014/main" val="3568242839"/>
                    </a:ext>
                  </a:extLst>
                </a:gridCol>
                <a:gridCol w="2981299">
                  <a:extLst>
                    <a:ext uri="{9D8B030D-6E8A-4147-A177-3AD203B41FA5}">
                      <a16:colId xmlns:a16="http://schemas.microsoft.com/office/drawing/2014/main" val="1948339865"/>
                    </a:ext>
                  </a:extLst>
                </a:gridCol>
                <a:gridCol w="708323">
                  <a:extLst>
                    <a:ext uri="{9D8B030D-6E8A-4147-A177-3AD203B41FA5}">
                      <a16:colId xmlns:a16="http://schemas.microsoft.com/office/drawing/2014/main" val="3215269093"/>
                    </a:ext>
                  </a:extLst>
                </a:gridCol>
                <a:gridCol w="708323">
                  <a:extLst>
                    <a:ext uri="{9D8B030D-6E8A-4147-A177-3AD203B41FA5}">
                      <a16:colId xmlns:a16="http://schemas.microsoft.com/office/drawing/2014/main" val="2752290143"/>
                    </a:ext>
                  </a:extLst>
                </a:gridCol>
                <a:gridCol w="708323">
                  <a:extLst>
                    <a:ext uri="{9D8B030D-6E8A-4147-A177-3AD203B41FA5}">
                      <a16:colId xmlns:a16="http://schemas.microsoft.com/office/drawing/2014/main" val="3615389169"/>
                    </a:ext>
                  </a:extLst>
                </a:gridCol>
                <a:gridCol w="708323">
                  <a:extLst>
                    <a:ext uri="{9D8B030D-6E8A-4147-A177-3AD203B41FA5}">
                      <a16:colId xmlns:a16="http://schemas.microsoft.com/office/drawing/2014/main" val="4127122668"/>
                    </a:ext>
                  </a:extLst>
                </a:gridCol>
                <a:gridCol w="644891">
                  <a:extLst>
                    <a:ext uri="{9D8B030D-6E8A-4147-A177-3AD203B41FA5}">
                      <a16:colId xmlns:a16="http://schemas.microsoft.com/office/drawing/2014/main" val="901723870"/>
                    </a:ext>
                  </a:extLst>
                </a:gridCol>
                <a:gridCol w="634319">
                  <a:extLst>
                    <a:ext uri="{9D8B030D-6E8A-4147-A177-3AD203B41FA5}">
                      <a16:colId xmlns:a16="http://schemas.microsoft.com/office/drawing/2014/main" val="1138142860"/>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52373087"/>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586282001"/>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22.798.344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24.013.204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5.993.966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5623380"/>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5.128.833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5.128.833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1.525.208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1190886"/>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1.370.811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1.370.811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145.808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4340997"/>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17.330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17.330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253813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784659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2627305"/>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16.065.972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16.065.972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3.077.625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460819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16.056.836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16.056.836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3.068.489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425547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20.422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8.813.399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8.813.399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1.713.671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961369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Ayuda al Niño Limitado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935.452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935.452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943389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Atención Temprana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862.131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862.131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509.585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278343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Acceso a la Justicia de las Personas con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346.206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346.206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328.520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667147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Participación Inclusiva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449.910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449.910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863475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Desarrollo de Organizaciones Inclusivas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56.325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56.325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637584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Tránsito a la Vida Independiente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1.978.276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1.978.276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764973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Adultos con Discapacidad en Residencias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2.520.377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2.520.377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509.073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624287"/>
                  </a:ext>
                </a:extLst>
              </a:tr>
              <a:tr h="25372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Cumplimiento a la Ley de Inserción Laboral de Personas en situación de discapacidad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94.760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94.760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762372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496882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CEDDIS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6252465"/>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214.398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214.398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892108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38984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715038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2.101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626721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209.317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209.317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22.296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5218660"/>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1.215.860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1.215.616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121561,6%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073040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1.215.860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1.214.860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1.215.616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121561,6%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10881283"/>
                  </a:ext>
                </a:extLst>
              </a:tr>
            </a:tbl>
          </a:graphicData>
        </a:graphic>
      </p:graphicFrame>
    </p:spTree>
    <p:extLst>
      <p:ext uri="{BB962C8B-B14F-4D97-AF65-F5344CB8AC3E}">
        <p14:creationId xmlns:p14="http://schemas.microsoft.com/office/powerpoint/2010/main" val="2710549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8" name="1 Título"/>
          <p:cNvSpPr txBox="1">
            <a:spLocks/>
          </p:cNvSpPr>
          <p:nvPr/>
        </p:nvSpPr>
        <p:spPr>
          <a:xfrm>
            <a:off x="438458" y="1237782"/>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1 de 2</a:t>
            </a:r>
          </a:p>
        </p:txBody>
      </p:sp>
      <p:sp>
        <p:nvSpPr>
          <p:cNvPr id="7"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sp>
        <p:nvSpPr>
          <p:cNvPr id="9" name="3 Marcador de pie de página">
            <a:extLst>
              <a:ext uri="{FF2B5EF4-FFF2-40B4-BE49-F238E27FC236}">
                <a16:creationId xmlns:a16="http://schemas.microsoft.com/office/drawing/2014/main" id="{155291B0-AC39-4671-85BC-F65849587521}"/>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0F328CAA-812E-4E25-9818-B6035ECD079D}"/>
              </a:ext>
            </a:extLst>
          </p:cNvPr>
          <p:cNvGraphicFramePr>
            <a:graphicFrameLocks noGrp="1"/>
          </p:cNvGraphicFramePr>
          <p:nvPr>
            <p:extLst>
              <p:ext uri="{D42A27DB-BD31-4B8C-83A1-F6EECF244321}">
                <p14:modId xmlns:p14="http://schemas.microsoft.com/office/powerpoint/2010/main" val="3413125981"/>
              </p:ext>
            </p:extLst>
          </p:nvPr>
        </p:nvGraphicFramePr>
        <p:xfrm>
          <a:off x="628649" y="1557353"/>
          <a:ext cx="7886701" cy="4195745"/>
        </p:xfrm>
        <a:graphic>
          <a:graphicData uri="http://schemas.openxmlformats.org/drawingml/2006/table">
            <a:tbl>
              <a:tblPr/>
              <a:tblGrid>
                <a:gridCol w="264300">
                  <a:extLst>
                    <a:ext uri="{9D8B030D-6E8A-4147-A177-3AD203B41FA5}">
                      <a16:colId xmlns:a16="http://schemas.microsoft.com/office/drawing/2014/main" val="3970000529"/>
                    </a:ext>
                  </a:extLst>
                </a:gridCol>
                <a:gridCol w="264300">
                  <a:extLst>
                    <a:ext uri="{9D8B030D-6E8A-4147-A177-3AD203B41FA5}">
                      <a16:colId xmlns:a16="http://schemas.microsoft.com/office/drawing/2014/main" val="1453818676"/>
                    </a:ext>
                  </a:extLst>
                </a:gridCol>
                <a:gridCol w="264300">
                  <a:extLst>
                    <a:ext uri="{9D8B030D-6E8A-4147-A177-3AD203B41FA5}">
                      <a16:colId xmlns:a16="http://schemas.microsoft.com/office/drawing/2014/main" val="1246164463"/>
                    </a:ext>
                  </a:extLst>
                </a:gridCol>
                <a:gridCol w="2981299">
                  <a:extLst>
                    <a:ext uri="{9D8B030D-6E8A-4147-A177-3AD203B41FA5}">
                      <a16:colId xmlns:a16="http://schemas.microsoft.com/office/drawing/2014/main" val="1358009437"/>
                    </a:ext>
                  </a:extLst>
                </a:gridCol>
                <a:gridCol w="708323">
                  <a:extLst>
                    <a:ext uri="{9D8B030D-6E8A-4147-A177-3AD203B41FA5}">
                      <a16:colId xmlns:a16="http://schemas.microsoft.com/office/drawing/2014/main" val="1738281799"/>
                    </a:ext>
                  </a:extLst>
                </a:gridCol>
                <a:gridCol w="708323">
                  <a:extLst>
                    <a:ext uri="{9D8B030D-6E8A-4147-A177-3AD203B41FA5}">
                      <a16:colId xmlns:a16="http://schemas.microsoft.com/office/drawing/2014/main" val="3103836645"/>
                    </a:ext>
                  </a:extLst>
                </a:gridCol>
                <a:gridCol w="708323">
                  <a:extLst>
                    <a:ext uri="{9D8B030D-6E8A-4147-A177-3AD203B41FA5}">
                      <a16:colId xmlns:a16="http://schemas.microsoft.com/office/drawing/2014/main" val="1457206642"/>
                    </a:ext>
                  </a:extLst>
                </a:gridCol>
                <a:gridCol w="708323">
                  <a:extLst>
                    <a:ext uri="{9D8B030D-6E8A-4147-A177-3AD203B41FA5}">
                      <a16:colId xmlns:a16="http://schemas.microsoft.com/office/drawing/2014/main" val="1104425213"/>
                    </a:ext>
                  </a:extLst>
                </a:gridCol>
                <a:gridCol w="644891">
                  <a:extLst>
                    <a:ext uri="{9D8B030D-6E8A-4147-A177-3AD203B41FA5}">
                      <a16:colId xmlns:a16="http://schemas.microsoft.com/office/drawing/2014/main" val="3218854145"/>
                    </a:ext>
                  </a:extLst>
                </a:gridCol>
                <a:gridCol w="634319">
                  <a:extLst>
                    <a:ext uri="{9D8B030D-6E8A-4147-A177-3AD203B41FA5}">
                      <a16:colId xmlns:a16="http://schemas.microsoft.com/office/drawing/2014/main" val="1005048748"/>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12058502"/>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528066049"/>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39.533.041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40.981.528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1.448.487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10.654.311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6426887"/>
                  </a:ext>
                </a:extLst>
              </a:tr>
              <a:tr h="0">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5.177.916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5.168.525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-9.391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1.677.852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5941681"/>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1.218.797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1.218.797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328.302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7376338"/>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50.706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50.706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348772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50.706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50.706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8878424"/>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29.155.189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29.155.189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6.851.341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9005793"/>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1.602.847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1.602.847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801.424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420200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Nacional de Protección a la Ancianidad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1.602.847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1.602.847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801.424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8403825"/>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27.539.079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27.539.079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6.047.497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826860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Nacional del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4.869.954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4.869.954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434960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Escuelas de Formación para Dirigentes Mayores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164.585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13.680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504830"/>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Escuela para Funcionarios Públicos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59.909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59.909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429314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Turismo Social para 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346.919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346.919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6.646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6153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Servicios de Atención al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9.922.513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9.922.513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2.771.765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612862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Buen Trato al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120.056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120.056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28.630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291507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Envejecimiento Activo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409.624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409.624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25.015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703932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Fondo Subsidio ELEAM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7.645.608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7.645.608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1.737.459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48517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Cuidados Domiciliarios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879.531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879.531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508.215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032726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Centros Diurnos del Adulto Mayor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2.967.568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2.967.568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825.287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29870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724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Voluntariado País de Mayores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152.812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152.812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30.701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6105748"/>
                  </a:ext>
                </a:extLst>
              </a:tr>
              <a:tr h="13479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307364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Iberoamericana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7131061"/>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124.362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124.362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46.707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480345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28.840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28.840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28.840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744952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944472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545094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46.762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46.762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501004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41.022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41.022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243477324"/>
                  </a:ext>
                </a:extLst>
              </a:tr>
            </a:tbl>
          </a:graphicData>
        </a:graphic>
      </p:graphicFrame>
    </p:spTree>
    <p:extLst>
      <p:ext uri="{BB962C8B-B14F-4D97-AF65-F5344CB8AC3E}">
        <p14:creationId xmlns:p14="http://schemas.microsoft.com/office/powerpoint/2010/main" val="3837247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8" name="1 Título"/>
          <p:cNvSpPr txBox="1">
            <a:spLocks/>
          </p:cNvSpPr>
          <p:nvPr/>
        </p:nvSpPr>
        <p:spPr>
          <a:xfrm>
            <a:off x="409323" y="1208029"/>
            <a:ext cx="7776864"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08. PROGRAMA 01:  SERVICIO NACIONAL DEL ADULTO MAYOR</a:t>
            </a:r>
          </a:p>
        </p:txBody>
      </p:sp>
      <p:sp>
        <p:nvSpPr>
          <p:cNvPr id="7" name="3 Marcador de pie de página">
            <a:extLst>
              <a:ext uri="{FF2B5EF4-FFF2-40B4-BE49-F238E27FC236}">
                <a16:creationId xmlns:a16="http://schemas.microsoft.com/office/drawing/2014/main" id="{200779E7-A76A-4C6B-BFC3-C7E9FCAD1721}"/>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0C9CF9EF-A13F-43C4-A8E3-4F749691BAF8}"/>
              </a:ext>
            </a:extLst>
          </p:cNvPr>
          <p:cNvGraphicFramePr>
            <a:graphicFrameLocks noGrp="1"/>
          </p:cNvGraphicFramePr>
          <p:nvPr>
            <p:extLst>
              <p:ext uri="{D42A27DB-BD31-4B8C-83A1-F6EECF244321}">
                <p14:modId xmlns:p14="http://schemas.microsoft.com/office/powerpoint/2010/main" val="2397078905"/>
              </p:ext>
            </p:extLst>
          </p:nvPr>
        </p:nvGraphicFramePr>
        <p:xfrm>
          <a:off x="628649" y="1628800"/>
          <a:ext cx="7886701" cy="1289534"/>
        </p:xfrm>
        <a:graphic>
          <a:graphicData uri="http://schemas.openxmlformats.org/drawingml/2006/table">
            <a:tbl>
              <a:tblPr/>
              <a:tblGrid>
                <a:gridCol w="264300">
                  <a:extLst>
                    <a:ext uri="{9D8B030D-6E8A-4147-A177-3AD203B41FA5}">
                      <a16:colId xmlns:a16="http://schemas.microsoft.com/office/drawing/2014/main" val="2797022542"/>
                    </a:ext>
                  </a:extLst>
                </a:gridCol>
                <a:gridCol w="264300">
                  <a:extLst>
                    <a:ext uri="{9D8B030D-6E8A-4147-A177-3AD203B41FA5}">
                      <a16:colId xmlns:a16="http://schemas.microsoft.com/office/drawing/2014/main" val="3357555201"/>
                    </a:ext>
                  </a:extLst>
                </a:gridCol>
                <a:gridCol w="264300">
                  <a:extLst>
                    <a:ext uri="{9D8B030D-6E8A-4147-A177-3AD203B41FA5}">
                      <a16:colId xmlns:a16="http://schemas.microsoft.com/office/drawing/2014/main" val="1130930407"/>
                    </a:ext>
                  </a:extLst>
                </a:gridCol>
                <a:gridCol w="2981299">
                  <a:extLst>
                    <a:ext uri="{9D8B030D-6E8A-4147-A177-3AD203B41FA5}">
                      <a16:colId xmlns:a16="http://schemas.microsoft.com/office/drawing/2014/main" val="3433967733"/>
                    </a:ext>
                  </a:extLst>
                </a:gridCol>
                <a:gridCol w="708323">
                  <a:extLst>
                    <a:ext uri="{9D8B030D-6E8A-4147-A177-3AD203B41FA5}">
                      <a16:colId xmlns:a16="http://schemas.microsoft.com/office/drawing/2014/main" val="277896988"/>
                    </a:ext>
                  </a:extLst>
                </a:gridCol>
                <a:gridCol w="708323">
                  <a:extLst>
                    <a:ext uri="{9D8B030D-6E8A-4147-A177-3AD203B41FA5}">
                      <a16:colId xmlns:a16="http://schemas.microsoft.com/office/drawing/2014/main" val="3819642003"/>
                    </a:ext>
                  </a:extLst>
                </a:gridCol>
                <a:gridCol w="708323">
                  <a:extLst>
                    <a:ext uri="{9D8B030D-6E8A-4147-A177-3AD203B41FA5}">
                      <a16:colId xmlns:a16="http://schemas.microsoft.com/office/drawing/2014/main" val="762141145"/>
                    </a:ext>
                  </a:extLst>
                </a:gridCol>
                <a:gridCol w="708323">
                  <a:extLst>
                    <a:ext uri="{9D8B030D-6E8A-4147-A177-3AD203B41FA5}">
                      <a16:colId xmlns:a16="http://schemas.microsoft.com/office/drawing/2014/main" val="2771474918"/>
                    </a:ext>
                  </a:extLst>
                </a:gridCol>
                <a:gridCol w="644891">
                  <a:extLst>
                    <a:ext uri="{9D8B030D-6E8A-4147-A177-3AD203B41FA5}">
                      <a16:colId xmlns:a16="http://schemas.microsoft.com/office/drawing/2014/main" val="2083428044"/>
                    </a:ext>
                  </a:extLst>
                </a:gridCol>
                <a:gridCol w="634319">
                  <a:extLst>
                    <a:ext uri="{9D8B030D-6E8A-4147-A177-3AD203B41FA5}">
                      <a16:colId xmlns:a16="http://schemas.microsoft.com/office/drawing/2014/main" val="2208545264"/>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87980191"/>
                  </a:ext>
                </a:extLst>
              </a:tr>
              <a:tr h="380591">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637826776"/>
                  </a:ext>
                </a:extLst>
              </a:tr>
              <a:tr h="126864">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3.488.637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3.488.637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343.113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657748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3.488.637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3.488.637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343.113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5931847"/>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368.140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1.775.312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1.407.172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1.406.996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626614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362.273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362.273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9653621"/>
                  </a:ext>
                </a:extLst>
              </a:tr>
              <a:tr h="12210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597533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1.408.172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1.407.172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1.406.996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140699,6%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22042063"/>
                  </a:ext>
                </a:extLst>
              </a:tr>
            </a:tbl>
          </a:graphicData>
        </a:graphic>
      </p:graphicFrame>
    </p:spTree>
    <p:extLst>
      <p:ext uri="{BB962C8B-B14F-4D97-AF65-F5344CB8AC3E}">
        <p14:creationId xmlns:p14="http://schemas.microsoft.com/office/powerpoint/2010/main" val="149706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600" dirty="0"/>
              <a:t>El proyecto de presupuesto 2019 del Ministerio de Desarrollo Social contempló un gasto en estado de operaciones de $641.663 millones, con un crecimiento del 1,8%, respecto de la Ley de Presupuestos 2018 ajustada, cuyo detalle se presenta a continuación:</a:t>
            </a:r>
          </a:p>
          <a:p>
            <a:pPr marL="628650" lvl="1" indent="-268288" algn="just">
              <a:spcBef>
                <a:spcPts val="600"/>
              </a:spcBef>
              <a:spcAft>
                <a:spcPts val="600"/>
              </a:spcAft>
              <a:buFont typeface="Arial" panose="020B0604020202020204" pitchFamily="34" charset="0"/>
              <a:buChar char="•"/>
            </a:pPr>
            <a:r>
              <a:rPr lang="es-CL" sz="1600" u="sng" dirty="0"/>
              <a:t>Protección Social</a:t>
            </a:r>
            <a:r>
              <a:rPr lang="es-CL" sz="1600" dirty="0"/>
              <a:t>, contiene 3 componentes cuyos recursos se destinaran al financiamiento de la oferta preferente del subsistema seguridades y oportunidades (meta 130.000 familias), Chile crece contigo y niñez, a través del subsistema de protección integral a la infancia y las transferencias monetarias del subsistema seguridades y oportunidades (meta 65.000 nuevas familias/beneficiarios).</a:t>
            </a:r>
          </a:p>
          <a:p>
            <a:pPr marL="628650" lvl="1" indent="-268288" algn="just">
              <a:spcBef>
                <a:spcPts val="600"/>
              </a:spcBef>
              <a:spcAft>
                <a:spcPts val="600"/>
              </a:spcAft>
              <a:buFont typeface="Arial" panose="020B0604020202020204" pitchFamily="34" charset="0"/>
              <a:buChar char="•"/>
            </a:pPr>
            <a:r>
              <a:rPr lang="es-CL" sz="1600" u="sng" dirty="0"/>
              <a:t>Integración Social</a:t>
            </a:r>
            <a:r>
              <a:rPr lang="es-CL" sz="1600" dirty="0"/>
              <a:t>, contempla recursos para ayudas, asesorías y asistencias técnicas, así como los aportes destinados al desarrollo e integración de personas, familias, organismos, asociaciones y comunidades canalizadas a través de la Corporación Nacional de Desarrollo Indígena (CONADI), el Servicio Nacional de la Discapacidad (SENADIS), el Instituto Nacional de la Juventud (INJUV) y el Servicio Nacional del Adulto Mayor (SENAMA).</a:t>
            </a:r>
          </a:p>
          <a:p>
            <a:pPr marL="628650" lvl="1" indent="-268288" algn="just">
              <a:spcBef>
                <a:spcPts val="600"/>
              </a:spcBef>
              <a:spcAft>
                <a:spcPts val="600"/>
              </a:spcAft>
              <a:buFont typeface="Arial" panose="020B0604020202020204" pitchFamily="34" charset="0"/>
              <a:buChar char="•"/>
            </a:pPr>
            <a:r>
              <a:rPr lang="es-CL" sz="1600" u="sng" dirty="0"/>
              <a:t>Emprendimiento (FOSIS)</a:t>
            </a:r>
            <a:r>
              <a:rPr lang="es-CL" sz="1600" dirty="0"/>
              <a:t>, contempla programas orientados a disminuir la condición de vulnerabilidad y marginación a personas y familias del país, mejorar su capacidad generadora de ingresos y aumentar su capital humano y social.</a:t>
            </a:r>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1247190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9"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09. PROGRAMA 01:  SUBSECRETARÍA DE EVALUACIÓN SOCIAL</a:t>
            </a:r>
          </a:p>
        </p:txBody>
      </p:sp>
      <p:sp>
        <p:nvSpPr>
          <p:cNvPr id="11" name="1 Título">
            <a:extLst>
              <a:ext uri="{FF2B5EF4-FFF2-40B4-BE49-F238E27FC236}">
                <a16:creationId xmlns:a16="http://schemas.microsoft.com/office/drawing/2014/main" id="{8924D701-30F3-4216-8613-28C1B7C50C72}"/>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2066EB90-D421-4E05-B90F-BC6D3453A0D0}"/>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E7076549-7304-40AB-A6CC-08B4EF7BF266}"/>
              </a:ext>
            </a:extLst>
          </p:cNvPr>
          <p:cNvGraphicFramePr>
            <a:graphicFrameLocks noGrp="1"/>
          </p:cNvGraphicFramePr>
          <p:nvPr>
            <p:extLst>
              <p:ext uri="{D42A27DB-BD31-4B8C-83A1-F6EECF244321}">
                <p14:modId xmlns:p14="http://schemas.microsoft.com/office/powerpoint/2010/main" val="553776693"/>
              </p:ext>
            </p:extLst>
          </p:nvPr>
        </p:nvGraphicFramePr>
        <p:xfrm>
          <a:off x="628649" y="1660512"/>
          <a:ext cx="7886701" cy="3152009"/>
        </p:xfrm>
        <a:graphic>
          <a:graphicData uri="http://schemas.openxmlformats.org/drawingml/2006/table">
            <a:tbl>
              <a:tblPr/>
              <a:tblGrid>
                <a:gridCol w="264300">
                  <a:extLst>
                    <a:ext uri="{9D8B030D-6E8A-4147-A177-3AD203B41FA5}">
                      <a16:colId xmlns:a16="http://schemas.microsoft.com/office/drawing/2014/main" val="2715574527"/>
                    </a:ext>
                  </a:extLst>
                </a:gridCol>
                <a:gridCol w="264300">
                  <a:extLst>
                    <a:ext uri="{9D8B030D-6E8A-4147-A177-3AD203B41FA5}">
                      <a16:colId xmlns:a16="http://schemas.microsoft.com/office/drawing/2014/main" val="579288237"/>
                    </a:ext>
                  </a:extLst>
                </a:gridCol>
                <a:gridCol w="264300">
                  <a:extLst>
                    <a:ext uri="{9D8B030D-6E8A-4147-A177-3AD203B41FA5}">
                      <a16:colId xmlns:a16="http://schemas.microsoft.com/office/drawing/2014/main" val="1035974345"/>
                    </a:ext>
                  </a:extLst>
                </a:gridCol>
                <a:gridCol w="2981299">
                  <a:extLst>
                    <a:ext uri="{9D8B030D-6E8A-4147-A177-3AD203B41FA5}">
                      <a16:colId xmlns:a16="http://schemas.microsoft.com/office/drawing/2014/main" val="374605176"/>
                    </a:ext>
                  </a:extLst>
                </a:gridCol>
                <a:gridCol w="708323">
                  <a:extLst>
                    <a:ext uri="{9D8B030D-6E8A-4147-A177-3AD203B41FA5}">
                      <a16:colId xmlns:a16="http://schemas.microsoft.com/office/drawing/2014/main" val="3169060350"/>
                    </a:ext>
                  </a:extLst>
                </a:gridCol>
                <a:gridCol w="708323">
                  <a:extLst>
                    <a:ext uri="{9D8B030D-6E8A-4147-A177-3AD203B41FA5}">
                      <a16:colId xmlns:a16="http://schemas.microsoft.com/office/drawing/2014/main" val="3006519777"/>
                    </a:ext>
                  </a:extLst>
                </a:gridCol>
                <a:gridCol w="708323">
                  <a:extLst>
                    <a:ext uri="{9D8B030D-6E8A-4147-A177-3AD203B41FA5}">
                      <a16:colId xmlns:a16="http://schemas.microsoft.com/office/drawing/2014/main" val="3028598504"/>
                    </a:ext>
                  </a:extLst>
                </a:gridCol>
                <a:gridCol w="708323">
                  <a:extLst>
                    <a:ext uri="{9D8B030D-6E8A-4147-A177-3AD203B41FA5}">
                      <a16:colId xmlns:a16="http://schemas.microsoft.com/office/drawing/2014/main" val="708954186"/>
                    </a:ext>
                  </a:extLst>
                </a:gridCol>
                <a:gridCol w="644891">
                  <a:extLst>
                    <a:ext uri="{9D8B030D-6E8A-4147-A177-3AD203B41FA5}">
                      <a16:colId xmlns:a16="http://schemas.microsoft.com/office/drawing/2014/main" val="3216105273"/>
                    </a:ext>
                  </a:extLst>
                </a:gridCol>
                <a:gridCol w="634319">
                  <a:extLst>
                    <a:ext uri="{9D8B030D-6E8A-4147-A177-3AD203B41FA5}">
                      <a16:colId xmlns:a16="http://schemas.microsoft.com/office/drawing/2014/main" val="2459217167"/>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737163639"/>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83795591"/>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23.581.689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25.750.459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2.168.770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7.650.030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32,4%</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60752754"/>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8.818.133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8.816.531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-1.602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2.810.450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0533597"/>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4.151.408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6.831.464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2.680.056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355.064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8070137"/>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152.825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152.825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45.113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750417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152.825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152.825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45.113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5733592"/>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9.384.167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6.775.702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2.383.736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0013342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5.033.508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5.033.508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957.092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476540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Iniciativas para la Superación de la Pobreza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5.025.257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5.025.257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957.092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919204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19.885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4854667"/>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Concurso Políticas Públicas PUC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5466657"/>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1.631.736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1.631.736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1.426.644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53899494"/>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Colaboración INE Encuesta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1.631.736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1.631.736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1.426.644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931663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2.718.923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110.458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6681594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Encuesta Casen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2.718.923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110.458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-2.608.465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3666689"/>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1.226.981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1.226.981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108.886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134011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319665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291.982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291.982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195321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929.956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929.956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104.423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0301297"/>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1.946.956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1.945.956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1.946.781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194678,1%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43453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1.946.956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1.945.956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194678,1%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764080440"/>
                  </a:ext>
                </a:extLst>
              </a:tr>
            </a:tbl>
          </a:graphicData>
        </a:graphic>
      </p:graphicFrame>
    </p:spTree>
    <p:extLst>
      <p:ext uri="{BB962C8B-B14F-4D97-AF65-F5344CB8AC3E}">
        <p14:creationId xmlns:p14="http://schemas.microsoft.com/office/powerpoint/2010/main" val="83497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dirty="0"/>
          </a:p>
        </p:txBody>
      </p:sp>
      <p:sp>
        <p:nvSpPr>
          <p:cNvPr id="10" name="1 Título"/>
          <p:cNvSpPr>
            <a:spLocks noGrp="1"/>
          </p:cNvSpPr>
          <p:nvPr>
            <p:ph type="title"/>
          </p:nvPr>
        </p:nvSpPr>
        <p:spPr>
          <a:xfrm>
            <a:off x="409323" y="548680"/>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01:  SUBSECRETARÍA DE LA NIÑEZ</a:t>
            </a:r>
          </a:p>
        </p:txBody>
      </p:sp>
      <p:sp>
        <p:nvSpPr>
          <p:cNvPr id="9" name="1 Título">
            <a:extLst>
              <a:ext uri="{FF2B5EF4-FFF2-40B4-BE49-F238E27FC236}">
                <a16:creationId xmlns:a16="http://schemas.microsoft.com/office/drawing/2014/main" id="{D1133A9D-1876-4296-BCD6-7BCA609129F5}"/>
              </a:ext>
            </a:extLst>
          </p:cNvPr>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5D297D60-E96D-4F3D-925D-BEC05F67C3B9}"/>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0397963A-6757-4AB8-9413-7C9345E5F2F2}"/>
              </a:ext>
            </a:extLst>
          </p:cNvPr>
          <p:cNvGraphicFramePr>
            <a:graphicFrameLocks noGrp="1"/>
          </p:cNvGraphicFramePr>
          <p:nvPr>
            <p:extLst>
              <p:ext uri="{D42A27DB-BD31-4B8C-83A1-F6EECF244321}">
                <p14:modId xmlns:p14="http://schemas.microsoft.com/office/powerpoint/2010/main" val="3207271706"/>
              </p:ext>
            </p:extLst>
          </p:nvPr>
        </p:nvGraphicFramePr>
        <p:xfrm>
          <a:off x="628649" y="1660512"/>
          <a:ext cx="7886701" cy="2372915"/>
        </p:xfrm>
        <a:graphic>
          <a:graphicData uri="http://schemas.openxmlformats.org/drawingml/2006/table">
            <a:tbl>
              <a:tblPr/>
              <a:tblGrid>
                <a:gridCol w="264300">
                  <a:extLst>
                    <a:ext uri="{9D8B030D-6E8A-4147-A177-3AD203B41FA5}">
                      <a16:colId xmlns:a16="http://schemas.microsoft.com/office/drawing/2014/main" val="3066271104"/>
                    </a:ext>
                  </a:extLst>
                </a:gridCol>
                <a:gridCol w="264300">
                  <a:extLst>
                    <a:ext uri="{9D8B030D-6E8A-4147-A177-3AD203B41FA5}">
                      <a16:colId xmlns:a16="http://schemas.microsoft.com/office/drawing/2014/main" val="888684816"/>
                    </a:ext>
                  </a:extLst>
                </a:gridCol>
                <a:gridCol w="264300">
                  <a:extLst>
                    <a:ext uri="{9D8B030D-6E8A-4147-A177-3AD203B41FA5}">
                      <a16:colId xmlns:a16="http://schemas.microsoft.com/office/drawing/2014/main" val="3713699586"/>
                    </a:ext>
                  </a:extLst>
                </a:gridCol>
                <a:gridCol w="2981299">
                  <a:extLst>
                    <a:ext uri="{9D8B030D-6E8A-4147-A177-3AD203B41FA5}">
                      <a16:colId xmlns:a16="http://schemas.microsoft.com/office/drawing/2014/main" val="283547187"/>
                    </a:ext>
                  </a:extLst>
                </a:gridCol>
                <a:gridCol w="708323">
                  <a:extLst>
                    <a:ext uri="{9D8B030D-6E8A-4147-A177-3AD203B41FA5}">
                      <a16:colId xmlns:a16="http://schemas.microsoft.com/office/drawing/2014/main" val="3859131051"/>
                    </a:ext>
                  </a:extLst>
                </a:gridCol>
                <a:gridCol w="708323">
                  <a:extLst>
                    <a:ext uri="{9D8B030D-6E8A-4147-A177-3AD203B41FA5}">
                      <a16:colId xmlns:a16="http://schemas.microsoft.com/office/drawing/2014/main" val="1026037062"/>
                    </a:ext>
                  </a:extLst>
                </a:gridCol>
                <a:gridCol w="708323">
                  <a:extLst>
                    <a:ext uri="{9D8B030D-6E8A-4147-A177-3AD203B41FA5}">
                      <a16:colId xmlns:a16="http://schemas.microsoft.com/office/drawing/2014/main" val="1224655762"/>
                    </a:ext>
                  </a:extLst>
                </a:gridCol>
                <a:gridCol w="708323">
                  <a:extLst>
                    <a:ext uri="{9D8B030D-6E8A-4147-A177-3AD203B41FA5}">
                      <a16:colId xmlns:a16="http://schemas.microsoft.com/office/drawing/2014/main" val="3805944442"/>
                    </a:ext>
                  </a:extLst>
                </a:gridCol>
                <a:gridCol w="644891">
                  <a:extLst>
                    <a:ext uri="{9D8B030D-6E8A-4147-A177-3AD203B41FA5}">
                      <a16:colId xmlns:a16="http://schemas.microsoft.com/office/drawing/2014/main" val="3137510871"/>
                    </a:ext>
                  </a:extLst>
                </a:gridCol>
                <a:gridCol w="634319">
                  <a:extLst>
                    <a:ext uri="{9D8B030D-6E8A-4147-A177-3AD203B41FA5}">
                      <a16:colId xmlns:a16="http://schemas.microsoft.com/office/drawing/2014/main" val="3364117131"/>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78076888"/>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42518499"/>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4.350.903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4.023.210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-327.693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948.418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6696815"/>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1.701.560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1.357.900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-343.660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378.593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9165297"/>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921.805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916.805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-5.000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22.308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9590549"/>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1.588.017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517.574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623592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1.588.017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517.574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288782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Piloto Oficina Local de la Niñez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1.588.017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1.588.017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517.574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9161311"/>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139.521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139.521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4815390"/>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272619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5.554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9935257"/>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516078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23.017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532497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86.369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86.369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0162189"/>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20.967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6815178"/>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20.967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20.967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33710612"/>
                  </a:ext>
                </a:extLst>
              </a:tr>
            </a:tbl>
          </a:graphicData>
        </a:graphic>
      </p:graphicFrame>
    </p:spTree>
    <p:extLst>
      <p:ext uri="{BB962C8B-B14F-4D97-AF65-F5344CB8AC3E}">
        <p14:creationId xmlns:p14="http://schemas.microsoft.com/office/powerpoint/2010/main" val="3871079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dirty="0"/>
          </a:p>
        </p:txBody>
      </p:sp>
      <p:sp>
        <p:nvSpPr>
          <p:cNvPr id="8" name="1 Título"/>
          <p:cNvSpPr txBox="1">
            <a:spLocks/>
          </p:cNvSpPr>
          <p:nvPr/>
        </p:nvSpPr>
        <p:spPr>
          <a:xfrm>
            <a:off x="409323" y="1484784"/>
            <a:ext cx="6706056" cy="3844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endParaRPr lang="es-CL" sz="1200" b="1" i="1" dirty="0">
              <a:latin typeface="+mn-lt"/>
              <a:ea typeface="Verdana" pitchFamily="34" charset="0"/>
              <a:cs typeface="Verdana" pitchFamily="34" charset="0"/>
            </a:endParaRPr>
          </a:p>
        </p:txBody>
      </p:sp>
      <p:sp>
        <p:nvSpPr>
          <p:cNvPr id="10" name="1 Título"/>
          <p:cNvSpPr>
            <a:spLocks noGrp="1"/>
          </p:cNvSpPr>
          <p:nvPr>
            <p:ph type="title"/>
          </p:nvPr>
        </p:nvSpPr>
        <p:spPr>
          <a:xfrm>
            <a:off x="409323" y="575462"/>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CAPÍTULO 10. PROGRAMA 02:  SISTEMA DE PROTECCIÓN INTEGRAL A LA INFANCIA</a:t>
            </a:r>
          </a:p>
        </p:txBody>
      </p:sp>
      <p:sp>
        <p:nvSpPr>
          <p:cNvPr id="7" name="3 Marcador de pie de página">
            <a:extLst>
              <a:ext uri="{FF2B5EF4-FFF2-40B4-BE49-F238E27FC236}">
                <a16:creationId xmlns:a16="http://schemas.microsoft.com/office/drawing/2014/main" id="{CDA24A8E-F6AF-4B73-9622-6CC329E36E36}"/>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0F8E8F1C-7A66-428E-925B-709140DEEDE0}"/>
              </a:ext>
            </a:extLst>
          </p:cNvPr>
          <p:cNvGraphicFramePr>
            <a:graphicFrameLocks noGrp="1"/>
          </p:cNvGraphicFramePr>
          <p:nvPr>
            <p:extLst>
              <p:ext uri="{D42A27DB-BD31-4B8C-83A1-F6EECF244321}">
                <p14:modId xmlns:p14="http://schemas.microsoft.com/office/powerpoint/2010/main" val="2473905775"/>
              </p:ext>
            </p:extLst>
          </p:nvPr>
        </p:nvGraphicFramePr>
        <p:xfrm>
          <a:off x="628650" y="1875655"/>
          <a:ext cx="7886699" cy="3008256"/>
        </p:xfrm>
        <a:graphic>
          <a:graphicData uri="http://schemas.openxmlformats.org/drawingml/2006/table">
            <a:tbl>
              <a:tblPr/>
              <a:tblGrid>
                <a:gridCol w="259090">
                  <a:extLst>
                    <a:ext uri="{9D8B030D-6E8A-4147-A177-3AD203B41FA5}">
                      <a16:colId xmlns:a16="http://schemas.microsoft.com/office/drawing/2014/main" val="1058845851"/>
                    </a:ext>
                  </a:extLst>
                </a:gridCol>
                <a:gridCol w="259090">
                  <a:extLst>
                    <a:ext uri="{9D8B030D-6E8A-4147-A177-3AD203B41FA5}">
                      <a16:colId xmlns:a16="http://schemas.microsoft.com/office/drawing/2014/main" val="3212427768"/>
                    </a:ext>
                  </a:extLst>
                </a:gridCol>
                <a:gridCol w="259090">
                  <a:extLst>
                    <a:ext uri="{9D8B030D-6E8A-4147-A177-3AD203B41FA5}">
                      <a16:colId xmlns:a16="http://schemas.microsoft.com/office/drawing/2014/main" val="506306266"/>
                    </a:ext>
                  </a:extLst>
                </a:gridCol>
                <a:gridCol w="3077989">
                  <a:extLst>
                    <a:ext uri="{9D8B030D-6E8A-4147-A177-3AD203B41FA5}">
                      <a16:colId xmlns:a16="http://schemas.microsoft.com/office/drawing/2014/main" val="2499466976"/>
                    </a:ext>
                  </a:extLst>
                </a:gridCol>
                <a:gridCol w="694361">
                  <a:extLst>
                    <a:ext uri="{9D8B030D-6E8A-4147-A177-3AD203B41FA5}">
                      <a16:colId xmlns:a16="http://schemas.microsoft.com/office/drawing/2014/main" val="2466365144"/>
                    </a:ext>
                  </a:extLst>
                </a:gridCol>
                <a:gridCol w="694361">
                  <a:extLst>
                    <a:ext uri="{9D8B030D-6E8A-4147-A177-3AD203B41FA5}">
                      <a16:colId xmlns:a16="http://schemas.microsoft.com/office/drawing/2014/main" val="249731662"/>
                    </a:ext>
                  </a:extLst>
                </a:gridCol>
                <a:gridCol w="694361">
                  <a:extLst>
                    <a:ext uri="{9D8B030D-6E8A-4147-A177-3AD203B41FA5}">
                      <a16:colId xmlns:a16="http://schemas.microsoft.com/office/drawing/2014/main" val="2116654255"/>
                    </a:ext>
                  </a:extLst>
                </a:gridCol>
                <a:gridCol w="694361">
                  <a:extLst>
                    <a:ext uri="{9D8B030D-6E8A-4147-A177-3AD203B41FA5}">
                      <a16:colId xmlns:a16="http://schemas.microsoft.com/office/drawing/2014/main" val="3074475894"/>
                    </a:ext>
                  </a:extLst>
                </a:gridCol>
                <a:gridCol w="632180">
                  <a:extLst>
                    <a:ext uri="{9D8B030D-6E8A-4147-A177-3AD203B41FA5}">
                      <a16:colId xmlns:a16="http://schemas.microsoft.com/office/drawing/2014/main" val="351427403"/>
                    </a:ext>
                  </a:extLst>
                </a:gridCol>
                <a:gridCol w="621816">
                  <a:extLst>
                    <a:ext uri="{9D8B030D-6E8A-4147-A177-3AD203B41FA5}">
                      <a16:colId xmlns:a16="http://schemas.microsoft.com/office/drawing/2014/main" val="3543270085"/>
                    </a:ext>
                  </a:extLst>
                </a:gridCol>
              </a:tblGrid>
              <a:tr h="124363">
                <a:tc>
                  <a:txBody>
                    <a:bodyPr/>
                    <a:lstStyle/>
                    <a:p>
                      <a:pPr algn="l" fontAlgn="ctr"/>
                      <a:r>
                        <a:rPr lang="es-CL" sz="800" b="1" i="0" u="none" strike="noStrike">
                          <a:solidFill>
                            <a:srgbClr val="FFFFFF"/>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73" marR="7773" marT="77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73" marR="7773" marT="77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773" marR="7773" marT="77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773" marR="7773" marT="77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1621121"/>
                  </a:ext>
                </a:extLst>
              </a:tr>
              <a:tr h="380862">
                <a:tc>
                  <a:txBody>
                    <a:bodyPr/>
                    <a:lstStyle/>
                    <a:p>
                      <a:pPr algn="l" fontAlgn="ctr"/>
                      <a:r>
                        <a:rPr lang="es-CL" sz="800" b="1" i="0" u="none" strike="noStrike">
                          <a:solidFill>
                            <a:srgbClr val="FFFFFF"/>
                          </a:solidFill>
                          <a:effectLst/>
                          <a:latin typeface="Calibri" panose="020F0502020204030204" pitchFamily="34" charset="0"/>
                        </a:rPr>
                        <a:t>Subt.</a:t>
                      </a:r>
                    </a:p>
                  </a:txBody>
                  <a:tcPr marL="7773" marR="7773" marT="77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7773" marR="7773" marT="77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773" marR="7773" marT="77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Presupuestaría</a:t>
                      </a:r>
                    </a:p>
                  </a:txBody>
                  <a:tcPr marL="7773" marR="7773" marT="77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773" marR="7773" marT="77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773" marR="7773" marT="77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773" marR="7773" marT="77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773" marR="7773" marT="77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773" marR="7773" marT="77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773" marR="7773" marT="77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01763496"/>
                  </a:ext>
                </a:extLst>
              </a:tr>
              <a:tr h="163227">
                <a:tc>
                  <a:txBody>
                    <a:bodyPr/>
                    <a:lstStyle/>
                    <a:p>
                      <a:pPr algn="l" fontAlgn="ctr"/>
                      <a:r>
                        <a:rPr lang="es-CL" sz="1000" b="0"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55.849.992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55.849.992 </a:t>
                      </a:r>
                    </a:p>
                  </a:txBody>
                  <a:tcPr marL="7773" marR="7773" marT="77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15.165.212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27,2%</a:t>
                      </a:r>
                    </a:p>
                  </a:txBody>
                  <a:tcPr marL="7773" marR="7773" marT="77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27,2%</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0176789"/>
                  </a:ext>
                </a:extLst>
              </a:tr>
              <a:tr h="124363">
                <a:tc>
                  <a:txBody>
                    <a:bodyPr/>
                    <a:lstStyle/>
                    <a:p>
                      <a:pPr algn="ctr" fontAlgn="ctr"/>
                      <a:r>
                        <a:rPr lang="es-CL" sz="800" b="1" i="0" u="none" strike="noStrike">
                          <a:solidFill>
                            <a:srgbClr val="000000"/>
                          </a:solidFill>
                          <a:effectLst/>
                          <a:latin typeface="Calibri" panose="020F0502020204030204" pitchFamily="34" charset="0"/>
                        </a:rPr>
                        <a:t>24</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55.849.492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55.849.492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15.165.212</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27,2%</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27,2%</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4868116"/>
                  </a:ext>
                </a:extLst>
              </a:tr>
              <a:tr h="124363">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191.762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191.762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191.762</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5272759"/>
                  </a:ext>
                </a:extLst>
              </a:tr>
              <a:tr h="124363">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Fono Infancia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191.762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191.762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191.762</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8216961"/>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39.601.094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39.601.094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12.769.650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013862"/>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Desarrollo Biopsicosocial - Ministerio de Salud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19.491.981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19.491.981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9.745.990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6119349"/>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Recién Nacido - Ministerio de Salud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15.069.679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15.069.679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2475299"/>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Prebásica - JUNJI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5.039.434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5.039.434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3.023.660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6221860"/>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16.056.636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16.056.636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2.203.800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8714542"/>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Intervenciones de Apoyo al Desarrollo Infantil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3.494.869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3.494.869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9486886"/>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Concursable de Iniciativas para la Infancia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460.734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460.734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3895747"/>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Fortalecimiento Municipal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3.349.875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3.349.875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6805948"/>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Diagnóstico de Vulnerabilidad en Pre-escolares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97.584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97.584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5428729"/>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Educativo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2.736.051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2.736.051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84.256</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2066604"/>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 la Salud Mental Infantil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2.119.544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2.119.544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2.119.544</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434318"/>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008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Apoyo al Aprendizaje Integral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3.348.243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3.348.243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8985427"/>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353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Ayudas Técnicas Chile Crece Contigo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449.736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449.736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6968522"/>
                  </a:ext>
                </a:extLst>
              </a:tr>
              <a:tr h="124363">
                <a:tc>
                  <a:txBody>
                    <a:bodyPr/>
                    <a:lstStyle/>
                    <a:p>
                      <a:pPr algn="ctr" fontAlgn="ctr"/>
                      <a:r>
                        <a:rPr lang="es-CL" sz="800" b="1" i="0" u="none" strike="noStrike">
                          <a:solidFill>
                            <a:srgbClr val="000000"/>
                          </a:solidFill>
                          <a:effectLst/>
                          <a:latin typeface="Calibri" panose="020F0502020204030204" pitchFamily="34" charset="0"/>
                        </a:rPr>
                        <a:t>34</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5064525"/>
                  </a:ext>
                </a:extLst>
              </a:tr>
              <a:tr h="124363">
                <a:tc>
                  <a:txBody>
                    <a:bodyPr/>
                    <a:lstStyle/>
                    <a:p>
                      <a:pPr algn="ctr" fontAlgn="ctr"/>
                      <a:r>
                        <a:rPr lang="es-CL" sz="800" b="1" i="0" u="none" strike="noStrike">
                          <a:solidFill>
                            <a:srgbClr val="000000"/>
                          </a:solidFill>
                          <a:effectLst/>
                          <a:latin typeface="Calibri" panose="020F0502020204030204" pitchFamily="34" charset="0"/>
                        </a:rPr>
                        <a:t>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Deuda Flotante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 </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 </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773" marR="7773" marT="77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773" marR="7773" marT="77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773" marR="7773" marT="77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95163131"/>
                  </a:ext>
                </a:extLst>
              </a:tr>
            </a:tbl>
          </a:graphicData>
        </a:graphic>
      </p:graphicFrame>
    </p:spTree>
    <p:extLst>
      <p:ext uri="{BB962C8B-B14F-4D97-AF65-F5344CB8AC3E}">
        <p14:creationId xmlns:p14="http://schemas.microsoft.com/office/powerpoint/2010/main" val="264258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628650" lvl="1" indent="-268288" algn="just">
              <a:spcBef>
                <a:spcPts val="600"/>
              </a:spcBef>
              <a:spcAft>
                <a:spcPts val="600"/>
              </a:spcAft>
              <a:buFont typeface="Arial" panose="020B0604020202020204" pitchFamily="34" charset="0"/>
              <a:buChar char="•"/>
            </a:pPr>
            <a:r>
              <a:rPr lang="es-CL" sz="1600" u="sng" dirty="0"/>
              <a:t>Desarrollo Comunitario - Familia – Pobreza</a:t>
            </a:r>
            <a:r>
              <a:rPr lang="es-CL" sz="1600" dirty="0"/>
              <a:t>, en esta línea se consultan programas e iniciativas que apuntan al desarrollo comunitario o que fortalecen las capacidades sociales, con foco de intervención en comunidades y/u organizaciones donde existen familias en situación de vulnerabilidad, además de programas que apoyan a personas en situación de pobreza, de dependencia y sus cuidadores/as, al igual que otros que apuntan a mejorar las condiciones de comunidad.</a:t>
            </a:r>
          </a:p>
          <a:p>
            <a:pPr marL="628650" lvl="1" indent="-268288" algn="just">
              <a:spcBef>
                <a:spcPts val="600"/>
              </a:spcBef>
              <a:spcAft>
                <a:spcPts val="600"/>
              </a:spcAft>
              <a:buFont typeface="Arial" panose="020B0604020202020204" pitchFamily="34" charset="0"/>
              <a:buChar char="•"/>
            </a:pPr>
            <a:r>
              <a:rPr lang="es-CL" sz="1600" dirty="0"/>
              <a:t> </a:t>
            </a:r>
            <a:r>
              <a:rPr lang="es-CL" sz="1600" u="sng" dirty="0"/>
              <a:t>Inclusión Financiera</a:t>
            </a:r>
            <a:r>
              <a:rPr lang="es-CL" sz="1600" dirty="0"/>
              <a:t>, esta línea incluye recursos para el Subsidio al Pago Electrónico de Prestaciones Monetarias (SPE) conocido como el programa Chile Cuenta y el Programa de Educación Financiera realizado por el FOSIS.</a:t>
            </a:r>
          </a:p>
          <a:p>
            <a:pPr marL="360363" lvl="1" indent="-360363" algn="just">
              <a:spcBef>
                <a:spcPts val="600"/>
              </a:spcBef>
              <a:spcAft>
                <a:spcPts val="600"/>
              </a:spcAft>
              <a:buFont typeface="+mj-lt"/>
              <a:buAutoNum type="arabicPeriod" startAt="2"/>
            </a:pPr>
            <a:r>
              <a:rPr lang="es-CL" sz="1600" dirty="0"/>
              <a:t>Para el año 2019 la Partida presentó un presupuesto aprobado de </a:t>
            </a:r>
            <a:r>
              <a:rPr lang="es-CL" sz="1600" b="1" dirty="0"/>
              <a:t>$646.151 millones</a:t>
            </a:r>
            <a:r>
              <a:rPr lang="es-CL" sz="1600" dirty="0"/>
              <a:t>, destinándose un 84,3% a transferencias corrientes y de capital, con una participación de un 63,6% y 20,7% respectivamente, subtítulos que al primer cuatrimestre de 2019 registraron erogaciones del 37,2% y 11,9% respectivamente sobre el presupuesto vigente. </a:t>
            </a:r>
          </a:p>
          <a:p>
            <a:pPr marL="360363" lvl="1" indent="-360363" algn="just">
              <a:spcBef>
                <a:spcPts val="600"/>
              </a:spcBef>
              <a:spcAft>
                <a:spcPts val="600"/>
              </a:spcAft>
              <a:buFont typeface="+mj-lt"/>
              <a:buAutoNum type="arabicPeriod" startAt="2"/>
            </a:pPr>
            <a:r>
              <a:rPr lang="es-CL" sz="1600" dirty="0"/>
              <a:t>La ejecución del Ministerio del mes de abril ascendió a </a:t>
            </a:r>
            <a:r>
              <a:rPr lang="es-CL" sz="1600" b="1" dirty="0"/>
              <a:t>$88.913 millones</a:t>
            </a:r>
            <a:r>
              <a:rPr lang="es-CL" sz="1600" dirty="0"/>
              <a:t>, es decir, un </a:t>
            </a:r>
            <a:r>
              <a:rPr lang="es-CL" sz="1600" b="1" dirty="0"/>
              <a:t>12,3%</a:t>
            </a:r>
            <a:r>
              <a:rPr lang="es-CL" sz="1600" dirty="0"/>
              <a:t> respecto del presupuesto vigente, representando un gasto menor en 12,4 puntos porcentuales al registrado a igual mes del año 2018, pero mayor en 9,9 puntos respecto al registrado a igual periodo en el ejercicio 2017. </a:t>
            </a:r>
          </a:p>
          <a:p>
            <a:pPr marL="360362" lvl="1" algn="just">
              <a:spcBef>
                <a:spcPts val="600"/>
              </a:spcBef>
              <a:spcAft>
                <a:spcPts val="600"/>
              </a:spcAft>
            </a:pPr>
            <a:endParaRPr lang="es-CL" sz="1600" dirty="0"/>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50538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dirty="0"/>
          </a:p>
        </p:txBody>
      </p:sp>
      <p:sp>
        <p:nvSpPr>
          <p:cNvPr id="6" name="1 Título"/>
          <p:cNvSpPr txBox="1">
            <a:spLocks/>
          </p:cNvSpPr>
          <p:nvPr/>
        </p:nvSpPr>
        <p:spPr>
          <a:xfrm>
            <a:off x="386224"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startAt="4"/>
            </a:pPr>
            <a:r>
              <a:rPr lang="es-CL" sz="1600" dirty="0"/>
              <a:t>Respecto a los aumentos y disminuciones al presupuesto inicial, la Partida presenta al mes de abril un incremento consolidado de $77.003 millones, afectando principalmente los subtítulos 22 “bienes y servicios de consumo” y 34 “servicios de la deuda” con aumentos de $2.697 millones y $74.789 millones respectivamente, por otras parte se disminuyen los subtítulos 24 “transferencias corrientes” en $908 millones y 33 “transferencias de capital” en $1.700 millones.</a:t>
            </a:r>
          </a:p>
          <a:p>
            <a:pPr marL="342900" indent="-342900" algn="just">
              <a:spcBef>
                <a:spcPts val="600"/>
              </a:spcBef>
              <a:spcAft>
                <a:spcPts val="600"/>
              </a:spcAft>
              <a:buFont typeface="+mj-lt"/>
              <a:buAutoNum type="arabicPeriod" startAt="4"/>
            </a:pPr>
            <a:r>
              <a:rPr lang="es-CL" sz="1600" dirty="0"/>
              <a:t>Respecto del subtítulo 34 “servicio de la deuda”, la Partida presenta un gasto agregado de $77.439 millones, de los cuales $74.773 millones (96,6%) corresponden al pago de los compromisos devengados al 31 de diciembre de 2018 (deuda flotante) en los Programas: Subsecretaría de Servicios Sociales ($10.043 millones); Ingreso Ético Familiar ($29.308 millones); FOSIS ($830 millones); INJ ($107 millones); CONADI ($29.916 millones); SENADIS ($1.216 millones); SENAMA ($1.408 millones); y, la Subsecretaría de Evaluación Social ($1.946 millones), todos con sus respectivas modificaciones presupuestarias.</a:t>
            </a:r>
          </a:p>
          <a:p>
            <a:pPr marL="342900" indent="-342900" algn="just">
              <a:spcBef>
                <a:spcPts val="600"/>
              </a:spcBef>
              <a:spcAft>
                <a:spcPts val="600"/>
              </a:spcAft>
              <a:buFont typeface="+mj-lt"/>
              <a:buAutoNum type="arabicPeriod" startAt="4"/>
            </a:pPr>
            <a:r>
              <a:rPr lang="es-CL" sz="1600" dirty="0"/>
              <a:t>A nivel de subtítulo, sin considerar el “servicio de la deuda”, los que presentan el mayor nivel de gasto por su incidencia en la ejecución total de la Partida con un 64,5%, son: “transferencias corrientes” y “gastos en personal”, que presentaron erogaciones acumuladas al mes de abril de 31,9% y 37,2% respectivamente. </a:t>
            </a:r>
          </a:p>
          <a:p>
            <a:pPr marL="342900" indent="-342900" algn="just">
              <a:spcBef>
                <a:spcPts val="600"/>
              </a:spcBef>
              <a:spcAft>
                <a:spcPts val="600"/>
              </a:spcAft>
              <a:buFont typeface="+mj-lt"/>
              <a:buAutoNum type="arabicPeriod" startAt="4"/>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3213788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startAt="7"/>
            </a:pPr>
            <a:r>
              <a:rPr lang="es-CL" sz="1600" dirty="0"/>
              <a:t>En cuanto a los programas, el 70,3% del presupuesto vigente, se concentró en el Ingreso Ético Familiar y Sistema Chile Solidario (36,3%), Fondo de Solidaridad e Inversión Social (12,2%) y la Corporación Nacional de Desarrollo Indígena (21,8%), los que al mes de abril alcanzaron niveles de ejecución de </a:t>
            </a:r>
            <a:r>
              <a:rPr lang="es-CL" sz="1600" b="1" dirty="0"/>
              <a:t>48,3%, 28,2% y 33</a:t>
            </a:r>
            <a:r>
              <a:rPr lang="es-CL" sz="1600" dirty="0"/>
              <a:t>% respectivamente, calculados respecto al presupuesto vigente.</a:t>
            </a:r>
          </a:p>
          <a:p>
            <a:pPr marL="342900" indent="-342900" algn="just">
              <a:spcBef>
                <a:spcPts val="600"/>
              </a:spcBef>
              <a:spcAft>
                <a:spcPts val="600"/>
              </a:spcAft>
              <a:buFont typeface="+mj-lt"/>
              <a:buAutoNum type="arabicPeriod" startAt="7"/>
            </a:pPr>
            <a:r>
              <a:rPr lang="es-CL" sz="1600" dirty="0"/>
              <a:t>Finalmente, respecto de los instituciones que conforman el presupuesto del Ministerio, el mayor gasto se registró en la Subsecretaría de Servicios Sociales con un 47,9%, seguida de la Corporación Nacional de Desarrollo Indígena , que presentó un avance de 33,6%, mientras que el Servicio Nacional de la Discapacidad fue el que presentó la menor ejecución con 25%.</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Tree>
    <p:extLst>
      <p:ext uri="{BB962C8B-B14F-4D97-AF65-F5344CB8AC3E}">
        <p14:creationId xmlns:p14="http://schemas.microsoft.com/office/powerpoint/2010/main" val="271831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340768"/>
            <a:ext cx="8229600" cy="525658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pic>
        <p:nvPicPr>
          <p:cNvPr id="3" name="Imagen 2">
            <a:extLst>
              <a:ext uri="{FF2B5EF4-FFF2-40B4-BE49-F238E27FC236}">
                <a16:creationId xmlns:a16="http://schemas.microsoft.com/office/drawing/2014/main" id="{19FB7C7E-1D55-4A4E-BCC3-DC89D4BBEBB8}"/>
              </a:ext>
            </a:extLst>
          </p:cNvPr>
          <p:cNvPicPr>
            <a:picLocks noChangeAspect="1"/>
          </p:cNvPicPr>
          <p:nvPr/>
        </p:nvPicPr>
        <p:blipFill>
          <a:blip r:embed="rId2"/>
          <a:stretch>
            <a:fillRect/>
          </a:stretch>
        </p:blipFill>
        <p:spPr>
          <a:xfrm>
            <a:off x="4644009" y="1973424"/>
            <a:ext cx="4143598" cy="2463688"/>
          </a:xfrm>
          <a:prstGeom prst="rect">
            <a:avLst/>
          </a:prstGeom>
        </p:spPr>
      </p:pic>
      <p:pic>
        <p:nvPicPr>
          <p:cNvPr id="4" name="Imagen 3">
            <a:extLst>
              <a:ext uri="{FF2B5EF4-FFF2-40B4-BE49-F238E27FC236}">
                <a16:creationId xmlns:a16="http://schemas.microsoft.com/office/drawing/2014/main" id="{B4EED2C2-4FD1-4068-85F0-B90439D03E8D}"/>
              </a:ext>
            </a:extLst>
          </p:cNvPr>
          <p:cNvPicPr>
            <a:picLocks noChangeAspect="1"/>
          </p:cNvPicPr>
          <p:nvPr/>
        </p:nvPicPr>
        <p:blipFill>
          <a:blip r:embed="rId3"/>
          <a:stretch>
            <a:fillRect/>
          </a:stretch>
        </p:blipFill>
        <p:spPr>
          <a:xfrm>
            <a:off x="356393" y="1973423"/>
            <a:ext cx="4143598" cy="2463688"/>
          </a:xfrm>
          <a:prstGeom prst="rect">
            <a:avLst/>
          </a:prstGeom>
        </p:spPr>
      </p:pic>
      <p:sp>
        <p:nvSpPr>
          <p:cNvPr id="9" name="3 Marcador de pie de página">
            <a:extLst>
              <a:ext uri="{FF2B5EF4-FFF2-40B4-BE49-F238E27FC236}">
                <a16:creationId xmlns:a16="http://schemas.microsoft.com/office/drawing/2014/main" id="{78D70930-CBE3-4433-A36C-90130BE3D7CA}"/>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31309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
        <p:nvSpPr>
          <p:cNvPr id="8" name="3 Marcador de pie de página">
            <a:extLst>
              <a:ext uri="{FF2B5EF4-FFF2-40B4-BE49-F238E27FC236}">
                <a16:creationId xmlns:a16="http://schemas.microsoft.com/office/drawing/2014/main" id="{BEB45747-1819-469B-BAAE-40B1D04442F9}"/>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pic>
        <p:nvPicPr>
          <p:cNvPr id="3" name="Imagen 2">
            <a:extLst>
              <a:ext uri="{FF2B5EF4-FFF2-40B4-BE49-F238E27FC236}">
                <a16:creationId xmlns:a16="http://schemas.microsoft.com/office/drawing/2014/main" id="{EEF9A41E-E902-4157-8DDD-BAF64BBA5CCF}"/>
              </a:ext>
            </a:extLst>
          </p:cNvPr>
          <p:cNvPicPr>
            <a:picLocks noChangeAspect="1"/>
          </p:cNvPicPr>
          <p:nvPr/>
        </p:nvPicPr>
        <p:blipFill>
          <a:blip r:embed="rId2"/>
          <a:stretch>
            <a:fillRect/>
          </a:stretch>
        </p:blipFill>
        <p:spPr>
          <a:xfrm>
            <a:off x="827584" y="1916832"/>
            <a:ext cx="7272808" cy="3672408"/>
          </a:xfrm>
          <a:prstGeom prst="rect">
            <a:avLst/>
          </a:prstGeom>
        </p:spPr>
      </p:pic>
    </p:spTree>
    <p:extLst>
      <p:ext uri="{BB962C8B-B14F-4D97-AF65-F5344CB8AC3E}">
        <p14:creationId xmlns:p14="http://schemas.microsoft.com/office/powerpoint/2010/main" val="3821473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8</a:t>
            </a:fld>
            <a:endParaRPr lang="es-CL"/>
          </a:p>
        </p:txBody>
      </p:sp>
      <p:sp>
        <p:nvSpPr>
          <p:cNvPr id="11"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
        <p:nvSpPr>
          <p:cNvPr id="7" name="3 Marcador de pie de página">
            <a:extLst>
              <a:ext uri="{FF2B5EF4-FFF2-40B4-BE49-F238E27FC236}">
                <a16:creationId xmlns:a16="http://schemas.microsoft.com/office/drawing/2014/main" id="{DFAD6334-B5A4-4E3A-A4B7-7CB0BE99DD7F}"/>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pic>
        <p:nvPicPr>
          <p:cNvPr id="3" name="Imagen 2">
            <a:extLst>
              <a:ext uri="{FF2B5EF4-FFF2-40B4-BE49-F238E27FC236}">
                <a16:creationId xmlns:a16="http://schemas.microsoft.com/office/drawing/2014/main" id="{D6E838A7-D839-4CB0-A68A-9A86B22A6A21}"/>
              </a:ext>
            </a:extLst>
          </p:cNvPr>
          <p:cNvPicPr>
            <a:picLocks noChangeAspect="1"/>
          </p:cNvPicPr>
          <p:nvPr/>
        </p:nvPicPr>
        <p:blipFill>
          <a:blip r:embed="rId2"/>
          <a:stretch>
            <a:fillRect/>
          </a:stretch>
        </p:blipFill>
        <p:spPr>
          <a:xfrm>
            <a:off x="1159302" y="1907877"/>
            <a:ext cx="6825396" cy="3756783"/>
          </a:xfrm>
          <a:prstGeom prst="rect">
            <a:avLst/>
          </a:prstGeom>
        </p:spPr>
      </p:pic>
    </p:spTree>
    <p:extLst>
      <p:ext uri="{BB962C8B-B14F-4D97-AF65-F5344CB8AC3E}">
        <p14:creationId xmlns:p14="http://schemas.microsoft.com/office/powerpoint/2010/main" val="32863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9</a:t>
            </a:fld>
            <a:endParaRPr lang="es-CL"/>
          </a:p>
        </p:txBody>
      </p:sp>
      <p:sp>
        <p:nvSpPr>
          <p:cNvPr id="6" name="1 Título"/>
          <p:cNvSpPr txBox="1">
            <a:spLocks/>
          </p:cNvSpPr>
          <p:nvPr/>
        </p:nvSpPr>
        <p:spPr>
          <a:xfrm>
            <a:off x="409323" y="1217580"/>
            <a:ext cx="8210798"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21 MINISTERIO DE DESARROLLO SOCIAL</a:t>
            </a:r>
          </a:p>
        </p:txBody>
      </p:sp>
      <p:sp>
        <p:nvSpPr>
          <p:cNvPr id="10" name="3 Marcador de pie de página">
            <a:extLst>
              <a:ext uri="{FF2B5EF4-FFF2-40B4-BE49-F238E27FC236}">
                <a16:creationId xmlns:a16="http://schemas.microsoft.com/office/drawing/2014/main" id="{9F012667-3210-46C3-9416-4D1BB8FE1016}"/>
              </a:ext>
            </a:extLst>
          </p:cNvPr>
          <p:cNvSpPr>
            <a:spLocks noGrp="1"/>
          </p:cNvSpPr>
          <p:nvPr>
            <p:ph type="ftr" sz="quarter" idx="11"/>
          </p:nvPr>
        </p:nvSpPr>
        <p:spPr>
          <a:xfrm>
            <a:off x="409323" y="6448251"/>
            <a:ext cx="8225796"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EF518EA7-D591-4684-BADA-77C7CDA8C185}"/>
              </a:ext>
            </a:extLst>
          </p:cNvPr>
          <p:cNvGraphicFramePr>
            <a:graphicFrameLocks noGrp="1"/>
          </p:cNvGraphicFramePr>
          <p:nvPr>
            <p:extLst>
              <p:ext uri="{D42A27DB-BD31-4B8C-83A1-F6EECF244321}">
                <p14:modId xmlns:p14="http://schemas.microsoft.com/office/powerpoint/2010/main" val="4263743239"/>
              </p:ext>
            </p:extLst>
          </p:nvPr>
        </p:nvGraphicFramePr>
        <p:xfrm>
          <a:off x="628649" y="1721636"/>
          <a:ext cx="7886701" cy="2211424"/>
        </p:xfrm>
        <a:graphic>
          <a:graphicData uri="http://schemas.openxmlformats.org/drawingml/2006/table">
            <a:tbl>
              <a:tblPr/>
              <a:tblGrid>
                <a:gridCol w="282880">
                  <a:extLst>
                    <a:ext uri="{9D8B030D-6E8A-4147-A177-3AD203B41FA5}">
                      <a16:colId xmlns:a16="http://schemas.microsoft.com/office/drawing/2014/main" val="3027827465"/>
                    </a:ext>
                  </a:extLst>
                </a:gridCol>
                <a:gridCol w="3190889">
                  <a:extLst>
                    <a:ext uri="{9D8B030D-6E8A-4147-A177-3AD203B41FA5}">
                      <a16:colId xmlns:a16="http://schemas.microsoft.com/office/drawing/2014/main" val="623643606"/>
                    </a:ext>
                  </a:extLst>
                </a:gridCol>
                <a:gridCol w="758119">
                  <a:extLst>
                    <a:ext uri="{9D8B030D-6E8A-4147-A177-3AD203B41FA5}">
                      <a16:colId xmlns:a16="http://schemas.microsoft.com/office/drawing/2014/main" val="374482615"/>
                    </a:ext>
                  </a:extLst>
                </a:gridCol>
                <a:gridCol w="758119">
                  <a:extLst>
                    <a:ext uri="{9D8B030D-6E8A-4147-A177-3AD203B41FA5}">
                      <a16:colId xmlns:a16="http://schemas.microsoft.com/office/drawing/2014/main" val="1261889961"/>
                    </a:ext>
                  </a:extLst>
                </a:gridCol>
                <a:gridCol w="758119">
                  <a:extLst>
                    <a:ext uri="{9D8B030D-6E8A-4147-A177-3AD203B41FA5}">
                      <a16:colId xmlns:a16="http://schemas.microsoft.com/office/drawing/2014/main" val="389243742"/>
                    </a:ext>
                  </a:extLst>
                </a:gridCol>
                <a:gridCol w="758119">
                  <a:extLst>
                    <a:ext uri="{9D8B030D-6E8A-4147-A177-3AD203B41FA5}">
                      <a16:colId xmlns:a16="http://schemas.microsoft.com/office/drawing/2014/main" val="2842129119"/>
                    </a:ext>
                  </a:extLst>
                </a:gridCol>
                <a:gridCol w="690228">
                  <a:extLst>
                    <a:ext uri="{9D8B030D-6E8A-4147-A177-3AD203B41FA5}">
                      <a16:colId xmlns:a16="http://schemas.microsoft.com/office/drawing/2014/main" val="2342977451"/>
                    </a:ext>
                  </a:extLst>
                </a:gridCol>
                <a:gridCol w="690228">
                  <a:extLst>
                    <a:ext uri="{9D8B030D-6E8A-4147-A177-3AD203B41FA5}">
                      <a16:colId xmlns:a16="http://schemas.microsoft.com/office/drawing/2014/main" val="2883031236"/>
                    </a:ext>
                  </a:extLst>
                </a:gridCol>
              </a:tblGrid>
              <a:tr h="156561">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30876115"/>
                  </a:ext>
                </a:extLst>
              </a:tr>
              <a:tr h="479468">
                <a:tc>
                  <a:txBody>
                    <a:bodyPr/>
                    <a:lstStyle/>
                    <a:p>
                      <a:pPr algn="l" fontAlgn="ctr"/>
                      <a:r>
                        <a:rPr lang="es-CL" sz="800" b="1" i="0" u="none" strike="noStrike">
                          <a:solidFill>
                            <a:srgbClr val="FFFFFF"/>
                          </a:solidFill>
                          <a:effectLst/>
                          <a:latin typeface="Calibri" panose="020F0502020204030204" pitchFamily="34" charset="0"/>
                        </a:rPr>
                        <a:t>Subt.</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77811006"/>
                  </a:ext>
                </a:extLst>
              </a:tr>
              <a:tr h="166346">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646.151.481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723.154.727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77.003.246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273.025.192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4508984"/>
                  </a:ext>
                </a:extLst>
              </a:tr>
              <a:tr h="156561">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72.930.551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72.904.153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-26.398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23.271.949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0490803"/>
                  </a:ext>
                </a:extLst>
              </a:tr>
              <a:tr h="156561">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15.491.640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18.188.696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2.697.056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2.863.074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9261891"/>
                  </a:ext>
                </a:extLst>
              </a:tr>
              <a:tr h="156561">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17.341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468.886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451.545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216.920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1250,9%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6770558"/>
                  </a:ext>
                </a:extLst>
              </a:tr>
              <a:tr h="156561">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411.199.737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410.291.469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-908.268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152.710.158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7662490"/>
                  </a:ext>
                </a:extLst>
              </a:tr>
              <a:tr h="156561">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3.226.744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3.226.744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435.723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0253592"/>
                  </a:ext>
                </a:extLst>
              </a:tr>
              <a:tr h="156561">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3.488.637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3.488.637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343.113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6644982"/>
                  </a:ext>
                </a:extLst>
              </a:tr>
              <a:tr h="156561">
                <a:tc>
                  <a:txBody>
                    <a:bodyPr/>
                    <a:lstStyle/>
                    <a:p>
                      <a:pPr algn="ctr" fontAlgn="ctr"/>
                      <a:r>
                        <a:rPr lang="es-CL" sz="800" b="0" i="0" u="none" strike="noStrike">
                          <a:solidFill>
                            <a:srgbClr val="000000"/>
                          </a:solidFill>
                          <a:effectLst/>
                          <a:latin typeface="Calibri" panose="020F0502020204030204" pitchFamily="34" charset="0"/>
                        </a:rPr>
                        <a:t>33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DE CAPITAL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133.743.174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132.042.977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15.744.951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8698928"/>
                  </a:ext>
                </a:extLst>
              </a:tr>
              <a:tr h="156561">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6.053.657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80.842.968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74.789.311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77.439.304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1279,2%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0456301"/>
                  </a:ext>
                </a:extLst>
              </a:tr>
              <a:tr h="156561">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1.700.197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55697590"/>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5090</TotalTime>
  <Words>5928</Words>
  <Application>Microsoft Office PowerPoint</Application>
  <PresentationFormat>Presentación en pantalla (4:3)</PresentationFormat>
  <Paragraphs>3051</Paragraphs>
  <Slides>22</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22</vt:i4>
      </vt:variant>
    </vt:vector>
  </HeadingPairs>
  <TitlesOfParts>
    <vt:vector size="29" baseType="lpstr">
      <vt:lpstr>Andalus</vt:lpstr>
      <vt:lpstr>Arial</vt:lpstr>
      <vt:lpstr>Calibri</vt:lpstr>
      <vt:lpstr>Times New Roman</vt:lpstr>
      <vt:lpstr>1_Tema de Office</vt:lpstr>
      <vt:lpstr>Tema de Office</vt:lpstr>
      <vt:lpstr>Imagen de mapa de bits</vt:lpstr>
      <vt:lpstr>EJECUCIÓN ACUMULADA DE GASTOS PRESUPUESTARIOS AL MES DE ABRIL DE 2019 PARTIDA 21:  MINISTERIO DE DESARROLLO SOCIAL</vt:lpstr>
      <vt:lpstr>EJECUCIÓN ACUMULADA DE GASTOS A ABRIL DE 2019  PARTIDA 21 MINISTERIO DE DESARROLLO SOCIAL</vt:lpstr>
      <vt:lpstr>EJECUCIÓN ACUMULADA DE GASTOS A ABRIL DE 2019  PARTIDA 21 MINISTERIO DE DESARROLLO SOCIAL</vt:lpstr>
      <vt:lpstr>EJECUCIÓN ACUMULADA DE GASTOS A ABRIL DE 2019  PARTIDA 21 MINISTERIO DE DESARROLLO SOCIAL</vt:lpstr>
      <vt:lpstr>EJECUCIÓN ACUMULADA DE GASTOS A ABRIL DE 2019  PARTIDA 21 MINISTERIO DE DESARROLLO SOCIAL</vt:lpstr>
      <vt:lpstr>EJECUCIÓN ACUMULADA DE GASTOS A ABRIL DE 2019  PARTIDA 21 MINISTERIO DE DESARROLLO SOCIAL</vt:lpstr>
      <vt:lpstr>Presentación de PowerPoint</vt:lpstr>
      <vt:lpstr>Presentación de PowerPoint</vt:lpstr>
      <vt:lpstr>EJECUCIÓN ACUMULADA DE GASTOS A ABRIL DE 2019  PARTIDA 21 MINISTERIO DE DESARROLLO SOCIAL</vt:lpstr>
      <vt:lpstr>EJECUCIÓN ACUMULADA DE GASTOS A ABRIL DE 2019  PARTIDA 2I RESUMEN POR CAPÍTULOS</vt:lpstr>
      <vt:lpstr>EJECUCIÓN ACUMULADA DE GASTOS A ABRIL DE 2019  PARTIDA 21. CAPÍTULO 01. PROGRAMA 01:  SUBSECRETARÍA DE SERVICIOS SOCIALES</vt:lpstr>
      <vt:lpstr>EJECUCIÓN ACUMULADA DE GASTOS A ABRIL DE 2019  PARTIDA 21. CAPÍTULO 01. PROGRAMA 05:  INGRESO ÉTICO FAMILIAR Y SISTEMA CHILE SOLIDARIO</vt:lpstr>
      <vt:lpstr>EJECUCIÓN ACUMULADA DE GASTOS A ABRIL DE 2019  PARTIDA 21. CAPÍTULO 02. PROGRAMA 01:  FONDO DE SOLIDARIDAD E INVERSIÓN SOCIAL</vt:lpstr>
      <vt:lpstr>EJECUCIÓN ACUMULADA DE GASTOS A ABRIL DE 2019  PARTIDA 21. CAPÍTULO 05. PROGRAMA 01:  INSTITUTO NACIONAL DE LA JUVENTUD</vt:lpstr>
      <vt:lpstr>EJECUCIÓN ACUMULADA DE GASTOS A ABRIL DE 2019  PARTIDA 21. CAPÍTULO 06. PROGRAMA 01:  CORPORACIÓN NACIONAL DE DESARROLLO INDÍGENA</vt:lpstr>
      <vt:lpstr>EJECUCIÓN ACUMULADA DE GASTOS A ABRIL DE 2019  PARTIDA 21. CAPÍTULO 06. PROGRAMA 01:  CORPORACIÓN NACIONAL DE DESARROLLO INDÍGENA</vt:lpstr>
      <vt:lpstr>EJECUCIÓN ACUMULADA DE GASTOS A ABRIL DE 2019  PARTIDA 21. CAPÍTULO 07. PROGRAMA 01:  SERVICIO NACIONAL DE LA DISCAPACIDAD</vt:lpstr>
      <vt:lpstr>EJECUCIÓN ACUMULADA DE GASTOS A ABRIL DE 2019  PARTIDA 21. CAPÍTULO 08. PROGRAMA 01:  SERVICIO NACIONAL DEL ADULTO MAYOR</vt:lpstr>
      <vt:lpstr>EJECUCIÓN ACUMULADA DE GASTOS A ABRIL DE 2019  PARTIDA 21. CAPÍTULO 08. PROGRAMA 01:  SERVICIO NACIONAL DEL ADULTO MAYOR</vt:lpstr>
      <vt:lpstr>EJECUCIÓN ACUMULADA DE GASTOS A ABRIL DE 2019  PARTIDA 21. CAPÍTULO 09. PROGRAMA 01:  SUBSECRETARÍA DE EVALUACIÓN SOCIAL</vt:lpstr>
      <vt:lpstr>EJECUCIÓN ACUMULADA DE GASTOS A ABRIL DE 2019  PARTIDA 21. CAPÍTULO 10. PROGRAMA 01:  SUBSECRETARÍA DE LA NIÑEZ</vt:lpstr>
      <vt:lpstr>EJECUCIÓN ACUMULADA DE GASTOS A ABRIL DE 2019  PARTIDA 21. CAPÍTULO 10. PROGRAMA 02:  SISTEMA DE PROTECCIÓN INTEGRAL A LA INFANCIA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295</cp:revision>
  <cp:lastPrinted>2017-06-15T16:55:12Z</cp:lastPrinted>
  <dcterms:created xsi:type="dcterms:W3CDTF">2016-06-23T13:38:47Z</dcterms:created>
  <dcterms:modified xsi:type="dcterms:W3CDTF">2019-07-30T16:27:11Z</dcterms:modified>
</cp:coreProperties>
</file>