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3" r:id="rId4"/>
    <p:sldId id="304" r:id="rId5"/>
    <p:sldId id="301" r:id="rId6"/>
    <p:sldId id="305" r:id="rId7"/>
    <p:sldId id="298" r:id="rId8"/>
    <p:sldId id="306" r:id="rId9"/>
    <p:sldId id="264" r:id="rId10"/>
    <p:sldId id="263" r:id="rId11"/>
    <p:sldId id="265" r:id="rId12"/>
    <p:sldId id="267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84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20'!$C$33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7A-424B-89E4-222D112A91D7}"/>
            </c:ext>
          </c:extLst>
        </c:ser>
        <c:ser>
          <c:idx val="1"/>
          <c:order val="1"/>
          <c:tx>
            <c:strRef>
              <c:f>'Partida 20'!$C$34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20'!$D$34:$O$34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7A-424B-89E4-222D112A91D7}"/>
            </c:ext>
          </c:extLst>
        </c:ser>
        <c:ser>
          <c:idx val="2"/>
          <c:order val="2"/>
          <c:tx>
            <c:strRef>
              <c:f>'Partida 20'!$C$35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20'!$D$35:$G$35</c:f>
              <c:numCache>
                <c:formatCode>0.0%</c:formatCode>
                <c:ptCount val="4"/>
                <c:pt idx="0">
                  <c:v>3.6745554313655567E-2</c:v>
                </c:pt>
                <c:pt idx="1">
                  <c:v>5.2487914290192554E-2</c:v>
                </c:pt>
                <c:pt idx="2">
                  <c:v>7.5224212248828276E-2</c:v>
                </c:pt>
                <c:pt idx="3">
                  <c:v>5.910263449710107E-2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7A-424B-89E4-222D112A91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20'!$C$29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15-4241-AFA4-79B756B6D2CD}"/>
            </c:ext>
          </c:extLst>
        </c:ser>
        <c:ser>
          <c:idx val="1"/>
          <c:order val="1"/>
          <c:tx>
            <c:strRef>
              <c:f>'Partida 20'!$C$30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20'!$D$30:$O$30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5-4241-AFA4-79B756B6D2CD}"/>
            </c:ext>
          </c:extLst>
        </c:ser>
        <c:ser>
          <c:idx val="2"/>
          <c:order val="2"/>
          <c:tx>
            <c:strRef>
              <c:f>'Partida 20'!$C$31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5241682360326429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15-4241-AFA4-79B756B6D2CD}"/>
                </c:ext>
              </c:extLst>
            </c:dLbl>
            <c:dLbl>
              <c:idx val="1"/>
              <c:layout>
                <c:manualLayout>
                  <c:x val="-4.519774011299435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15-4241-AFA4-79B756B6D2CD}"/>
                </c:ext>
              </c:extLst>
            </c:dLbl>
            <c:dLbl>
              <c:idx val="2"/>
              <c:layout>
                <c:manualLayout>
                  <c:x val="-4.5197740112994399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15-4241-AFA4-79B756B6D2CD}"/>
                </c:ext>
              </c:extLst>
            </c:dLbl>
            <c:dLbl>
              <c:idx val="3"/>
              <c:layout>
                <c:manualLayout>
                  <c:x val="-5.7752667922159495E-2"/>
                  <c:y val="5.0000000000000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15-4241-AFA4-79B756B6D2CD}"/>
                </c:ext>
              </c:extLst>
            </c:dLbl>
            <c:dLbl>
              <c:idx val="4"/>
              <c:layout>
                <c:manualLayout>
                  <c:x val="-5.7752667922159495E-2"/>
                  <c:y val="5.8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15-4241-AFA4-79B756B6D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20'!$D$28:$O$28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20'!$D$31:$G$31</c:f>
              <c:numCache>
                <c:formatCode>0.0%</c:formatCode>
                <c:ptCount val="4"/>
                <c:pt idx="0">
                  <c:v>3.6745554313655567E-2</c:v>
                </c:pt>
                <c:pt idx="1">
                  <c:v>8.9233468603848121E-2</c:v>
                </c:pt>
                <c:pt idx="2">
                  <c:v>0.1635945593043063</c:v>
                </c:pt>
                <c:pt idx="3">
                  <c:v>0.22269719380140737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715-4241-AFA4-79B756B6D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548E6C-E401-46D3-94D6-74D164301DD5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2214232"/>
          <a:ext cx="7886701" cy="3574123"/>
        </p:xfrm>
        <a:graphic>
          <a:graphicData uri="http://schemas.openxmlformats.org/drawingml/2006/table">
            <a:tbl>
              <a:tblPr/>
              <a:tblGrid>
                <a:gridCol w="664039">
                  <a:extLst>
                    <a:ext uri="{9D8B030D-6E8A-4147-A177-3AD203B41FA5}">
                      <a16:colId xmlns:a16="http://schemas.microsoft.com/office/drawing/2014/main" val="234887477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3587000686"/>
                    </a:ext>
                  </a:extLst>
                </a:gridCol>
                <a:gridCol w="245298">
                  <a:extLst>
                    <a:ext uri="{9D8B030D-6E8A-4147-A177-3AD203B41FA5}">
                      <a16:colId xmlns:a16="http://schemas.microsoft.com/office/drawing/2014/main" val="458801541"/>
                    </a:ext>
                  </a:extLst>
                </a:gridCol>
                <a:gridCol w="2876676">
                  <a:extLst>
                    <a:ext uri="{9D8B030D-6E8A-4147-A177-3AD203B41FA5}">
                      <a16:colId xmlns:a16="http://schemas.microsoft.com/office/drawing/2014/main" val="3834712181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369023288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102718953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141477368"/>
                    </a:ext>
                  </a:extLst>
                </a:gridCol>
                <a:gridCol w="664039">
                  <a:extLst>
                    <a:ext uri="{9D8B030D-6E8A-4147-A177-3AD203B41FA5}">
                      <a16:colId xmlns:a16="http://schemas.microsoft.com/office/drawing/2014/main" val="2600902628"/>
                    </a:ext>
                  </a:extLst>
                </a:gridCol>
                <a:gridCol w="604572">
                  <a:extLst>
                    <a:ext uri="{9D8B030D-6E8A-4147-A177-3AD203B41FA5}">
                      <a16:colId xmlns:a16="http://schemas.microsoft.com/office/drawing/2014/main" val="2851072855"/>
                    </a:ext>
                  </a:extLst>
                </a:gridCol>
                <a:gridCol w="594662">
                  <a:extLst>
                    <a:ext uri="{9D8B030D-6E8A-4147-A177-3AD203B41FA5}">
                      <a16:colId xmlns:a16="http://schemas.microsoft.com/office/drawing/2014/main" val="2715430716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006413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85390"/>
                  </a:ext>
                </a:extLst>
              </a:tr>
              <a:tr h="164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5.384.951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42826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9.812.272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3.232.497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65278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01992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43342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60829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97538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24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235.777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15710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229.397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80986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59573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204215"/>
                  </a:ext>
                </a:extLst>
              </a:tr>
              <a:tr h="233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497113"/>
                  </a:ext>
                </a:extLst>
              </a:tr>
              <a:tr h="172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02414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20901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9829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41352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49781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24.778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70810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19713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117.309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91466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022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85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37862B-E7F2-4C2E-8589-DF1A38968F2A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835731"/>
          <a:ext cx="7886698" cy="2331125"/>
        </p:xfrm>
        <a:graphic>
          <a:graphicData uri="http://schemas.openxmlformats.org/drawingml/2006/table">
            <a:tbl>
              <a:tblPr/>
              <a:tblGrid>
                <a:gridCol w="670995">
                  <a:extLst>
                    <a:ext uri="{9D8B030D-6E8A-4147-A177-3AD203B41FA5}">
                      <a16:colId xmlns:a16="http://schemas.microsoft.com/office/drawing/2014/main" val="3026090845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2850017312"/>
                    </a:ext>
                  </a:extLst>
                </a:gridCol>
                <a:gridCol w="247868">
                  <a:extLst>
                    <a:ext uri="{9D8B030D-6E8A-4147-A177-3AD203B41FA5}">
                      <a16:colId xmlns:a16="http://schemas.microsoft.com/office/drawing/2014/main" val="1555190048"/>
                    </a:ext>
                  </a:extLst>
                </a:gridCol>
                <a:gridCol w="2824189">
                  <a:extLst>
                    <a:ext uri="{9D8B030D-6E8A-4147-A177-3AD203B41FA5}">
                      <a16:colId xmlns:a16="http://schemas.microsoft.com/office/drawing/2014/main" val="1699949826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51459319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773589262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1214527675"/>
                    </a:ext>
                  </a:extLst>
                </a:gridCol>
                <a:gridCol w="670995">
                  <a:extLst>
                    <a:ext uri="{9D8B030D-6E8A-4147-A177-3AD203B41FA5}">
                      <a16:colId xmlns:a16="http://schemas.microsoft.com/office/drawing/2014/main" val="2643051542"/>
                    </a:ext>
                  </a:extLst>
                </a:gridCol>
                <a:gridCol w="610907">
                  <a:extLst>
                    <a:ext uri="{9D8B030D-6E8A-4147-A177-3AD203B41FA5}">
                      <a16:colId xmlns:a16="http://schemas.microsoft.com/office/drawing/2014/main" val="483609602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3550184441"/>
                    </a:ext>
                  </a:extLst>
                </a:gridCol>
              </a:tblGrid>
              <a:tr h="1268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20847"/>
                  </a:ext>
                </a:extLst>
              </a:tr>
              <a:tr h="388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4389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1.185.921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000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945.536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057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92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0066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092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4682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81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8303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5069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348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8063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277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8621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94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4A993F-1956-4A3A-A370-A5A79263B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El presupuesto de </a:t>
            </a:r>
            <a:r>
              <a:rPr lang="es-CL" sz="1200" b="1" dirty="0">
                <a:solidFill>
                  <a:prstClr val="black"/>
                </a:solidFill>
              </a:rPr>
              <a:t>$29.220 millones,</a:t>
            </a:r>
            <a:r>
              <a:rPr lang="es-CL" sz="1200" dirty="0">
                <a:solidFill>
                  <a:prstClr val="black"/>
                </a:solidFill>
              </a:rPr>
              <a:t> al mes de abril, presenta modificaciones presupuestarias que incrementan la autorización de gastos en $285 millones, destinados a: Prestaciones de Seguridad Social por $336 millones y una reducción de </a:t>
            </a:r>
            <a:r>
              <a:rPr lang="es-CL" sz="1200">
                <a:solidFill>
                  <a:prstClr val="black"/>
                </a:solidFill>
              </a:rPr>
              <a:t>$50 </a:t>
            </a:r>
            <a:r>
              <a:rPr lang="es-CL" sz="1200" dirty="0">
                <a:solidFill>
                  <a:prstClr val="black"/>
                </a:solidFill>
              </a:rPr>
              <a:t>millones en Personal.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200" dirty="0">
                <a:solidFill>
                  <a:prstClr val="black"/>
                </a:solidFill>
              </a:rPr>
              <a:t>En el mes de abril, la ejecución de la Partida fue de </a:t>
            </a:r>
            <a:r>
              <a:rPr lang="es-CL" sz="1200" b="1" dirty="0">
                <a:solidFill>
                  <a:prstClr val="black"/>
                </a:solidFill>
              </a:rPr>
              <a:t>$1.743 millones</a:t>
            </a:r>
            <a:r>
              <a:rPr lang="es-CL" sz="1200" dirty="0">
                <a:solidFill>
                  <a:prstClr val="black"/>
                </a:solidFill>
              </a:rPr>
              <a:t>, </a:t>
            </a:r>
            <a:r>
              <a:rPr lang="es-CL" sz="1200" b="1" dirty="0">
                <a:solidFill>
                  <a:prstClr val="black"/>
                </a:solidFill>
              </a:rPr>
              <a:t>equivalente a un 5,9%</a:t>
            </a:r>
            <a:r>
              <a:rPr lang="es-CL" sz="1200" dirty="0">
                <a:solidFill>
                  <a:prstClr val="black"/>
                </a:solidFill>
              </a:rPr>
              <a:t> respecto del presupuesto vigente. Este ejecución es superior  a lo registrado en el mismo mes del año anterior. (5,1%)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8218144"/>
              </p:ext>
            </p:extLst>
          </p:nvPr>
        </p:nvGraphicFramePr>
        <p:xfrm>
          <a:off x="899592" y="3193257"/>
          <a:ext cx="7725543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92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EDA8AB0-8E2F-4D20-83AB-1F33A073450D}"/>
              </a:ext>
            </a:extLst>
          </p:cNvPr>
          <p:cNvSpPr/>
          <p:nvPr/>
        </p:nvSpPr>
        <p:spPr>
          <a:xfrm>
            <a:off x="611560" y="1487088"/>
            <a:ext cx="807524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  <a:endParaRPr lang="es-CL" sz="12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200" dirty="0">
                <a:solidFill>
                  <a:prstClr val="black"/>
                </a:solidFill>
              </a:rPr>
              <a:t>El gasto acumulado a abril de la Partida asciende a </a:t>
            </a:r>
            <a:r>
              <a:rPr lang="es-CL" sz="1200" b="1" dirty="0">
                <a:solidFill>
                  <a:prstClr val="black"/>
                </a:solidFill>
              </a:rPr>
              <a:t>$ 6.570 millones, equivalente a un 22,3% </a:t>
            </a:r>
            <a:r>
              <a:rPr lang="es-CL" sz="1200" dirty="0">
                <a:solidFill>
                  <a:prstClr val="black"/>
                </a:solidFill>
              </a:rPr>
              <a:t>del presupuesto vigente. El comportamiento del gasto a la fecha muestra un avance idéntico al de los años 2017 y 2018.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endParaRPr lang="es-CL" sz="1200" dirty="0">
              <a:solidFill>
                <a:prstClr val="black"/>
              </a:solidFill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27610"/>
              </p:ext>
            </p:extLst>
          </p:nvPr>
        </p:nvGraphicFramePr>
        <p:xfrm>
          <a:off x="971600" y="2760663"/>
          <a:ext cx="756084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8FC4AC2-5FEF-4209-96CC-498B92BBE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720354"/>
              </p:ext>
            </p:extLst>
          </p:nvPr>
        </p:nvGraphicFramePr>
        <p:xfrm>
          <a:off x="628651" y="2636912"/>
          <a:ext cx="7886698" cy="3348129"/>
        </p:xfrm>
        <a:graphic>
          <a:graphicData uri="http://schemas.openxmlformats.org/drawingml/2006/table">
            <a:tbl>
              <a:tblPr/>
              <a:tblGrid>
                <a:gridCol w="307033">
                  <a:extLst>
                    <a:ext uri="{9D8B030D-6E8A-4147-A177-3AD203B41FA5}">
                      <a16:colId xmlns:a16="http://schemas.microsoft.com/office/drawing/2014/main" val="678053733"/>
                    </a:ext>
                  </a:extLst>
                </a:gridCol>
                <a:gridCol w="3498307">
                  <a:extLst>
                    <a:ext uri="{9D8B030D-6E8A-4147-A177-3AD203B41FA5}">
                      <a16:colId xmlns:a16="http://schemas.microsoft.com/office/drawing/2014/main" val="2915466047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2297940273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3638938237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3843712531"/>
                    </a:ext>
                  </a:extLst>
                </a:gridCol>
                <a:gridCol w="831158">
                  <a:extLst>
                    <a:ext uri="{9D8B030D-6E8A-4147-A177-3AD203B41FA5}">
                      <a16:colId xmlns:a16="http://schemas.microsoft.com/office/drawing/2014/main" val="1184230678"/>
                    </a:ext>
                  </a:extLst>
                </a:gridCol>
                <a:gridCol w="756726">
                  <a:extLst>
                    <a:ext uri="{9D8B030D-6E8A-4147-A177-3AD203B41FA5}">
                      <a16:colId xmlns:a16="http://schemas.microsoft.com/office/drawing/2014/main" val="1490196482"/>
                    </a:ext>
                  </a:extLst>
                </a:gridCol>
              </a:tblGrid>
              <a:tr h="2976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Líneas Programáticas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853974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SOPORTE ADMINISTRATIVO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17.609.541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17.558.869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5.480.103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76228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Gral. De Gobierno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13.638.660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13.587.988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4.381.910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19497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3.970.881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3.970.881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1.098.193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27,66%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208239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934.281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8,25%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360371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2.1. Secretaría Gral. De Gobierno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846.553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11,63%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9468627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organizaciones Sociales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235.777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18,22%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248486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229.397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23,97%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408854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251.135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25,84%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131884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de Medios de Comunicación Regionales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43.394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544357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Fortalecimiento de Organizaciones Sociales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45.496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890145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y Participación Ciudadana y No Discriminación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41.354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15,92%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336125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2.2. Consejo Nacional de Televisión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988485"/>
                  </a:ext>
                </a:extLst>
              </a:tr>
              <a:tr h="158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Apoyo Programas Culturales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26.872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007034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Televisión Cultural y Educativa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60.856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8,41%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71503"/>
                  </a:ext>
                </a:extLst>
              </a:tr>
              <a:tr h="148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</a:t>
                      </a:r>
                    </a:p>
                  </a:txBody>
                  <a:tcPr marL="9300" marR="9300" marT="930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283.410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283.410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55,22%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85612"/>
                  </a:ext>
                </a:extLst>
              </a:tr>
              <a:tr h="1953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BRUTO 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29.169.788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6.570.872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22,53%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739816"/>
                  </a:ext>
                </a:extLst>
              </a:tr>
              <a:tr h="1953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MENOS TRANSFERENCIAS CONSOLIDABLES INTRAPARTIDA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068989"/>
                  </a:ext>
                </a:extLst>
              </a:tr>
              <a:tr h="1860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NETO PARTIDA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29.169.788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6.570.872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22,53%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444533"/>
                  </a:ext>
                </a:extLst>
              </a:tr>
              <a:tr h="18600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ESTADO DE OPERACIONES</a:t>
                      </a:r>
                    </a:p>
                  </a:txBody>
                  <a:tcPr marL="9300" marR="9300" marT="93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29.003.205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28.952.533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6.453.563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22,29%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21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95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Principales Hallazgos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  <a:ea typeface="+mn-ea"/>
                <a:cs typeface="+mn-cs"/>
              </a:rPr>
              <a:t> (identifican prioridades en las actividades).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/>
              <a:t>1.- SOPORTE ADMINISTRATIVO</a:t>
            </a:r>
            <a:r>
              <a:rPr lang="es-CL" sz="1200" dirty="0"/>
              <a:t>: $17.609 millones. Recursos para Personal Bienes y Servicios de Consumo y Adquisición de Activos No Financieros para funcionamiento de Secretaría y CNTV.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dirty="0"/>
              <a:t>En Secretaría estos gastos consideran la creación de la nueva Secretaría Regional Ministerial de Ñuble, con 6 personas más el Secretario Regional Ministerial por un monto total de $143 millones, como también mayores recursos por traspasos de personal de honorarios a contrata correspondientes al año 2017-2018 (19 honorarios) por $ 69 millones.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Al mes de abril presenta un avance en su ejecución de $5.480 millones, equivalente a un 31,2% sobre el presupuesto vigente.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200" b="1" dirty="0"/>
              <a:t>2.- TRANSFERENCIAS CORRIENTES:</a:t>
            </a:r>
            <a:r>
              <a:rPr lang="es-CL" sz="1200" dirty="0"/>
              <a:t> $11.327 millones.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200" b="1" dirty="0"/>
              <a:t>División de Organizaciones Sociales </a:t>
            </a:r>
            <a:r>
              <a:rPr lang="es-CL" sz="1200" dirty="0"/>
              <a:t>$1.294 millones, para cumplimiento de las políticas públicas referidas a participación ciudadana y fortalecimiento de la sociedad civil. Se consulta continuidad del programa de capacitación para líderes locales y dirigentes sociales. </a:t>
            </a:r>
            <a:r>
              <a:rPr lang="es-CL" sz="1200" b="1" dirty="0"/>
              <a:t>Al mes de abril con un avance de 18,2% acumulado.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2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200" b="1" dirty="0"/>
              <a:t>Secretaría de Comunicaciones </a:t>
            </a:r>
            <a:r>
              <a:rPr lang="es-CL" sz="1200" dirty="0"/>
              <a:t>$956 millones. Contribuye al desarrollo de estrategias de comunicación eficientes, a través de mensajes claros que permitan que la ciudadanía acceda a información cierta de las políticas públicas, prioridades, programas de beneficios.</a:t>
            </a:r>
            <a:r>
              <a:rPr lang="es-CL" sz="1200" b="1" dirty="0">
                <a:solidFill>
                  <a:prstClr val="black"/>
                </a:solidFill>
                <a:ea typeface="+mn-ea"/>
                <a:cs typeface="+mn-cs"/>
              </a:rPr>
              <a:t> Al mes de abril con un avance de 23,9% acumulado.</a:t>
            </a:r>
            <a:endParaRPr lang="es-CL" sz="12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00" dirty="0"/>
              <a:t>Di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F4B45-3D89-4430-B686-2512D2BC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828" y="1412776"/>
            <a:ext cx="8229600" cy="4865767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actividades). </a:t>
            </a: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Seguimiento de Políticas Públicas y Gestión Institucional: </a:t>
            </a:r>
            <a:r>
              <a:rPr lang="es-CL" sz="1200" dirty="0">
                <a:solidFill>
                  <a:prstClr val="black"/>
                </a:solidFill>
              </a:rPr>
              <a:t>$971 millones, asignación destinada a implementar los requerimientos de los gabinetes de SEGEGOB y de la gestión regional.</a:t>
            </a:r>
            <a:r>
              <a:rPr lang="es-CL" sz="1200" b="1" dirty="0">
                <a:solidFill>
                  <a:prstClr val="black"/>
                </a:solidFill>
              </a:rPr>
              <a:t> Al mes de abril con un avance de 25,8%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Fondo de Fomento de Medios de Comunicación Regionales, Provinciales y Comunales: </a:t>
            </a:r>
            <a:r>
              <a:rPr lang="es-CL" sz="1200" dirty="0">
                <a:solidFill>
                  <a:prstClr val="black"/>
                </a:solidFill>
              </a:rPr>
              <a:t>$2.161 millones. Fondo concursable cuyo objetivo es financiar, en forma complementaria, proyectos relativos a la realización, edición y difusión de programas o suplementos de carácter regional o local que refuercen el rol de la comunicación en el desarrollo social y cultural.</a:t>
            </a:r>
            <a:r>
              <a:rPr lang="es-CL" sz="1200" b="1" dirty="0">
                <a:solidFill>
                  <a:prstClr val="black"/>
                </a:solidFill>
              </a:rPr>
              <a:t> Al mes de abril con un avance de 2%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Fondo de Fortalecimiento de Organizaciones y Asociaciones de Interés Público (Ley N°20.500):</a:t>
            </a:r>
            <a:r>
              <a:rPr lang="es-CL" sz="1200" dirty="0">
                <a:solidFill>
                  <a:prstClr val="black"/>
                </a:solidFill>
              </a:rPr>
              <a:t> $1.638 millones. Fondo concursable destinado al fortalecimiento de organizaciones, entidades y asociaciones de la sociedad civil. </a:t>
            </a:r>
            <a:r>
              <a:rPr lang="es-CL" sz="1200" b="1" dirty="0">
                <a:solidFill>
                  <a:prstClr val="black"/>
                </a:solidFill>
              </a:rPr>
              <a:t>Al mes de abril con un avance de 2,7% acumulado.</a:t>
            </a: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endParaRPr lang="es-CL" sz="1200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Observatorio de Participación Ciudadana y No Discriminación: </a:t>
            </a:r>
            <a:r>
              <a:rPr lang="es-CL" sz="1200" dirty="0">
                <a:solidFill>
                  <a:prstClr val="black"/>
                </a:solidFill>
              </a:rPr>
              <a:t>$259 millones. Programa iniciado año 2015 cuyo propósito es poder contar con instituciones públicas certificadas en las leyes N°20.500 y N°20.609.</a:t>
            </a:r>
            <a:r>
              <a:rPr lang="es-CL" sz="1200" b="1" dirty="0">
                <a:solidFill>
                  <a:prstClr val="black"/>
                </a:solidFill>
              </a:rPr>
              <a:t> Al mes de abril con un avance de 15,9% acumulado.</a:t>
            </a:r>
          </a:p>
          <a:p>
            <a:pPr marL="171450" lvl="0" indent="-171450" algn="just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/>
              <a:t>Fondo de Apoyo a Programas Culturales:</a:t>
            </a:r>
            <a:r>
              <a:rPr lang="es-CL" sz="1200" dirty="0"/>
              <a:t> $3.322 millones. Fondo concursable para fomento de la programación televisiva de calidad en los canales de TV abierta mediante un subsidio a la producción, transmisión o difusión de programas de alto nivel cultural y/o de interés nacional o regional. </a:t>
            </a:r>
            <a:r>
              <a:rPr lang="es-CL" sz="1200" b="1" dirty="0"/>
              <a:t>Al mes de abril con un 0,8% de avance.</a:t>
            </a:r>
          </a:p>
          <a:p>
            <a:pPr marL="171450" lvl="0" indent="-171450" algn="just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</a:endParaRPr>
          </a:p>
          <a:p>
            <a:pPr marL="171450" lvl="0" indent="-171450" algn="just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</a:rPr>
              <a:t>3. OTROS GASTOS: </a:t>
            </a:r>
            <a:r>
              <a:rPr lang="es-CL" sz="1200" dirty="0">
                <a:solidFill>
                  <a:prstClr val="black"/>
                </a:solidFill>
              </a:rPr>
              <a:t>$283 millones. Comprende Amortización deuda interna y externa y saldo final de caja.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8D625FF-05F4-469B-992A-5E9C82D4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770AC655-A628-463E-8D16-09EE720D6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</p:spTree>
    <p:extLst>
      <p:ext uri="{BB962C8B-B14F-4D97-AF65-F5344CB8AC3E}">
        <p14:creationId xmlns:p14="http://schemas.microsoft.com/office/powerpoint/2010/main" val="283805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3957863-77FF-4FA4-B540-5F78A1B3A4BC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042330"/>
          <a:ext cx="7886700" cy="1917928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64961562"/>
                    </a:ext>
                  </a:extLst>
                </a:gridCol>
                <a:gridCol w="3009540">
                  <a:extLst>
                    <a:ext uri="{9D8B030D-6E8A-4147-A177-3AD203B41FA5}">
                      <a16:colId xmlns:a16="http://schemas.microsoft.com/office/drawing/2014/main" val="257412576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02635374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206501496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227424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167563182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3245273143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23315322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98141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170578"/>
                  </a:ext>
                </a:extLst>
              </a:tr>
              <a:tr h="178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29.505.859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6.570.872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731054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13.122.829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-50.672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4.178.033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91323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983645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21876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934.281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440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745367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69198"/>
                  </a:ext>
                </a:extLst>
              </a:tr>
              <a:tr h="169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094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942E24-DD60-4DE9-BB0B-9C2700418BC2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566486"/>
          <a:ext cx="7886699" cy="869615"/>
        </p:xfrm>
        <a:graphic>
          <a:graphicData uri="http://schemas.openxmlformats.org/drawingml/2006/table">
            <a:tbl>
              <a:tblPr/>
              <a:tblGrid>
                <a:gridCol w="692768">
                  <a:extLst>
                    <a:ext uri="{9D8B030D-6E8A-4147-A177-3AD203B41FA5}">
                      <a16:colId xmlns:a16="http://schemas.microsoft.com/office/drawing/2014/main" val="2777355676"/>
                    </a:ext>
                  </a:extLst>
                </a:gridCol>
                <a:gridCol w="255911">
                  <a:extLst>
                    <a:ext uri="{9D8B030D-6E8A-4147-A177-3AD203B41FA5}">
                      <a16:colId xmlns:a16="http://schemas.microsoft.com/office/drawing/2014/main" val="910425466"/>
                    </a:ext>
                  </a:extLst>
                </a:gridCol>
                <a:gridCol w="2915830">
                  <a:extLst>
                    <a:ext uri="{9D8B030D-6E8A-4147-A177-3AD203B41FA5}">
                      <a16:colId xmlns:a16="http://schemas.microsoft.com/office/drawing/2014/main" val="2534642446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798823668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693473724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1706992781"/>
                    </a:ext>
                  </a:extLst>
                </a:gridCol>
                <a:gridCol w="692768">
                  <a:extLst>
                    <a:ext uri="{9D8B030D-6E8A-4147-A177-3AD203B41FA5}">
                      <a16:colId xmlns:a16="http://schemas.microsoft.com/office/drawing/2014/main" val="3936503756"/>
                    </a:ext>
                  </a:extLst>
                </a:gridCol>
                <a:gridCol w="630729">
                  <a:extLst>
                    <a:ext uri="{9D8B030D-6E8A-4147-A177-3AD203B41FA5}">
                      <a16:colId xmlns:a16="http://schemas.microsoft.com/office/drawing/2014/main" val="2930558297"/>
                    </a:ext>
                  </a:extLst>
                </a:gridCol>
                <a:gridCol w="620389">
                  <a:extLst>
                    <a:ext uri="{9D8B030D-6E8A-4147-A177-3AD203B41FA5}">
                      <a16:colId xmlns:a16="http://schemas.microsoft.com/office/drawing/2014/main" val="2403647035"/>
                    </a:ext>
                  </a:extLst>
                </a:gridCol>
              </a:tblGrid>
              <a:tr h="131263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893367"/>
                  </a:ext>
                </a:extLst>
              </a:tr>
              <a:tr h="40199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373464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21.488.511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5.384.951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427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1.185.921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623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1962</Words>
  <Application>Microsoft Office PowerPoint</Application>
  <PresentationFormat>Presentación en pantalla (4:3)</PresentationFormat>
  <Paragraphs>681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ABRIL 2019 PARTIDA 20: MINISTERIO SECRETARÍA GENERAL DE GOBIERNO</vt:lpstr>
      <vt:lpstr>EJECUCIÓN ACUMULADA DE GASTOS A ABRIL 2019  PARTIDA 20 MINISTERIO SECRETARÍA GENERAL DE GOBIERNO</vt:lpstr>
      <vt:lpstr>EJECUCIÓN ACUMULADA DE GASTOS A ABRIL 2019  PARTIDA 20 MINISTERIO SECRETARÍA GENERAL DE GOBIERNO</vt:lpstr>
      <vt:lpstr>COMPORTAMIENTO DE LA EJECUCIÓN MENSUAL DE GASTOS A ABRIL 2019  PARTIDA 20 MINISTERIO SECRETARÍA GENERAL DE GOBIERNO</vt:lpstr>
      <vt:lpstr>EJECUCIÓN ACUMULADA DE GASTOS A ABRIL 2019  PARTIDA 20 MINISTERIO SECRETARÍA GENERAL DE GOBIERNO</vt:lpstr>
      <vt:lpstr>EJECUCIÓN ACUMULADA DE GASTOS A ABRIL 2019  PARTIDA 20 MINISTERIO SECRETARÍA GENERAL DE GOBIERNO</vt:lpstr>
      <vt:lpstr>EJECUCIÓN ACUMULADA DE GASTOS A ABRIL 2019  PARTIDA 20 MINISTERIO SECRETARÍA GENERAL DE GOBIERNO</vt:lpstr>
      <vt:lpstr>EJECUCIÓN ACUMULADA  DE GASTOS A ABRIL 2019  PARTIDA 20 MINISTERIO SECRETARÍA GENERAL DE GOBIERNO</vt:lpstr>
      <vt:lpstr>EJECUCIÓN ACUMULADA DE GASTOS A ABRIL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205</cp:revision>
  <cp:lastPrinted>2016-10-11T11:56:42Z</cp:lastPrinted>
  <dcterms:created xsi:type="dcterms:W3CDTF">2016-06-23T13:38:47Z</dcterms:created>
  <dcterms:modified xsi:type="dcterms:W3CDTF">2019-07-08T16:10:58Z</dcterms:modified>
</cp:coreProperties>
</file>