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6" r:id="rId4"/>
    <p:sldId id="307" r:id="rId5"/>
    <p:sldId id="308" r:id="rId6"/>
    <p:sldId id="304" r:id="rId7"/>
    <p:sldId id="305" r:id="rId8"/>
    <p:sldId id="303" r:id="rId9"/>
    <p:sldId id="301" r:id="rId10"/>
    <p:sldId id="264" r:id="rId11"/>
    <p:sldId id="263" r:id="rId12"/>
    <p:sldId id="265" r:id="rId13"/>
    <p:sldId id="269" r:id="rId14"/>
    <p:sldId id="271" r:id="rId15"/>
    <p:sldId id="273" r:id="rId16"/>
    <p:sldId id="274" r:id="rId17"/>
    <p:sldId id="275" r:id="rId18"/>
    <p:sldId id="287" r:id="rId19"/>
    <p:sldId id="288" r:id="rId20"/>
    <p:sldId id="289" r:id="rId21"/>
    <p:sldId id="290" r:id="rId2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9712" autoAdjust="0"/>
  </p:normalViewPr>
  <p:slideViewPr>
    <p:cSldViewPr>
      <p:cViewPr varScale="1">
        <p:scale>
          <a:sx n="87" d="100"/>
          <a:sy n="87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748662227107957E-2"/>
          <c:y val="0.19712635175731538"/>
          <c:w val="0.97659779988316509"/>
          <c:h val="0.46417944327045185"/>
        </c:manualLayout>
      </c:layout>
      <c:pie3DChart>
        <c:varyColors val="1"/>
        <c:ser>
          <c:idx val="0"/>
          <c:order val="0"/>
          <c:tx>
            <c:strRef>
              <c:f>'Partida 19'!$D$60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BD-42A7-B410-D9959DBE3E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BD-42A7-B410-D9959DBE3E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BD-42A7-B410-D9959DBE3E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7BD-42A7-B410-D9959DBE3E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7BD-42A7-B410-D9959DBE3E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7BD-42A7-B410-D9959DBE3E7A}"/>
              </c:ext>
            </c:extLst>
          </c:dPt>
          <c:dLbls>
            <c:dLbl>
              <c:idx val="0"/>
              <c:layout>
                <c:manualLayout>
                  <c:x val="9.2463901372699761E-4"/>
                  <c:y val="-3.761960611125094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D-42A7-B410-D9959DBE3E7A}"/>
                </c:ext>
              </c:extLst>
            </c:dLbl>
            <c:dLbl>
              <c:idx val="4"/>
              <c:layout>
                <c:manualLayout>
                  <c:x val="7.8864829396325456E-3"/>
                  <c:y val="5.496135899679207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BD-42A7-B410-D9959DBE3E7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19'!$C$61:$C$66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INICIATIVAS DE INVERSIÓN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SERVICIO DE LA DEUDA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19'!$D$61:$D$66</c:f>
              <c:numCache>
                <c:formatCode>#,##0</c:formatCode>
                <c:ptCount val="6"/>
                <c:pt idx="0">
                  <c:v>42384681</c:v>
                </c:pt>
                <c:pt idx="1">
                  <c:v>757776116</c:v>
                </c:pt>
                <c:pt idx="2">
                  <c:v>62443173</c:v>
                </c:pt>
                <c:pt idx="3">
                  <c:v>177664068</c:v>
                </c:pt>
                <c:pt idx="4">
                  <c:v>57537318</c:v>
                </c:pt>
                <c:pt idx="5">
                  <c:v>15186941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BD-42A7-B410-D9959DBE3E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581474684521808"/>
          <c:y val="0.72728173505817373"/>
          <c:w val="0.3849787839020121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4426727223360403"/>
          <c:y val="9.816860205681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19'!$L$60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19'!$K$61:$K$63</c:f>
              <c:strCache>
                <c:ptCount val="3"/>
                <c:pt idx="0">
                  <c:v>SEC. Y ADM. GRAL. DE TRAN</c:v>
                </c:pt>
                <c:pt idx="1">
                  <c:v>SUB. DE TELEC</c:v>
                </c:pt>
                <c:pt idx="2">
                  <c:v>JUNTA DE AERONÁUTICA CIVIL</c:v>
                </c:pt>
              </c:strCache>
            </c:strRef>
          </c:cat>
          <c:val>
            <c:numRef>
              <c:f>'Partida 19'!$L$61:$L$63</c:f>
              <c:numCache>
                <c:formatCode>#,##0</c:formatCode>
                <c:ptCount val="3"/>
                <c:pt idx="0">
                  <c:v>1061303264</c:v>
                </c:pt>
                <c:pt idx="1">
                  <c:v>50573411</c:v>
                </c:pt>
                <c:pt idx="2">
                  <c:v>1115622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C-49D1-965C-8762F79970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9651776"/>
        <c:axId val="446363664"/>
      </c:barChart>
      <c:catAx>
        <c:axId val="4496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446363664"/>
        <c:crosses val="autoZero"/>
        <c:auto val="1"/>
        <c:lblAlgn val="ctr"/>
        <c:lblOffset val="100"/>
        <c:noMultiLvlLbl val="0"/>
      </c:catAx>
      <c:valAx>
        <c:axId val="4463636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496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88" name="Picture 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9" y="75067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21" name="Picture 17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67" y="3651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ABRIL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19:</a:t>
            </a:r>
            <a:br>
              <a:rPr lang="es-CL" sz="2400" b="1" cap="all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junio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509104" y="4465515"/>
            <a:ext cx="8134827" cy="1876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164DB7B-CCF5-41C7-9322-E297AA23E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989118"/>
              </p:ext>
            </p:extLst>
          </p:nvPr>
        </p:nvGraphicFramePr>
        <p:xfrm>
          <a:off x="414338" y="1517129"/>
          <a:ext cx="8229593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8410643" imgH="2848065" progId="Excel.Sheet.12">
                  <p:embed/>
                </p:oleObj>
              </mc:Choice>
              <mc:Fallback>
                <p:oleObj name="Worksheet" r:id="rId4" imgW="8410643" imgH="28480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517129"/>
                        <a:ext cx="8229593" cy="284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65" y="5468275"/>
            <a:ext cx="8004263" cy="26498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01: SECRETARÍA Y ADMINISTRACIÓN GENERAL DE TRANSPORTE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B287FA5-F916-4E3C-B297-61717FEBC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61405"/>
              </p:ext>
            </p:extLst>
          </p:nvPr>
        </p:nvGraphicFramePr>
        <p:xfrm>
          <a:off x="414338" y="1711424"/>
          <a:ext cx="8229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3" imgW="8724900" imgH="3733890" progId="Excel.Sheet.12">
                  <p:embed/>
                </p:oleObj>
              </mc:Choice>
              <mc:Fallback>
                <p:oleObj name="Worksheet" r:id="rId3" imgW="8724900" imgH="3733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1424"/>
                        <a:ext cx="822960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6177" y="4519359"/>
            <a:ext cx="8240279" cy="277793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02: EMPRESA DE LOS FERROCARRILES DEL ESTADO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5AA268D-AF86-44F4-BF1D-0B1060285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083480"/>
              </p:ext>
            </p:extLst>
          </p:nvPr>
        </p:nvGraphicFramePr>
        <p:xfrm>
          <a:off x="386224" y="1555229"/>
          <a:ext cx="829023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3" imgW="8724900" imgH="2809785" progId="Excel.Sheet.12">
                  <p:embed/>
                </p:oleObj>
              </mc:Choice>
              <mc:Fallback>
                <p:oleObj name="Worksheet" r:id="rId3" imgW="8724900" imgH="2809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5229"/>
                        <a:ext cx="8290232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5713" y="5517232"/>
            <a:ext cx="8406135" cy="18256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03: TRANSANTIAGO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53D884-3214-444C-899B-5D989E2E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687021"/>
            <a:ext cx="8272462" cy="37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3470" y="4567637"/>
            <a:ext cx="8171666" cy="30152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04: UNIDAD OPERATIVA DE CONTROL DE TRÁNSITO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FDCB363-F15C-455E-9AB0-515176BB0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96561"/>
              </p:ext>
            </p:extLst>
          </p:nvPr>
        </p:nvGraphicFramePr>
        <p:xfrm>
          <a:off x="386224" y="1699245"/>
          <a:ext cx="823891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3" imgW="8724900" imgH="2809785" progId="Excel.Sheet.12">
                  <p:embed/>
                </p:oleObj>
              </mc:Choice>
              <mc:Fallback>
                <p:oleObj name="Worksheet" r:id="rId3" imgW="8724900" imgH="2809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99245"/>
                        <a:ext cx="8238912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221088"/>
            <a:ext cx="8229600" cy="231710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05: FISCALIZACIÓN Y CONTROL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7E88432-612F-4CB9-AFA2-2403BC1A7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77828"/>
              </p:ext>
            </p:extLst>
          </p:nvPr>
        </p:nvGraphicFramePr>
        <p:xfrm>
          <a:off x="386224" y="1484784"/>
          <a:ext cx="8257714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Worksheet" r:id="rId3" imgW="8724900" imgH="2657475" progId="Excel.Sheet.12">
                  <p:embed/>
                </p:oleObj>
              </mc:Choice>
              <mc:Fallback>
                <p:oleObj name="Worksheet" r:id="rId3" imgW="8724900" imgH="2657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484784"/>
                        <a:ext cx="8257714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0796" y="6258518"/>
            <a:ext cx="8242408" cy="194818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06: SUBSIDIO NACIONAL AL TRANSPORTE PÚBLICO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996B9EB-3B97-4AE2-A5E7-CB7D2A5FB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485641"/>
              </p:ext>
            </p:extLst>
          </p:nvPr>
        </p:nvGraphicFramePr>
        <p:xfrm>
          <a:off x="395534" y="1589112"/>
          <a:ext cx="829767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Worksheet" r:id="rId3" imgW="8724900" imgH="4648290" progId="Excel.Sheet.12">
                  <p:embed/>
                </p:oleObj>
              </mc:Choice>
              <mc:Fallback>
                <p:oleObj name="Worksheet" r:id="rId3" imgW="8724900" imgH="4648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4" y="1589112"/>
                        <a:ext cx="829767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2466" y="4293096"/>
            <a:ext cx="8119070" cy="30886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07: PROGRAMA DESARROLLO LOGÍSTICO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AE09128-E2EC-4A18-AFDF-075D76A49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181006"/>
              </p:ext>
            </p:extLst>
          </p:nvPr>
        </p:nvGraphicFramePr>
        <p:xfrm>
          <a:off x="386224" y="1716013"/>
          <a:ext cx="8300576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Worksheet" r:id="rId3" imgW="8724900" imgH="2505165" progId="Excel.Sheet.12">
                  <p:embed/>
                </p:oleObj>
              </mc:Choice>
              <mc:Fallback>
                <p:oleObj name="Worksheet" r:id="rId3" imgW="8724900" imgH="25051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16013"/>
                        <a:ext cx="8300576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8406135" cy="213752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08: PROGRAMA DE VIALIDAD Y TRANSPORTE URBANO: SECTRA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D96BB3D-DDBA-4C48-A873-C4856EC11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601077"/>
              </p:ext>
            </p:extLst>
          </p:nvPr>
        </p:nvGraphicFramePr>
        <p:xfrm>
          <a:off x="386224" y="1643236"/>
          <a:ext cx="82296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Worksheet" r:id="rId3" imgW="8791643" imgH="3009810" progId="Excel.Sheet.12">
                  <p:embed/>
                </p:oleObj>
              </mc:Choice>
              <mc:Fallback>
                <p:oleObj name="Worksheet" r:id="rId3" imgW="8791643" imgH="3009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43236"/>
                        <a:ext cx="8229600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741655"/>
            <a:ext cx="8163508" cy="27963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02. PROGRAMA 01: SUBSECRETARÍA DE TELECOMUNICACIONES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C0E9CC3-3795-45FB-97E7-9D3AF767A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585530"/>
              </p:ext>
            </p:extLst>
          </p:nvPr>
        </p:nvGraphicFramePr>
        <p:xfrm>
          <a:off x="414338" y="1622648"/>
          <a:ext cx="827246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Worksheet" r:id="rId3" imgW="8724900" imgH="4038510" progId="Excel.Sheet.12">
                  <p:embed/>
                </p:oleObj>
              </mc:Choice>
              <mc:Fallback>
                <p:oleObj name="Worksheet" r:id="rId3" imgW="8724900" imgH="40385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2648"/>
                        <a:ext cx="8272462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presupuesto vigente del Ministerio del Ministerio de Transportes y Telecomunicaciones alcanza a $1.162.706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acumulada al mes de abril ascendió a </a:t>
            </a:r>
            <a:r>
              <a:rPr lang="es-CL" sz="1600" b="1" dirty="0">
                <a:latin typeface="+mn-lt"/>
              </a:rPr>
              <a:t>$298.036 millones</a:t>
            </a:r>
            <a:r>
              <a:rPr lang="es-CL" sz="1600" dirty="0">
                <a:latin typeface="+mn-lt"/>
              </a:rPr>
              <a:t>, que equivale a un </a:t>
            </a:r>
            <a:r>
              <a:rPr lang="es-CL" sz="1600" b="1" dirty="0">
                <a:latin typeface="+mn-lt"/>
              </a:rPr>
              <a:t>25%</a:t>
            </a:r>
            <a:r>
              <a:rPr lang="es-CL" sz="1600" dirty="0">
                <a:latin typeface="+mn-lt"/>
              </a:rPr>
              <a:t> 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/>
              <a:t>Respecto al Programa Subsidio Nacional al Transporte Público, el Subsidio al Transantiago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con un presupuesto de $227.744 millones, informa un gasto de $142.363 millones.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con un presupuesto de $215.757 millones, no informa gasto.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con un presupuesto de $131.040 millones, no informa gasto.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183031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437112"/>
            <a:ext cx="8308071" cy="25087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03. PROGRAMA 01: JUNTA DE AERONÁUTICA CIVIL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3F23BD4-9936-455E-A0FD-62DA87BF0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01641"/>
              </p:ext>
            </p:extLst>
          </p:nvPr>
        </p:nvGraphicFramePr>
        <p:xfrm>
          <a:off x="386224" y="1700808"/>
          <a:ext cx="822960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Worksheet" r:id="rId3" imgW="8648700" imgH="2657475" progId="Excel.Sheet.12">
                  <p:embed/>
                </p:oleObj>
              </mc:Choice>
              <mc:Fallback>
                <p:oleObj name="Worksheet" r:id="rId3" imgW="8648700" imgH="2657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Respecto al Programa Subsidio Nacional al Transporte Público, el subsidio permanente a regiones, da cuenta lo que sigue: 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La asignación 24.01.512 Subsidio Nacional al Transporte Público</a:t>
            </a:r>
            <a:r>
              <a:rPr lang="es-CL" sz="1600" dirty="0"/>
              <a:t> (Tarifas a Regiones) presenta un presupuesto de $166.711 millones y un gasto de $46.648 millones.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$1.980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S.A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$1.063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S.A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$3.777 millones, no informa gasto.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Regional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 </a:t>
            </a:r>
            <a:r>
              <a:rPr lang="es-CL" sz="1600" dirty="0"/>
              <a:t>con un presupuesto de $48.951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Iniciativas de Inversión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con recursos autorizados por $5.259 millones, </a:t>
            </a:r>
            <a:r>
              <a:rPr lang="es-CL" sz="1600" dirty="0"/>
              <a:t>informa un gasto de $755 millones.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358775" algn="just">
              <a:spcBef>
                <a:spcPts val="1200"/>
              </a:spcBef>
              <a:spcAft>
                <a:spcPts val="1200"/>
              </a:spcAft>
            </a:pP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82415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Respecto Subsidios al Transporte Regional (Asignación 24.01.511) con recursos autorizados por $16.055 millones, presenta desembolsos por $2.857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En cuanto a las iniciativas de inversión del Ministerio, con un presupuesto de $62.443 millones, presenta un gasto de $6.140 millones. Se observa además, un descuento de recursos por $125 millones en el Programa Presupuestario Transantiago.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/>
          </a:p>
          <a:p>
            <a:pPr marL="358775" algn="just">
              <a:spcBef>
                <a:spcPts val="1200"/>
              </a:spcBef>
              <a:spcAft>
                <a:spcPts val="1200"/>
              </a:spcAft>
            </a:pP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80526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6" y="5605544"/>
            <a:ext cx="786955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2DDFA81-9B94-4E5F-989A-1115AA423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5055"/>
              </p:ext>
            </p:extLst>
          </p:nvPr>
        </p:nvGraphicFramePr>
        <p:xfrm>
          <a:off x="1187624" y="1808194"/>
          <a:ext cx="6192687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58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87624" y="5375076"/>
            <a:ext cx="756084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BBF472B-4940-431F-99AC-6B3AC5D55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038941"/>
              </p:ext>
            </p:extLst>
          </p:nvPr>
        </p:nvGraphicFramePr>
        <p:xfrm>
          <a:off x="2195736" y="1916832"/>
          <a:ext cx="4896544" cy="31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25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1516" y="5583433"/>
            <a:ext cx="8210800" cy="29545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F2935FA-3F3C-4092-9305-0F650FE2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603089"/>
            <a:ext cx="8267980" cy="38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3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5604472"/>
            <a:ext cx="8136904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365DFE-AF21-408C-8820-21089833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642897"/>
            <a:ext cx="8229602" cy="38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1260" y="4099571"/>
            <a:ext cx="8210799" cy="26553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7023373-842D-4D12-9664-CDA0CCEC1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775040"/>
              </p:ext>
            </p:extLst>
          </p:nvPr>
        </p:nvGraphicFramePr>
        <p:xfrm>
          <a:off x="414338" y="1700808"/>
          <a:ext cx="8201486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7524885" imgH="2314575" progId="Excel.Sheet.12">
                  <p:embed/>
                </p:oleObj>
              </mc:Choice>
              <mc:Fallback>
                <p:oleObj name="Worksheet" r:id="rId3" imgW="7524885" imgH="2314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827</Words>
  <Application>Microsoft Office PowerPoint</Application>
  <PresentationFormat>Presentación en pantalla (4:3)</PresentationFormat>
  <Paragraphs>92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1_Tema de Office</vt:lpstr>
      <vt:lpstr>Tema de Office</vt:lpstr>
      <vt:lpstr>Hoja de cálculo de Microsoft Excel</vt:lpstr>
      <vt:lpstr>EJECUCIÓN ACUMULADA DE GASTOS PRESUPUESTARIOS AL MES DE ABRIL DE 2019 PARTIDA 19: MINISTERIO DE TRANSPORTES Y TELECOMUNICACIONES</vt:lpstr>
      <vt:lpstr>EJECUCIÓN ACUMULADA DE GASTOS A ENERO DE 2019  PARTIDA 19 MINISTERIO DE TRANSPORTES Y TELECOMUNICACIONES</vt:lpstr>
      <vt:lpstr>EJECUCIÓN ACUMULADA DE GASTOS A ENERO DE 2019  PARTIDA 19 MINISTERIO DE TRANSPORTES Y TELECOMUNICACIONES</vt:lpstr>
      <vt:lpstr>EJECUCIÓN ACUMULADA DE GASTOS A ENERO DE 2019  PARTIDA 19 MINISTERIO DE TRANSPORTES Y TELECOMUNICACIONES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ABRIL DE 2019  PARTIDA 19 MINISTERIO DE TRANSPORTES Y TELECOMUNICACIONES</vt:lpstr>
      <vt:lpstr>EJECUCIÓN ACUMULADA DE GASTOS A ABRIL DE 2019  PARTIDA 19 RESUMEN POR CAPÍTULOS</vt:lpstr>
      <vt:lpstr>EJECUCIÓN ACUMULADA DE GASTOS A ABRIL DE 2019  PARTIDA 19. CAPÍTULO 01. PROGRAMA 01: SECRETARÍA Y ADMINISTRACIÓN GENERAL DE TRANSPORTE</vt:lpstr>
      <vt:lpstr>EJECUCIÓN ACUMULADA DE GASTOS A ABRIL DE 2019  PARTIDA 19. CAPÍTULO 01. PROGRAMA 02: EMPRESA DE LOS FERROCARRILES DEL ESTADO</vt:lpstr>
      <vt:lpstr>EJECUCIÓN ACUMULADA DE GASTOS A ABRIL DE 2019  PARTIDA 19. CAPÍTULO 01. PROGRAMA 03: TRANSANTIAGO</vt:lpstr>
      <vt:lpstr>EJECUCIÓN ACUMULADA DE GASTOS A ABRIL DE 2019  PARTIDA 19. CAPÍTULO 01. PROGRAMA 04: UNIDAD OPERATIVA DE CONTROL DE TRÁNSITO</vt:lpstr>
      <vt:lpstr>EJECUCIÓN ACUMULADA DE GASTOS A ABRIL DE 2019  PARTIDA 19. CAPÍTULO 01. PROGRAMA 05: FISCALIZACIÓN Y CONTROL</vt:lpstr>
      <vt:lpstr>EJECUCIÓN ACUMULADA DE GASTOS A ABRIL DE 2019  PARTIDA 19. CAPÍTULO 01. PROGRAMA 06: SUBSIDIO NACIONAL AL TRANSPORTE PÚBLICO</vt:lpstr>
      <vt:lpstr>EJECUCIÓN ACUMULADA DE GASTOS A ABRIL DE 2019  PARTIDA 19. CAPÍTULO 01. PROGRAMA 07: PROGRAMA DESARROLLO LOGÍSTICO</vt:lpstr>
      <vt:lpstr>EJECUCIÓN ACUMULADA DE GASTOS A ABRIL DE 2019  PARTIDA 19. CAPÍTULO 01. PROGRAMA 08: PROGRAMA DE VIALIDAD Y TRANSPORTE URBANO: SECTRA</vt:lpstr>
      <vt:lpstr>EJECUCIÓN ACUMULADA DE GASTOS A ABRIL DE 2019  PARTIDA 19. CAPÍTULO 02. PROGRAMA 01: SUBSECRETARÍA DE TELECOMUNICACIONES</vt:lpstr>
      <vt:lpstr>EJECUCIÓN ACUMULADA DE GASTOS A ABRIL DE 2019  PARTIDA 19. CAPÍTULO 03. PROGRAMA 01: JUNTA DE AERONÁUTICA CIVIL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233</cp:revision>
  <cp:lastPrinted>2017-05-12T12:49:10Z</cp:lastPrinted>
  <dcterms:created xsi:type="dcterms:W3CDTF">2016-06-23T13:38:47Z</dcterms:created>
  <dcterms:modified xsi:type="dcterms:W3CDTF">2019-07-09T22:15:11Z</dcterms:modified>
</cp:coreProperties>
</file>