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</p:sldMasterIdLst>
  <p:notesMasterIdLst>
    <p:notesMasterId r:id="rId44"/>
  </p:notesMasterIdLst>
  <p:handoutMasterIdLst>
    <p:handoutMasterId r:id="rId45"/>
  </p:handoutMasterIdLst>
  <p:sldIdLst>
    <p:sldId id="256" r:id="rId14"/>
    <p:sldId id="298" r:id="rId15"/>
    <p:sldId id="299" r:id="rId16"/>
    <p:sldId id="331" r:id="rId17"/>
    <p:sldId id="329" r:id="rId18"/>
    <p:sldId id="330" r:id="rId19"/>
    <p:sldId id="322" r:id="rId20"/>
    <p:sldId id="328" r:id="rId21"/>
    <p:sldId id="264" r:id="rId22"/>
    <p:sldId id="263" r:id="rId23"/>
    <p:sldId id="301" r:id="rId24"/>
    <p:sldId id="321" r:id="rId25"/>
    <p:sldId id="265" r:id="rId26"/>
    <p:sldId id="323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10" r:id="rId35"/>
    <p:sldId id="311" r:id="rId36"/>
    <p:sldId id="312" r:id="rId37"/>
    <p:sldId id="313" r:id="rId38"/>
    <p:sldId id="314" r:id="rId39"/>
    <p:sldId id="315" r:id="rId40"/>
    <p:sldId id="317" r:id="rId41"/>
    <p:sldId id="332" r:id="rId42"/>
    <p:sldId id="318" r:id="rId43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presProps" Target="presProp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06-06-2019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06-06-2019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11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12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45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91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26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6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65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62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46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5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3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4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79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66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54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6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0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92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8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1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95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927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41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2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5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06-06-2019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06-06-2019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06-06-2019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06-06-2019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06-06-2019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06-06-2019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6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1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4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8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6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6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06-06-2019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6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8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0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06-06-2019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40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94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7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06-06-2019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04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45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06-06-2019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7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9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448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06-06-2019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68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1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6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06-06-2019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84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32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5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0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7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06-06-2019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6298" name="Picture 15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7991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84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9015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3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6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3110" name="Picture 10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06-06-2019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31" name="Picture 18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68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513" name="Picture 10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517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537" name="Picture 10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62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3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8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968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4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704" name="Picture 10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752" name="Picture 10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4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594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08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3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6967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36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3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4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1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2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</a:t>
            </a:r>
            <a:r>
              <a:rPr lang="es-CL" sz="2000" b="1" dirty="0" smtClean="0">
                <a:solidFill>
                  <a:prstClr val="black"/>
                </a:solidFill>
              </a:rPr>
              <a:t>ABRIL </a:t>
            </a:r>
            <a:r>
              <a:rPr lang="es-CL" sz="2000" b="1" dirty="0">
                <a:solidFill>
                  <a:prstClr val="black"/>
                </a:solidFill>
              </a:rPr>
              <a:t>DE 2019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16: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</a:t>
            </a:r>
            <a:r>
              <a:rPr lang="es-CL" sz="1200" dirty="0" smtClean="0"/>
              <a:t>junio </a:t>
            </a:r>
            <a:r>
              <a:rPr lang="es-CL" sz="1200" dirty="0"/>
              <a:t>de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20" name="Picture 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3" y="548680"/>
            <a:ext cx="478836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78498" y="422108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3462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637941"/>
              </p:ext>
            </p:extLst>
          </p:nvPr>
        </p:nvGraphicFramePr>
        <p:xfrm>
          <a:off x="378499" y="1628800"/>
          <a:ext cx="8297958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8" name="Hoja de cálculo" r:id="rId4" imgW="8534400" imgH="2524217" progId="Excel.Sheet.8">
                  <p:embed/>
                </p:oleObj>
              </mc:Choice>
              <mc:Fallback>
                <p:oleObj name="Hoja de cálculo" r:id="rId4" imgW="8534400" imgH="252421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499" y="1628800"/>
                        <a:ext cx="8297958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95536" y="472514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6856" y="138948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 REGIONALIZADOS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948774"/>
              </p:ext>
            </p:extLst>
          </p:nvPr>
        </p:nvGraphicFramePr>
        <p:xfrm>
          <a:off x="446856" y="1700808"/>
          <a:ext cx="817828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0" name="Hoja de cálculo" r:id="rId4" imgW="7886790" imgH="2924346" progId="Excel.Sheet.8">
                  <p:embed/>
                </p:oleObj>
              </mc:Choice>
              <mc:Fallback>
                <p:oleObj name="Hoja de cálculo" r:id="rId4" imgW="7886790" imgH="292434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6856" y="1700808"/>
                        <a:ext cx="817828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12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95536" y="472005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2 de  2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 REGIONALIZADOS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666365"/>
              </p:ext>
            </p:extLst>
          </p:nvPr>
        </p:nvGraphicFramePr>
        <p:xfrm>
          <a:off x="467544" y="1628800"/>
          <a:ext cx="8157592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3" name="Hoja de cálculo" r:id="rId4" imgW="7886790" imgH="3057367" progId="Excel.Sheet.8">
                  <p:embed/>
                </p:oleObj>
              </mc:Choice>
              <mc:Fallback>
                <p:oleObj name="Hoja de cálculo" r:id="rId4" imgW="7886790" imgH="305736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157592" cy="305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12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37321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01: FONDO NACIONAL DE SALUD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480961"/>
              </p:ext>
            </p:extLst>
          </p:nvPr>
        </p:nvGraphicFramePr>
        <p:xfrm>
          <a:off x="414338" y="1624558"/>
          <a:ext cx="8201486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3" name="Hoja de cálculo" r:id="rId3" imgW="7591313" imgH="3676716" progId="Excel.Sheet.8">
                  <p:embed/>
                </p:oleObj>
              </mc:Choice>
              <mc:Fallback>
                <p:oleObj name="Hoja de cálculo" r:id="rId3" imgW="7591313" imgH="367671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24558"/>
                        <a:ext cx="8201486" cy="367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371703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01: FONDO NACIONAL DE SALUD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798040"/>
              </p:ext>
            </p:extLst>
          </p:nvPr>
        </p:nvGraphicFramePr>
        <p:xfrm>
          <a:off x="414338" y="1628800"/>
          <a:ext cx="8201486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6" name="Hoja de cálculo" r:id="rId3" imgW="7591313" imgH="2038245" progId="Excel.Sheet.8">
                  <p:embed/>
                </p:oleObj>
              </mc:Choice>
              <mc:Fallback>
                <p:oleObj name="Hoja de cálculo" r:id="rId3" imgW="7591313" imgH="203824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28800"/>
                        <a:ext cx="8201486" cy="203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802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58709" y="5445224"/>
            <a:ext cx="828975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02: PROGRAMA DE ATENCIÓN PRIMARIA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041554"/>
              </p:ext>
            </p:extLst>
          </p:nvPr>
        </p:nvGraphicFramePr>
        <p:xfrm>
          <a:off x="414337" y="1700808"/>
          <a:ext cx="8210799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6" name="Hoja de cálculo" r:id="rId3" imgW="8515395" imgH="3686293" progId="Excel.Sheet.8">
                  <p:embed/>
                </p:oleObj>
              </mc:Choice>
              <mc:Fallback>
                <p:oleObj name="Hoja de cálculo" r:id="rId3" imgW="8515395" imgH="368629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00808"/>
                        <a:ext cx="8210799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078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653136"/>
            <a:ext cx="830846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02: PROGRAMA DE ATENCIÓN PRIMARIA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006720"/>
              </p:ext>
            </p:extLst>
          </p:nvPr>
        </p:nvGraphicFramePr>
        <p:xfrm>
          <a:off x="414337" y="1700808"/>
          <a:ext cx="8210799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1" name="Hoja de cálculo" r:id="rId3" imgW="8515395" imgH="2905191" progId="Excel.Sheet.8">
                  <p:embed/>
                </p:oleObj>
              </mc:Choice>
              <mc:Fallback>
                <p:oleObj name="Hoja de cálculo" r:id="rId3" imgW="8515395" imgH="290519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00808"/>
                        <a:ext cx="8210799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681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03: PROGRAMA DE PRESTACIONES VALORADAS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936208"/>
              </p:ext>
            </p:extLst>
          </p:nvPr>
        </p:nvGraphicFramePr>
        <p:xfrm>
          <a:off x="414338" y="1628800"/>
          <a:ext cx="8201485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7" name="Hoja de cálculo" r:id="rId3" imgW="7572308" imgH="4295709" progId="Excel.Sheet.8">
                  <p:embed/>
                </p:oleObj>
              </mc:Choice>
              <mc:Fallback>
                <p:oleObj name="Hoja de cálculo" r:id="rId3" imgW="7572308" imgH="429570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28800"/>
                        <a:ext cx="8201485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92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83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03: PROGRAMA DE PRESTACIONES VALORADAS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230739"/>
              </p:ext>
            </p:extLst>
          </p:nvPr>
        </p:nvGraphicFramePr>
        <p:xfrm>
          <a:off x="414338" y="1575395"/>
          <a:ext cx="8210797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1" name="Hoja de cálculo" r:id="rId3" imgW="7572308" imgH="4733794" progId="Excel.Sheet.8">
                  <p:embed/>
                </p:oleObj>
              </mc:Choice>
              <mc:Fallback>
                <p:oleObj name="Hoja de cálculo" r:id="rId3" imgW="7572308" imgH="473379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575395"/>
                        <a:ext cx="8210797" cy="473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807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37321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04: PROGRAMA DE PRESTACIONES INSTITUCIONALES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937641"/>
              </p:ext>
            </p:extLst>
          </p:nvPr>
        </p:nvGraphicFramePr>
        <p:xfrm>
          <a:off x="414338" y="1767433"/>
          <a:ext cx="8201486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4" name="Hoja de cálculo" r:id="rId3" imgW="7743713" imgH="3533762" progId="Excel.Sheet.8">
                  <p:embed/>
                </p:oleObj>
              </mc:Choice>
              <mc:Fallback>
                <p:oleObj name="Hoja de cálculo" r:id="rId3" imgW="7743713" imgH="353376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67433"/>
                        <a:ext cx="8201486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32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6856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/>
              <a:t>El presupuesto vigente de la Partida 16 Ministerio de Salud alcanza a $</a:t>
            </a:r>
            <a:r>
              <a:rPr lang="es-CL" sz="1600" dirty="0" smtClean="0"/>
              <a:t>9.130.869 </a:t>
            </a:r>
            <a:r>
              <a:rPr lang="es-CL" sz="1600" dirty="0"/>
              <a:t>millones. </a:t>
            </a:r>
            <a:r>
              <a:rPr lang="es-CL" sz="1600" b="1" dirty="0"/>
              <a:t>La ejecución acumulada </a:t>
            </a:r>
            <a:r>
              <a:rPr lang="es-CL" sz="1600" dirty="0"/>
              <a:t>finalizó en </a:t>
            </a:r>
            <a:r>
              <a:rPr lang="es-CL" sz="1600" dirty="0" smtClean="0"/>
              <a:t>$3.420.087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37% </a:t>
            </a:r>
            <a:r>
              <a:rPr lang="es-CL" sz="1600" dirty="0"/>
              <a:t>del Presupuesto Vigente. 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 los </a:t>
            </a:r>
            <a:r>
              <a:rPr lang="es-CL" sz="1600" b="1" dirty="0">
                <a:latin typeface="+mn-lt"/>
              </a:rPr>
              <a:t>Servicios de Salud, Hospitales y Programa de Contingencias Operacionales</a:t>
            </a:r>
            <a:r>
              <a:rPr lang="es-CL" sz="1600" dirty="0">
                <a:latin typeface="+mn-lt"/>
              </a:rPr>
              <a:t>, alcanzaron </a:t>
            </a:r>
            <a:r>
              <a:rPr lang="es-CL" sz="1600" dirty="0" smtClean="0">
                <a:latin typeface="+mn-lt"/>
              </a:rPr>
              <a:t>38%, </a:t>
            </a:r>
            <a:r>
              <a:rPr lang="es-CL" sz="1600" dirty="0">
                <a:latin typeface="+mn-lt"/>
              </a:rPr>
              <a:t>con un gasto total de $</a:t>
            </a:r>
            <a:r>
              <a:rPr lang="es-CL" sz="1600" dirty="0" smtClean="0">
                <a:latin typeface="+mn-lt"/>
              </a:rPr>
              <a:t>2.610.426 </a:t>
            </a:r>
            <a:r>
              <a:rPr lang="es-CL" sz="1600" dirty="0">
                <a:latin typeface="+mn-lt"/>
              </a:rPr>
              <a:t>millones.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latin typeface="+mn-lt"/>
              </a:rPr>
              <a:t>Respecto a </a:t>
            </a:r>
            <a:r>
              <a:rPr lang="es-CL" sz="1600" b="1" dirty="0">
                <a:latin typeface="+mn-lt"/>
              </a:rPr>
              <a:t>inversiones</a:t>
            </a:r>
            <a:r>
              <a:rPr lang="es-CL" sz="1600" dirty="0">
                <a:latin typeface="+mn-lt"/>
              </a:rPr>
              <a:t>, se informa de los recursos ejecutados según la siguiente distribución:</a:t>
            </a:r>
          </a:p>
          <a:p>
            <a:pPr marL="363538" algn="just"/>
            <a:r>
              <a:rPr lang="es-CL" sz="1600" dirty="0">
                <a:latin typeface="+mn-lt"/>
              </a:rPr>
              <a:t>- Inversiones para Atención Primaria, Secundaria y Terciaria, e inversiones en la autoridad sanitaria: con recursos </a:t>
            </a:r>
            <a:r>
              <a:rPr lang="es-CL" sz="1600" dirty="0" smtClean="0">
                <a:latin typeface="+mn-lt"/>
              </a:rPr>
              <a:t>vigentes </a:t>
            </a:r>
            <a:r>
              <a:rPr lang="es-CL" sz="1600" dirty="0">
                <a:latin typeface="+mn-lt"/>
              </a:rPr>
              <a:t>por $</a:t>
            </a:r>
            <a:r>
              <a:rPr lang="es-CL" sz="1600" dirty="0" smtClean="0">
                <a:latin typeface="+mn-lt"/>
              </a:rPr>
              <a:t>464.945 </a:t>
            </a:r>
            <a:r>
              <a:rPr lang="es-CL" sz="1600" dirty="0">
                <a:latin typeface="+mn-lt"/>
              </a:rPr>
              <a:t>millones, alcanza una ejecución presupuestaria de </a:t>
            </a:r>
            <a:r>
              <a:rPr lang="es-CL" sz="1600" dirty="0" smtClean="0">
                <a:latin typeface="+mn-lt"/>
              </a:rPr>
              <a:t>18%.</a:t>
            </a:r>
            <a:endParaRPr lang="es-CL" sz="1600" dirty="0">
              <a:latin typeface="+mn-lt"/>
            </a:endParaRPr>
          </a:p>
          <a:p>
            <a:pPr marL="363538" algn="just"/>
            <a:r>
              <a:rPr lang="es-CL" sz="1600" dirty="0">
                <a:latin typeface="+mn-lt"/>
              </a:rPr>
              <a:t>- Préstamos por Anticipos a Contratistas: con recursos aprobados por $139.015 millones, no presenta ejecución.</a:t>
            </a:r>
          </a:p>
          <a:p>
            <a:pPr marL="363538" algn="just"/>
            <a:r>
              <a:rPr lang="es-CL" sz="1600" dirty="0">
                <a:latin typeface="+mn-lt"/>
              </a:rPr>
              <a:t>- Adquisición de activos no financieros: con recursos por </a:t>
            </a:r>
            <a:r>
              <a:rPr lang="es-CL" sz="1600" dirty="0" smtClean="0">
                <a:latin typeface="+mn-lt"/>
              </a:rPr>
              <a:t>$43.149 </a:t>
            </a:r>
            <a:r>
              <a:rPr lang="es-CL" sz="1600" dirty="0">
                <a:latin typeface="+mn-lt"/>
              </a:rPr>
              <a:t>millones, </a:t>
            </a:r>
            <a:r>
              <a:rPr lang="es-CL" sz="1600" dirty="0" smtClean="0">
                <a:latin typeface="+mn-lt"/>
              </a:rPr>
              <a:t>se </a:t>
            </a:r>
            <a:r>
              <a:rPr lang="es-CL" sz="1600" dirty="0">
                <a:latin typeface="+mn-lt"/>
              </a:rPr>
              <a:t>observa </a:t>
            </a:r>
            <a:r>
              <a:rPr lang="es-CL" sz="1600" dirty="0" smtClean="0">
                <a:latin typeface="+mn-lt"/>
              </a:rPr>
              <a:t>un gasto de $170 millones.</a:t>
            </a:r>
            <a:endParaRPr lang="es-CL" sz="1600" dirty="0">
              <a:latin typeface="+mn-lt"/>
            </a:endParaRPr>
          </a:p>
          <a:p>
            <a:pPr marL="363538" algn="just"/>
            <a:r>
              <a:rPr lang="es-CL" sz="1600" dirty="0">
                <a:latin typeface="+mn-lt"/>
              </a:rPr>
              <a:t>- Plan de Concesiones: con recursos totales por $115.343, presenta un </a:t>
            </a:r>
            <a:r>
              <a:rPr lang="es-CL" sz="1600" dirty="0" smtClean="0">
                <a:latin typeface="+mn-lt"/>
              </a:rPr>
              <a:t>53% </a:t>
            </a:r>
            <a:r>
              <a:rPr lang="es-CL" sz="1600" dirty="0">
                <a:latin typeface="+mn-lt"/>
              </a:rPr>
              <a:t>de avance presupuestario.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66124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04: PROGRAMA DE PRESTACIONES INSTITUCIONALES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32047"/>
              </p:ext>
            </p:extLst>
          </p:nvPr>
        </p:nvGraphicFramePr>
        <p:xfrm>
          <a:off x="467544" y="1628800"/>
          <a:ext cx="8166991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11" name="Hoja de cálculo" r:id="rId3" imgW="7743713" imgH="3971846" progId="Excel.Sheet.8">
                  <p:embed/>
                </p:oleObj>
              </mc:Choice>
              <mc:Fallback>
                <p:oleObj name="Hoja de cálculo" r:id="rId3" imgW="7743713" imgH="397184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166991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040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29612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04. PROGRAMA 01: INSTITUTO DE SALUD PÚBLICA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810839"/>
              </p:ext>
            </p:extLst>
          </p:nvPr>
        </p:nvGraphicFramePr>
        <p:xfrm>
          <a:off x="414338" y="1714475"/>
          <a:ext cx="8201486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4" name="Hoja de cálculo" r:id="rId3" imgW="7820092" imgH="3514607" progId="Excel.Sheet.8">
                  <p:embed/>
                </p:oleObj>
              </mc:Choice>
              <mc:Fallback>
                <p:oleObj name="Hoja de cálculo" r:id="rId3" imgW="7820092" imgH="351460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14475"/>
                        <a:ext cx="8201486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72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371703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05. PROGRAMA 01: CENTRAL NACINAL DE ABASTECIMIENTO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193195"/>
              </p:ext>
            </p:extLst>
          </p:nvPr>
        </p:nvGraphicFramePr>
        <p:xfrm>
          <a:off x="414338" y="1772816"/>
          <a:ext cx="8201486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7" name="Hoja de cálculo" r:id="rId3" imgW="7248503" imgH="1866913" progId="Excel.Sheet.8">
                  <p:embed/>
                </p:oleObj>
              </mc:Choice>
              <mc:Fallback>
                <p:oleObj name="Hoja de cálculo" r:id="rId3" imgW="7248503" imgH="186691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72816"/>
                        <a:ext cx="8201486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222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1 de 4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372762"/>
              </p:ext>
            </p:extLst>
          </p:nvPr>
        </p:nvGraphicFramePr>
        <p:xfrm>
          <a:off x="414338" y="1733897"/>
          <a:ext cx="8201486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9" name="Hoja de cálculo" r:id="rId3" imgW="7743713" imgH="4143533" progId="Excel.Sheet.8">
                  <p:embed/>
                </p:oleObj>
              </mc:Choice>
              <mc:Fallback>
                <p:oleObj name="Hoja de cálculo" r:id="rId3" imgW="7743713" imgH="414353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33897"/>
                        <a:ext cx="8201486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545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2 de 4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44522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727180"/>
              </p:ext>
            </p:extLst>
          </p:nvPr>
        </p:nvGraphicFramePr>
        <p:xfrm>
          <a:off x="414338" y="1706091"/>
          <a:ext cx="8210798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4" name="Hoja de cálculo" r:id="rId3" imgW="7743713" imgH="3667138" progId="Excel.Sheet.8">
                  <p:embed/>
                </p:oleObj>
              </mc:Choice>
              <mc:Fallback>
                <p:oleObj name="Hoja de cálculo" r:id="rId3" imgW="7743713" imgH="366713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6091"/>
                        <a:ext cx="8210798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270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3670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3 de 4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608821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909953"/>
              </p:ext>
            </p:extLst>
          </p:nvPr>
        </p:nvGraphicFramePr>
        <p:xfrm>
          <a:off x="414338" y="1592163"/>
          <a:ext cx="8210798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7" name="Hoja de cálculo" r:id="rId3" imgW="7743713" imgH="4429086" progId="Excel.Sheet.8">
                  <p:embed/>
                </p:oleObj>
              </mc:Choice>
              <mc:Fallback>
                <p:oleObj name="Hoja de cálculo" r:id="rId3" imgW="7743713" imgH="442908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592163"/>
                        <a:ext cx="8210798" cy="442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795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4 de 4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436001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087011"/>
              </p:ext>
            </p:extLst>
          </p:nvPr>
        </p:nvGraphicFramePr>
        <p:xfrm>
          <a:off x="414338" y="1700808"/>
          <a:ext cx="8191051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2" name="Hoja de cálculo" r:id="rId3" imgW="7743713" imgH="2600483" progId="Excel.Sheet.8">
                  <p:embed/>
                </p:oleObj>
              </mc:Choice>
              <mc:Fallback>
                <p:oleObj name="Hoja de cálculo" r:id="rId3" imgW="7743713" imgH="260048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191051" cy="260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027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80017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01: SUBSECRETARÍA DE REDES ASISTENCIALES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14808"/>
              </p:ext>
            </p:extLst>
          </p:nvPr>
        </p:nvGraphicFramePr>
        <p:xfrm>
          <a:off x="414338" y="1742281"/>
          <a:ext cx="8262117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6" name="Hoja de cálculo" r:id="rId3" imgW="7915118" imgH="3991001" progId="Excel.Sheet.8">
                  <p:embed/>
                </p:oleObj>
              </mc:Choice>
              <mc:Fallback>
                <p:oleObj name="Hoja de cálculo" r:id="rId3" imgW="7915118" imgH="399100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42281"/>
                        <a:ext cx="8262117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934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58924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02: INVERSIÓN SECTORIAL EN SALUD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xmlns="" id="{E5F5B95B-B51C-4BC3-8040-A154803EF9F3}"/>
              </a:ext>
            </a:extLst>
          </p:cNvPr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1 de 2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980730"/>
              </p:ext>
            </p:extLst>
          </p:nvPr>
        </p:nvGraphicFramePr>
        <p:xfrm>
          <a:off x="414338" y="1700808"/>
          <a:ext cx="8210798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3" name="Hoja de cálculo" r:id="rId3" imgW="8115210" imgH="3838470" progId="Excel.Sheet.8">
                  <p:embed/>
                </p:oleObj>
              </mc:Choice>
              <mc:Fallback>
                <p:oleObj name="Hoja de cálculo" r:id="rId3" imgW="8115210" imgH="383847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10798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086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23528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02: INVERSIÓN SECTORIAL EN SALUD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xmlns="" id="{E5F5B95B-B51C-4BC3-8040-A154803EF9F3}"/>
              </a:ext>
            </a:extLst>
          </p:cNvPr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2 de 2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583656"/>
              </p:ext>
            </p:extLst>
          </p:nvPr>
        </p:nvGraphicFramePr>
        <p:xfrm>
          <a:off x="414338" y="1714847"/>
          <a:ext cx="8210798" cy="41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2" name="Hoja de cálculo" r:id="rId3" imgW="8115210" imgH="4162333" progId="Excel.Sheet.8">
                  <p:embed/>
                </p:oleObj>
              </mc:Choice>
              <mc:Fallback>
                <p:oleObj name="Hoja de cálculo" r:id="rId3" imgW="8115210" imgH="416233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14847"/>
                        <a:ext cx="8210798" cy="416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16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5"/>
            <a:ext cx="8229600" cy="5040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el </a:t>
            </a:r>
            <a:r>
              <a:rPr lang="es-CL" sz="1600" b="1" dirty="0"/>
              <a:t>Programa de Prestaciones Valoradas</a:t>
            </a:r>
            <a:r>
              <a:rPr lang="es-CL" sz="1600" dirty="0"/>
              <a:t> su avance presupuestario alcanzó un </a:t>
            </a:r>
            <a:r>
              <a:rPr lang="es-CL" sz="1600" dirty="0" smtClean="0"/>
              <a:t>33% ($720.833 </a:t>
            </a:r>
            <a:r>
              <a:rPr lang="es-CL" sz="1600" dirty="0"/>
              <a:t>millones). En este Programa, el 87% del gasto corresponde a transferencias para los Servicios de Salud. Respecto a las transferencias al sector privado, se observó que el Bono Auge presentó desembolsos por $</a:t>
            </a:r>
            <a:r>
              <a:rPr lang="es-CL" sz="1600" dirty="0" smtClean="0"/>
              <a:t>3.198 </a:t>
            </a:r>
            <a:r>
              <a:rPr lang="es-CL" sz="1600" dirty="0"/>
              <a:t>millones, que equivalen a </a:t>
            </a:r>
            <a:r>
              <a:rPr lang="es-CL" sz="1600" dirty="0" smtClean="0"/>
              <a:t>90% </a:t>
            </a:r>
            <a:r>
              <a:rPr lang="es-CL" sz="1600" dirty="0"/>
              <a:t>de ejecución presupuestaria, y los Convenios de Provisión de Prestaciones Médicas alcanzaron un </a:t>
            </a:r>
            <a:r>
              <a:rPr lang="es-CL" sz="1600" dirty="0" smtClean="0"/>
              <a:t>37</a:t>
            </a:r>
            <a:r>
              <a:rPr lang="es-CL" sz="1600" dirty="0"/>
              <a:t>% </a:t>
            </a:r>
            <a:r>
              <a:rPr lang="es-CL" sz="1600" dirty="0" smtClean="0"/>
              <a:t>($96.5146 </a:t>
            </a:r>
            <a:r>
              <a:rPr lang="es-CL" sz="1600" dirty="0"/>
              <a:t>millones).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la </a:t>
            </a:r>
            <a:r>
              <a:rPr lang="es-CL" sz="1600" b="1" dirty="0"/>
              <a:t>Subsecretaría de Salud Pública</a:t>
            </a:r>
            <a:r>
              <a:rPr lang="es-CL" sz="1600" dirty="0"/>
              <a:t>, con una ejecución presupuestaria de </a:t>
            </a:r>
            <a:r>
              <a:rPr lang="es-CL" sz="1600" dirty="0" smtClean="0"/>
              <a:t>34%, </a:t>
            </a:r>
            <a:r>
              <a:rPr lang="es-CL" sz="1600" dirty="0"/>
              <a:t>totalizando un gasto de $</a:t>
            </a:r>
            <a:r>
              <a:rPr lang="es-CL" sz="1600" dirty="0" smtClean="0"/>
              <a:t>170.353 </a:t>
            </a:r>
            <a:r>
              <a:rPr lang="es-CL" sz="1600" dirty="0"/>
              <a:t>millones, gran parte del gasto se asocia a las prestaciones previsionales de la institución </a:t>
            </a:r>
            <a:r>
              <a:rPr lang="es-CL" sz="1600" dirty="0" smtClean="0"/>
              <a:t>($75.032 </a:t>
            </a:r>
            <a:r>
              <a:rPr lang="es-CL" sz="1600" dirty="0"/>
              <a:t>millones). Además, se observa el pago de deuda flotante, que corresponde a obligaciones adquiridas en año anterior, por un total de $13.602 millones.</a:t>
            </a:r>
          </a:p>
          <a:p>
            <a:pPr marL="363538" algn="just"/>
            <a:endParaRPr lang="es-CL" sz="1600" dirty="0"/>
          </a:p>
          <a:p>
            <a:pPr marL="342900" indent="-342900" algn="just">
              <a:buFont typeface="+mj-lt"/>
              <a:buAutoNum type="arabicPeriod" startAt="6"/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88688" y="558415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11. PROGRAMA 01: SUPERINTENDENCIA DE SALUD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439546"/>
              </p:ext>
            </p:extLst>
          </p:nvPr>
        </p:nvGraphicFramePr>
        <p:xfrm>
          <a:off x="414338" y="1669132"/>
          <a:ext cx="8210798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2" name="Hoja de cálculo" r:id="rId3" imgW="7905795" imgH="3848047" progId="Excel.Sheet.8">
                  <p:embed/>
                </p:oleObj>
              </mc:Choice>
              <mc:Fallback>
                <p:oleObj name="Hoja de cálculo" r:id="rId3" imgW="7905795" imgH="384804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69132"/>
                        <a:ext cx="8210798" cy="384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79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5"/>
            <a:ext cx="8229600" cy="5040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/>
              <a:t>En el Programa </a:t>
            </a:r>
            <a:r>
              <a:rPr lang="es-CL" sz="1600" b="1" dirty="0"/>
              <a:t>Subsecretaría de Redes Asistenciales</a:t>
            </a:r>
            <a:r>
              <a:rPr lang="es-CL" sz="1600" dirty="0"/>
              <a:t>, la ejecución respecto al presupuesto vigente, fue de </a:t>
            </a:r>
            <a:r>
              <a:rPr lang="es-CL" sz="1600" dirty="0" smtClean="0"/>
              <a:t>37%, </a:t>
            </a:r>
            <a:r>
              <a:rPr lang="es-CL" sz="1600" dirty="0"/>
              <a:t>gastando un total de </a:t>
            </a:r>
            <a:r>
              <a:rPr lang="es-CL" sz="1600" dirty="0" smtClean="0"/>
              <a:t>$80.194 </a:t>
            </a:r>
            <a:r>
              <a:rPr lang="es-CL" sz="1600" dirty="0"/>
              <a:t>millones. Se observa el pago de deuda flotante, que corresponde a obligaciones adquiridas en año anterior, por un total de $4.561 millones.</a:t>
            </a:r>
          </a:p>
          <a:p>
            <a:pPr marL="363538" algn="just"/>
            <a:endParaRPr lang="es-CL" sz="1600" dirty="0"/>
          </a:p>
          <a:p>
            <a:pPr marL="342900" indent="-342900" algn="just">
              <a:buFont typeface="+mj-lt"/>
              <a:buAutoNum type="arabicPeriod" startAt="7"/>
            </a:pPr>
            <a:r>
              <a:rPr lang="es-CL" sz="1600" dirty="0"/>
              <a:t>Respecto al </a:t>
            </a:r>
            <a:r>
              <a:rPr lang="es-CL" sz="1600" b="1" dirty="0"/>
              <a:t>Hospital Digital</a:t>
            </a:r>
            <a:r>
              <a:rPr lang="es-CL" sz="1600" dirty="0"/>
              <a:t>, se observan desembolsos por </a:t>
            </a:r>
            <a:r>
              <a:rPr lang="es-CL" sz="1600" dirty="0" smtClean="0"/>
              <a:t>$499 </a:t>
            </a:r>
            <a:r>
              <a:rPr lang="es-CL" sz="1600" dirty="0"/>
              <a:t>millones, que equivalen a un 1% de ejecución presupuestaria.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</p:spTree>
    <p:extLst>
      <p:ext uri="{BB962C8B-B14F-4D97-AF65-F5344CB8AC3E}">
        <p14:creationId xmlns:p14="http://schemas.microsoft.com/office/powerpoint/2010/main" val="133450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ACF425B-6EA7-46E9-AE50-39B85063B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884" y="2108845"/>
            <a:ext cx="6194460" cy="3552403"/>
          </a:xfrm>
          <a:prstGeom prst="rect">
            <a:avLst/>
          </a:prstGeom>
        </p:spPr>
      </p:pic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xmlns="" id="{66F2FC46-4B23-45C4-BFD8-7818E96A5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499" y="5800179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</p:spTree>
    <p:extLst>
      <p:ext uri="{BB962C8B-B14F-4D97-AF65-F5344CB8AC3E}">
        <p14:creationId xmlns:p14="http://schemas.microsoft.com/office/powerpoint/2010/main" val="233773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xmlns="" id="{F3165921-A622-4749-B46F-BC5B26A1C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5728171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B648783-A269-45B0-92EB-45BFFAF6B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054232"/>
            <a:ext cx="6120680" cy="35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4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5584155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58974"/>
            <a:ext cx="5760640" cy="345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89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5512147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58973"/>
            <a:ext cx="5760640" cy="345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05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4509120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46077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288202"/>
              </p:ext>
            </p:extLst>
          </p:nvPr>
        </p:nvGraphicFramePr>
        <p:xfrm>
          <a:off x="467544" y="1772816"/>
          <a:ext cx="8140555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5" name="Hoja de cálculo" r:id="rId3" imgW="7105784" imgH="2648016" progId="Excel.Sheet.8">
                  <p:embed/>
                </p:oleObj>
              </mc:Choice>
              <mc:Fallback>
                <p:oleObj name="Hoja de cálculo" r:id="rId3" imgW="7105784" imgH="264801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0555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3571</TotalTime>
  <Words>1216</Words>
  <Application>Microsoft Office PowerPoint</Application>
  <PresentationFormat>Presentación en pantalla (4:3)</PresentationFormat>
  <Paragraphs>133</Paragraphs>
  <Slides>30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4" baseType="lpstr"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Hoja de cálculo de Microsoft Excel 97-2003</vt:lpstr>
      <vt:lpstr>EJECUCIÓN ACUMULADA DE GASTOS PRESUPUESTARIOS AL MES DE ABRIL DE 2019 PARTIDA 16: MINISTERIO DE SALUD</vt:lpstr>
      <vt:lpstr>EJECUCIÓN ACUMULADA DE GASTOS A ABRIL DE 2019  PARTIDA 16 MINISTERIO DE SALUD</vt:lpstr>
      <vt:lpstr>EJECUCIÓN ACUMULADA DE GASTOS A ABRIL DE 2019  PARTIDA 16 MINISTERIO DE SALUD</vt:lpstr>
      <vt:lpstr>EJECUCIÓN ACUMULADA DE GASTOS A ABRIL DE 2019  PARTIDA 16 MINISTERIO DE SALUD</vt:lpstr>
      <vt:lpstr>EJECUCIÓN ACUMULADA DE GASTOS A ABRIL DE 2019  PARTIDA 16 MINISTERIO DE SALUD</vt:lpstr>
      <vt:lpstr>EJECUCIÓN ACUMULADA DE GASTOS A ABRIL DE 2019  PARTIDA 16 MINISTERIO DE SALUD</vt:lpstr>
      <vt:lpstr>Presentación de PowerPoint</vt:lpstr>
      <vt:lpstr>Presentación de PowerPoint</vt:lpstr>
      <vt:lpstr>EJECUCIÓN ACUMULADA DE GASTOS A ABRIL DE 2019  PARTIDA 16 MINISTERIO DE SALUD</vt:lpstr>
      <vt:lpstr>EJECUCIÓN ACUMULADA DE GASTOS A ABRIL DE 2019  PARTIDA 16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 Santiago</cp:lastModifiedBy>
  <cp:revision>229</cp:revision>
  <cp:lastPrinted>2016-09-09T18:41:06Z</cp:lastPrinted>
  <dcterms:created xsi:type="dcterms:W3CDTF">2016-06-23T13:38:47Z</dcterms:created>
  <dcterms:modified xsi:type="dcterms:W3CDTF">2019-06-06T20:04:51Z</dcterms:modified>
</cp:coreProperties>
</file>