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7"/>
  </p:notesMasterIdLst>
  <p:handoutMasterIdLst>
    <p:handoutMasterId r:id="rId38"/>
  </p:handoutMasterIdLst>
  <p:sldIdLst>
    <p:sldId id="256" r:id="rId10"/>
    <p:sldId id="298" r:id="rId11"/>
    <p:sldId id="299" r:id="rId12"/>
    <p:sldId id="321" r:id="rId13"/>
    <p:sldId id="317" r:id="rId14"/>
    <p:sldId id="318" r:id="rId15"/>
    <p:sldId id="316" r:id="rId16"/>
    <p:sldId id="319" r:id="rId17"/>
    <p:sldId id="264" r:id="rId18"/>
    <p:sldId id="263" r:id="rId19"/>
    <p:sldId id="265" r:id="rId20"/>
    <p:sldId id="300" r:id="rId21"/>
    <p:sldId id="301" r:id="rId22"/>
    <p:sldId id="302" r:id="rId23"/>
    <p:sldId id="303" r:id="rId24"/>
    <p:sldId id="304" r:id="rId25"/>
    <p:sldId id="320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06-06-2019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06-06-2019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4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73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360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37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09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59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59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06-06-2019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178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4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12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26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98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282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99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60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8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68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8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4874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9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215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170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96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80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57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40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06-06-2019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7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08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808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9859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03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88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43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30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260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13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06-06-2019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24654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2262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942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268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833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123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005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771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362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07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06-06-2019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40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753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6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508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9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500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9357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097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71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3357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43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26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078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569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035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101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06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407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2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1060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3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9888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5438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788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104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883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8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497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06-06-2019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55" name="Picture 20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221" y="0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609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66" y="-13998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932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633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2517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0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6806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51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681" name="Picture 12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53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751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33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847" name="Picture 1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5032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8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2896" name="Picture 12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0659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61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oleObject" Target="../embeddings/Hoja_de_c_lculo_de_Microsoft_Excel_97-20032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3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6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7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9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0.xls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1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2.xls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3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4.xls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5.xls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6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7.xls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8.xls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9.xls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ABRIL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15: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TRABAJO Y PREVISIÓN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02204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junio </a:t>
            </a:r>
            <a:r>
              <a:rPr lang="es-CL" sz="1200" dirty="0"/>
              <a:t>de 2019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1" y="548680"/>
            <a:ext cx="552503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93608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67500" y="13624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29125"/>
              </p:ext>
            </p:extLst>
          </p:nvPr>
        </p:nvGraphicFramePr>
        <p:xfrm>
          <a:off x="414337" y="1697335"/>
          <a:ext cx="8182764" cy="317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3" name="Hoja de cálculo" r:id="rId4" imgW="8420010" imgH="3171943" progId="Excel.Sheet.8">
                  <p:embed/>
                </p:oleObj>
              </mc:Choice>
              <mc:Fallback>
                <p:oleObj name="Hoja de cálculo" r:id="rId4" imgW="8420010" imgH="31719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7" y="1697335"/>
                        <a:ext cx="8182764" cy="317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08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6915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568585"/>
              </p:ext>
            </p:extLst>
          </p:nvPr>
        </p:nvGraphicFramePr>
        <p:xfrm>
          <a:off x="467545" y="1742281"/>
          <a:ext cx="8138970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" name="Hoja de cálculo" r:id="rId3" imgW="7839097" imgH="3991001" progId="Excel.Sheet.8">
                  <p:embed/>
                </p:oleObj>
              </mc:Choice>
              <mc:Fallback>
                <p:oleObj name="Hoja de cálculo" r:id="rId3" imgW="7839097" imgH="399100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742281"/>
                        <a:ext cx="8138970" cy="399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9484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03: PROEMPLEO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509149"/>
              </p:ext>
            </p:extLst>
          </p:nvPr>
        </p:nvGraphicFramePr>
        <p:xfrm>
          <a:off x="467544" y="1687041"/>
          <a:ext cx="8166869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2" name="Hoja de cálculo" r:id="rId3" imgW="8124892" imgH="3686293" progId="Excel.Sheet.8">
                  <p:embed/>
                </p:oleObj>
              </mc:Choice>
              <mc:Fallback>
                <p:oleObj name="Hoja de cálculo" r:id="rId3" imgW="8124892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87041"/>
                        <a:ext cx="8166869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40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22920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724776"/>
              </p:ext>
            </p:extLst>
          </p:nvPr>
        </p:nvGraphicFramePr>
        <p:xfrm>
          <a:off x="467544" y="1657350"/>
          <a:ext cx="814828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5" name="Hoja de cálculo" r:id="rId3" imgW="7581990" imgH="3543339" progId="Excel.Sheet.8">
                  <p:embed/>
                </p:oleObj>
              </mc:Choice>
              <mc:Fallback>
                <p:oleObj name="Hoja de cálculo" r:id="rId3" imgW="7581990" imgH="3543339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57350"/>
                        <a:ext cx="8148280" cy="35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109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2135" y="486407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164761"/>
              </p:ext>
            </p:extLst>
          </p:nvPr>
        </p:nvGraphicFramePr>
        <p:xfrm>
          <a:off x="467544" y="1720577"/>
          <a:ext cx="8148280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" name="Hoja de cálculo" r:id="rId3" imgW="8039190" imgH="3076522" progId="Excel.Sheet.8">
                  <p:embed/>
                </p:oleObj>
              </mc:Choice>
              <mc:Fallback>
                <p:oleObj name="Hoja de cálculo" r:id="rId3" imgW="8039190" imgH="30765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0577"/>
                        <a:ext cx="8148280" cy="307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059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4452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87493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43878"/>
              </p:ext>
            </p:extLst>
          </p:nvPr>
        </p:nvGraphicFramePr>
        <p:xfrm>
          <a:off x="467544" y="1687041"/>
          <a:ext cx="8148280" cy="368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" name="Hoja de cálculo" r:id="rId3" imgW="7820092" imgH="3686293" progId="Excel.Sheet.8">
                  <p:embed/>
                </p:oleObj>
              </mc:Choice>
              <mc:Fallback>
                <p:oleObj name="Hoja de cálculo" r:id="rId3" imgW="7820092" imgH="368629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87041"/>
                        <a:ext cx="8148280" cy="368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0768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445224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A18772DC-1E36-4569-8538-D4F5C000A000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32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000118"/>
              </p:ext>
            </p:extLst>
          </p:nvPr>
        </p:nvGraphicFramePr>
        <p:xfrm>
          <a:off x="386224" y="1706091"/>
          <a:ext cx="8290232" cy="366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1" name="Hoja de cálculo" r:id="rId3" imgW="8496390" imgH="3667138" progId="Excel.Sheet.8">
                  <p:embed/>
                </p:oleObj>
              </mc:Choice>
              <mc:Fallback>
                <p:oleObj name="Hoja de cálculo" r:id="rId3" imgW="8496390" imgH="366713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06091"/>
                        <a:ext cx="8290232" cy="366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4454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005064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="" xmlns:a16="http://schemas.microsoft.com/office/drawing/2014/main" id="{E7CB1C63-A6E0-4973-9D25-EE4590044139}"/>
              </a:ext>
            </a:extLst>
          </p:cNvPr>
          <p:cNvSpPr txBox="1">
            <a:spLocks/>
          </p:cNvSpPr>
          <p:nvPr/>
        </p:nvSpPr>
        <p:spPr>
          <a:xfrm>
            <a:off x="386224" y="1401130"/>
            <a:ext cx="8229600" cy="221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777641"/>
              </p:ext>
            </p:extLst>
          </p:nvPr>
        </p:nvGraphicFramePr>
        <p:xfrm>
          <a:off x="386224" y="1772816"/>
          <a:ext cx="8290232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9" name="Hoja de cálculo" r:id="rId3" imgW="8496390" imgH="2143243" progId="Excel.Sheet.8">
                  <p:embed/>
                </p:oleObj>
              </mc:Choice>
              <mc:Fallback>
                <p:oleObj name="Hoja de cálculo" r:id="rId3" imgW="8496390" imgH="214324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4" y="1772816"/>
                        <a:ext cx="8290232" cy="2143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59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5008091"/>
            <a:ext cx="8406135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804534"/>
              </p:ext>
            </p:extLst>
          </p:nvPr>
        </p:nvGraphicFramePr>
        <p:xfrm>
          <a:off x="467544" y="1750293"/>
          <a:ext cx="8148280" cy="319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4" name="Hoja de cálculo" r:id="rId3" imgW="7848779" imgH="3190744" progId="Excel.Sheet.8">
                  <p:embed/>
                </p:oleObj>
              </mc:Choice>
              <mc:Fallback>
                <p:oleObj name="Hoja de cálculo" r:id="rId3" imgW="7848779" imgH="319074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50293"/>
                        <a:ext cx="8148280" cy="319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61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88211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698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390510"/>
              </p:ext>
            </p:extLst>
          </p:nvPr>
        </p:nvGraphicFramePr>
        <p:xfrm>
          <a:off x="467544" y="1573113"/>
          <a:ext cx="8136904" cy="444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8" name="Hoja de cálculo" r:id="rId3" imgW="7820092" imgH="4448241" progId="Excel.Sheet.8">
                  <p:embed/>
                </p:oleObj>
              </mc:Choice>
              <mc:Fallback>
                <p:oleObj name="Hoja de cálculo" r:id="rId3" imgW="7820092" imgH="44482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573113"/>
                        <a:ext cx="8136904" cy="444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13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 smtClean="0"/>
              <a:t>El presupuesto vigente de la </a:t>
            </a:r>
            <a:r>
              <a:rPr lang="es-CL" sz="1400" dirty="0"/>
              <a:t>Partida 15 Ministerio del Trabajo y Previsión Social, </a:t>
            </a:r>
            <a:r>
              <a:rPr lang="es-CL" sz="1400" dirty="0" smtClean="0"/>
              <a:t>alcanza a $</a:t>
            </a:r>
            <a:r>
              <a:rPr lang="es-CL" sz="1400" dirty="0" smtClean="0"/>
              <a:t>7.804.513 </a:t>
            </a:r>
            <a:r>
              <a:rPr lang="es-CL" sz="1400" dirty="0" smtClean="0"/>
              <a:t>millones. </a:t>
            </a:r>
            <a:r>
              <a:rPr lang="es-CL" sz="1400" b="1" dirty="0" smtClean="0"/>
              <a:t>La ejecución acumulada fue </a:t>
            </a:r>
            <a:r>
              <a:rPr lang="es-CL" sz="1400" b="1" dirty="0"/>
              <a:t>de </a:t>
            </a:r>
            <a:r>
              <a:rPr lang="es-CL" sz="1400" b="1" dirty="0" smtClean="0"/>
              <a:t>$2.578.939 </a:t>
            </a:r>
            <a:r>
              <a:rPr lang="es-CL" sz="1400" b="1" dirty="0"/>
              <a:t>millones</a:t>
            </a:r>
            <a:r>
              <a:rPr lang="es-CL" sz="1400" dirty="0"/>
              <a:t>, equivalentes a un </a:t>
            </a:r>
            <a:r>
              <a:rPr lang="es-CL" sz="1400" dirty="0" smtClean="0"/>
              <a:t>33% </a:t>
            </a:r>
            <a:r>
              <a:rPr lang="es-CL" sz="1400" dirty="0"/>
              <a:t>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4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400" dirty="0">
                <a:latin typeface="+mn-lt"/>
              </a:rPr>
              <a:t>Respecto a la deuda flotante, se observa que en las instituciones que a continuación se mencionan, se ha procedido a disponer un devengo superior a la autorización de la Ley de Presupuestos, sin observarse decretos que incluyan recursos a esta asignación:</a:t>
            </a:r>
          </a:p>
          <a:p>
            <a:pPr algn="just"/>
            <a:r>
              <a:rPr lang="es-CL" sz="1400" dirty="0"/>
              <a:t> </a:t>
            </a:r>
            <a:r>
              <a:rPr lang="es-CL" sz="1400" dirty="0" smtClean="0"/>
              <a:t>        - </a:t>
            </a:r>
            <a:r>
              <a:rPr lang="es-CL" sz="1400" dirty="0"/>
              <a:t>SENCE, una autorización de $2 millones y un gasto de $1.541 millones</a:t>
            </a:r>
          </a:p>
          <a:p>
            <a:pPr algn="just"/>
            <a:r>
              <a:rPr lang="es-CL" sz="1400" dirty="0"/>
              <a:t>         - Superintendencia de Seguridad Social, </a:t>
            </a:r>
            <a:r>
              <a:rPr lang="es-CL" sz="1400" dirty="0" smtClean="0"/>
              <a:t>una autorización de $ 500 mil y un gasto de $365 millones</a:t>
            </a:r>
          </a:p>
          <a:p>
            <a:pPr algn="just"/>
            <a:r>
              <a:rPr lang="es-CL" sz="1400" dirty="0" smtClean="0"/>
              <a:t>         - Superintendencia de Pensiones</a:t>
            </a:r>
            <a:r>
              <a:rPr lang="es-CL" sz="1400" dirty="0"/>
              <a:t>, una autorización de $ 500 mil y un gasto de </a:t>
            </a:r>
            <a:r>
              <a:rPr lang="es-CL" sz="1400" dirty="0" smtClean="0"/>
              <a:t>$7 </a:t>
            </a:r>
            <a:r>
              <a:rPr lang="es-CL" sz="1400" dirty="0"/>
              <a:t>millones</a:t>
            </a:r>
          </a:p>
          <a:p>
            <a:pPr algn="just"/>
            <a:r>
              <a:rPr lang="es-CL" sz="1400" dirty="0" smtClean="0"/>
              <a:t>         </a:t>
            </a:r>
            <a:r>
              <a:rPr lang="es-CL" sz="1400" dirty="0"/>
              <a:t>- CAPREDENA 01, una autorización de $ 2 millones y un gasto de $5.875 millones</a:t>
            </a:r>
          </a:p>
          <a:p>
            <a:pPr algn="just"/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En el </a:t>
            </a:r>
            <a:r>
              <a:rPr lang="es-CL" sz="1400" b="1" dirty="0"/>
              <a:t>Pilar Solidario de la Reforma Previsional</a:t>
            </a:r>
            <a:r>
              <a:rPr lang="es-CL" sz="1400" dirty="0"/>
              <a:t>, la PBS de Vejez presentó una ejecución de un </a:t>
            </a:r>
            <a:r>
              <a:rPr lang="es-CL" sz="1400" dirty="0" smtClean="0"/>
              <a:t>32%, </a:t>
            </a:r>
            <a:r>
              <a:rPr lang="es-CL" sz="1400" dirty="0"/>
              <a:t>con un total gastado de </a:t>
            </a:r>
            <a:r>
              <a:rPr lang="es-CL" sz="1400" dirty="0" smtClean="0"/>
              <a:t>$</a:t>
            </a:r>
            <a:r>
              <a:rPr lang="es-CL" sz="1400" dirty="0" smtClean="0"/>
              <a:t>175.581 </a:t>
            </a:r>
            <a:r>
              <a:rPr lang="es-CL" sz="1400" dirty="0"/>
              <a:t>millones, y la PBS de Invalidez alcanzó un gasto de </a:t>
            </a:r>
            <a:r>
              <a:rPr lang="es-CL" sz="1400" dirty="0" smtClean="0"/>
              <a:t>$79.597 </a:t>
            </a:r>
            <a:r>
              <a:rPr lang="es-CL" sz="1400" dirty="0"/>
              <a:t>millones </a:t>
            </a:r>
            <a:r>
              <a:rPr lang="es-CL" sz="1400" dirty="0" smtClean="0"/>
              <a:t>(32% </a:t>
            </a:r>
            <a:r>
              <a:rPr lang="es-CL" sz="1400" dirty="0"/>
              <a:t>de ejecución).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CL" sz="1400" dirty="0"/>
          </a:p>
          <a:p>
            <a:pPr marL="342900" indent="-342900" algn="just">
              <a:buFont typeface="+mj-lt"/>
              <a:buAutoNum type="arabicPeriod" startAt="3"/>
            </a:pPr>
            <a:r>
              <a:rPr lang="es-CL" sz="1400" dirty="0"/>
              <a:t>Programas</a:t>
            </a:r>
            <a:r>
              <a:rPr lang="es-CL" sz="1400" b="1" dirty="0"/>
              <a:t> de Empleo</a:t>
            </a:r>
            <a:r>
              <a:rPr lang="es-CL" sz="1400" dirty="0"/>
              <a:t>: el PROEMPLEO, alcanzó un </a:t>
            </a:r>
            <a:r>
              <a:rPr lang="es-CL" sz="1400" dirty="0" smtClean="0"/>
              <a:t>56% </a:t>
            </a:r>
            <a:r>
              <a:rPr lang="es-CL" sz="1400" dirty="0"/>
              <a:t>de ejecución presupuestaria sobre los recursos vigentes (con un gasto de </a:t>
            </a:r>
            <a:r>
              <a:rPr lang="es-CL" sz="1400" dirty="0" smtClean="0"/>
              <a:t>$26.223 </a:t>
            </a:r>
            <a:r>
              <a:rPr lang="es-CL" sz="1400" dirty="0"/>
              <a:t>millones); el Subsidio al Empleo (Ley N° 20.338) presentó un gasto total de </a:t>
            </a:r>
            <a:r>
              <a:rPr lang="es-CL" sz="1400" dirty="0" smtClean="0"/>
              <a:t>$5.676 </a:t>
            </a:r>
            <a:r>
              <a:rPr lang="es-CL" sz="1400" dirty="0"/>
              <a:t>millones, que significó un avance presupuestario de un </a:t>
            </a:r>
            <a:r>
              <a:rPr lang="es-CL" sz="1400" dirty="0" smtClean="0"/>
              <a:t>8</a:t>
            </a:r>
            <a:r>
              <a:rPr lang="es-CL" sz="1400" dirty="0" smtClean="0"/>
              <a:t>%; </a:t>
            </a:r>
            <a:r>
              <a:rPr lang="es-CL" sz="1400" dirty="0"/>
              <a:t>y el Subsidio al Empleo de la Mujer (Ley N° 20.595) alcanzó un gasto total de </a:t>
            </a:r>
            <a:r>
              <a:rPr lang="es-CL" sz="1400" dirty="0" smtClean="0"/>
              <a:t>$7.577 </a:t>
            </a:r>
            <a:r>
              <a:rPr lang="es-CL" sz="1400" dirty="0" smtClean="0"/>
              <a:t>millones, que equivale a un </a:t>
            </a:r>
            <a:r>
              <a:rPr lang="es-CL" sz="1400" dirty="0" smtClean="0"/>
              <a:t>10% </a:t>
            </a:r>
            <a:r>
              <a:rPr lang="es-CL" sz="1400" dirty="0" smtClean="0"/>
              <a:t>de ejecución..</a:t>
            </a:r>
            <a:endParaRPr lang="es-CL" sz="1400" dirty="0"/>
          </a:p>
          <a:p>
            <a:pPr algn="just"/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42329" y="5944195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0113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719732"/>
              </p:ext>
            </p:extLst>
          </p:nvPr>
        </p:nvGraphicFramePr>
        <p:xfrm>
          <a:off x="467544" y="1700808"/>
          <a:ext cx="8148280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8" name="Hoja de cálculo" r:id="rId3" imgW="9582195" imgH="4600417" progId="Excel.Sheet.8">
                  <p:embed/>
                </p:oleObj>
              </mc:Choice>
              <mc:Fallback>
                <p:oleObj name="Hoja de cálculo" r:id="rId3" imgW="9582195" imgH="46004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48280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008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232227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4935" y="1360787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493080"/>
              </p:ext>
            </p:extLst>
          </p:nvPr>
        </p:nvGraphicFramePr>
        <p:xfrm>
          <a:off x="467544" y="1700808"/>
          <a:ext cx="8136904" cy="4464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3" name="Hoja de cálculo" r:id="rId3" imgW="9582195" imgH="4581617" progId="Excel.Sheet.8">
                  <p:embed/>
                </p:oleObj>
              </mc:Choice>
              <mc:Fallback>
                <p:oleObj name="Hoja de cálculo" r:id="rId3" imgW="9582195" imgH="458161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00808"/>
                        <a:ext cx="8136904" cy="4464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234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667" y="6435381"/>
            <a:ext cx="8289755" cy="30598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 DE SEGURIDAD LABORAL  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675342"/>
              </p:ext>
            </p:extLst>
          </p:nvPr>
        </p:nvGraphicFramePr>
        <p:xfrm>
          <a:off x="467544" y="1603326"/>
          <a:ext cx="8148279" cy="4778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21" name="Hoja de cálculo" r:id="rId3" imgW="7801087" imgH="5219766" progId="Excel.Sheet.8">
                  <p:embed/>
                </p:oleObj>
              </mc:Choice>
              <mc:Fallback>
                <p:oleObj name="Hoja de cálculo" r:id="rId3" imgW="7801087" imgH="521976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03326"/>
                        <a:ext cx="8148279" cy="4778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505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250" y="5296123"/>
            <a:ext cx="8220878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5090" y="138981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37418"/>
              </p:ext>
            </p:extLst>
          </p:nvPr>
        </p:nvGraphicFramePr>
        <p:xfrm>
          <a:off x="467544" y="1695425"/>
          <a:ext cx="8137146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3" name="Hoja de cálculo" r:id="rId3" imgW="8010503" imgH="3533762" progId="Excel.Sheet.8">
                  <p:embed/>
                </p:oleObj>
              </mc:Choice>
              <mc:Fallback>
                <p:oleObj name="Hoja de cálculo" r:id="rId3" imgW="8010503" imgH="353376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95425"/>
                        <a:ext cx="8137146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3981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4112" y="5584155"/>
            <a:ext cx="8406135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475688"/>
              </p:ext>
            </p:extLst>
          </p:nvPr>
        </p:nvGraphicFramePr>
        <p:xfrm>
          <a:off x="467544" y="1697707"/>
          <a:ext cx="8148280" cy="381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8" name="Hoja de cálculo" r:id="rId3" imgW="8010503" imgH="3819670" progId="Excel.Sheet.8">
                  <p:embed/>
                </p:oleObj>
              </mc:Choice>
              <mc:Fallback>
                <p:oleObj name="Hoja de cálculo" r:id="rId3" imgW="8010503" imgH="381967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97707"/>
                        <a:ext cx="8148280" cy="381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487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4720059"/>
            <a:ext cx="8406135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7530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422479"/>
              </p:ext>
            </p:extLst>
          </p:nvPr>
        </p:nvGraphicFramePr>
        <p:xfrm>
          <a:off x="467544" y="1728961"/>
          <a:ext cx="8148280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9" name="Hoja de cálculo" r:id="rId3" imgW="7734390" imgH="2924346" progId="Excel.Sheet.8">
                  <p:embed/>
                </p:oleObj>
              </mc:Choice>
              <mc:Fallback>
                <p:oleObj name="Hoja de cálculo" r:id="rId3" imgW="7734390" imgH="2924346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28961"/>
                        <a:ext cx="8148280" cy="2924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8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308466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12776"/>
            <a:ext cx="82296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29547" y="575462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153641"/>
              </p:ext>
            </p:extLst>
          </p:nvPr>
        </p:nvGraphicFramePr>
        <p:xfrm>
          <a:off x="467544" y="1760055"/>
          <a:ext cx="8148279" cy="4647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3" name="Hoja de cálculo" r:id="rId3" imgW="7724708" imgH="4905480" progId="Excel.Sheet.8">
                  <p:embed/>
                </p:oleObj>
              </mc:Choice>
              <mc:Fallback>
                <p:oleObj name="Hoja de cálculo" r:id="rId3" imgW="7724708" imgH="4905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60055"/>
                        <a:ext cx="8148279" cy="4647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3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58457" y="1508423"/>
            <a:ext cx="82296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0597" y="5301208"/>
            <a:ext cx="8317867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390646" y="548680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272149"/>
              </p:ext>
            </p:extLst>
          </p:nvPr>
        </p:nvGraphicFramePr>
        <p:xfrm>
          <a:off x="395537" y="1866875"/>
          <a:ext cx="8192520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6" name="Hoja de cálculo" r:id="rId3" imgW="7724708" imgH="3362430" progId="Excel.Sheet.8">
                  <p:embed/>
                </p:oleObj>
              </mc:Choice>
              <mc:Fallback>
                <p:oleObj name="Hoja de cálculo" r:id="rId3" imgW="7724708" imgH="336243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7" y="1866875"/>
                        <a:ext cx="8192520" cy="336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62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245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la </a:t>
            </a:r>
            <a:r>
              <a:rPr lang="es-CL" sz="1600" b="1" dirty="0"/>
              <a:t>Subsecretaría de Previsión Social</a:t>
            </a:r>
            <a:r>
              <a:rPr lang="es-CL" sz="1600" dirty="0"/>
              <a:t>, el </a:t>
            </a:r>
            <a:r>
              <a:rPr lang="es-CL" sz="1600" b="1" dirty="0"/>
              <a:t>Fondo para la Educación Previsional</a:t>
            </a:r>
            <a:r>
              <a:rPr lang="es-CL" sz="1600" dirty="0"/>
              <a:t>, </a:t>
            </a:r>
            <a:r>
              <a:rPr lang="es-CL" sz="1600" dirty="0" smtClean="0"/>
              <a:t>no </a:t>
            </a:r>
            <a:r>
              <a:rPr lang="es-CL" sz="1600" dirty="0"/>
              <a:t>presenta ejecución presupuestaria.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r>
              <a:rPr lang="es-CL" sz="1600" dirty="0"/>
              <a:t>En el </a:t>
            </a:r>
            <a:r>
              <a:rPr lang="es-CL" sz="1600" b="1" dirty="0"/>
              <a:t>Servicio Nacional de Capacitación y Empleo</a:t>
            </a:r>
            <a:r>
              <a:rPr lang="es-CL" sz="1600" dirty="0"/>
              <a:t>, </a:t>
            </a:r>
            <a:r>
              <a:rPr lang="es-CL" sz="1600" dirty="0" smtClean="0"/>
              <a:t>los </a:t>
            </a:r>
            <a:r>
              <a:rPr lang="es-CL" sz="1600" dirty="0"/>
              <a:t>programas de capacitación de empleo presentaron la siguiente ejecución de gasto:</a:t>
            </a:r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  <a:p>
            <a:pPr marL="342900" indent="-342900" algn="just">
              <a:buFont typeface="+mj-lt"/>
              <a:buAutoNum type="arabicPeriod" startAt="5"/>
            </a:pPr>
            <a:endParaRPr lang="es-CL" sz="1600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="" xmlns:a16="http://schemas.microsoft.com/office/drawing/2014/main" id="{B22547DC-2B3E-4105-90F8-8BAA085518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58020"/>
              </p:ext>
            </p:extLst>
          </p:nvPr>
        </p:nvGraphicFramePr>
        <p:xfrm>
          <a:off x="1477094" y="3611463"/>
          <a:ext cx="619125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Hoja de cálculo" r:id="rId3" imgW="6191384" imgH="2409996" progId="Excel.Sheet.12">
                  <p:embed/>
                </p:oleObj>
              </mc:Choice>
              <mc:Fallback>
                <p:oleObj name="Hoja de cálculo" r:id="rId3" imgW="6191384" imgH="240999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094" y="3611463"/>
                        <a:ext cx="6191250" cy="240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96855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 startAt="7"/>
            </a:pPr>
            <a:r>
              <a:rPr lang="es-CL" sz="1600" dirty="0"/>
              <a:t>En la </a:t>
            </a:r>
            <a:r>
              <a:rPr lang="es-CL" sz="1600" b="1" dirty="0"/>
              <a:t>Subsecretaría del Trabajo</a:t>
            </a:r>
            <a:r>
              <a:rPr lang="es-CL" sz="1600" dirty="0"/>
              <a:t>, los programas </a:t>
            </a:r>
            <a:r>
              <a:rPr lang="es-CL" sz="1600" b="1" dirty="0"/>
              <a:t>Diálogo Social</a:t>
            </a:r>
            <a:r>
              <a:rPr lang="es-CL" sz="1600" dirty="0"/>
              <a:t>, con recursos aprobados por $429 millones, presentó una ejecución presupuestaria de un </a:t>
            </a:r>
            <a:r>
              <a:rPr lang="es-CL" sz="1600" dirty="0" smtClean="0"/>
              <a:t>1,3%. </a:t>
            </a:r>
            <a:r>
              <a:rPr lang="es-CL" sz="1600" dirty="0"/>
              <a:t>El </a:t>
            </a:r>
            <a:r>
              <a:rPr lang="es-CL" sz="1600" b="1" dirty="0"/>
              <a:t>Fondo de Formación Sindical y Relaciones Laborales Colaborativas</a:t>
            </a:r>
            <a:r>
              <a:rPr lang="es-CL" sz="1600" dirty="0"/>
              <a:t>, con un presupuesto de $1.080 millones, ejecutó un 0% sus recursos.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</p:spTree>
    <p:extLst>
      <p:ext uri="{BB962C8B-B14F-4D97-AF65-F5344CB8AC3E}">
        <p14:creationId xmlns:p14="http://schemas.microsoft.com/office/powerpoint/2010/main" val="2237358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B01A1DD0-6A2C-4FFE-A6DE-AB9D6E23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702300"/>
            <a:ext cx="5904655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50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6016203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5799"/>
            <a:ext cx="6768752" cy="38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04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589240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55799"/>
            <a:ext cx="5760640" cy="346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63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5589240"/>
            <a:ext cx="8406135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55800"/>
            <a:ext cx="5616624" cy="337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2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79761" y="4432027"/>
            <a:ext cx="8406135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78499" y="153350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ABRIL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708079"/>
              </p:ext>
            </p:extLst>
          </p:nvPr>
        </p:nvGraphicFramePr>
        <p:xfrm>
          <a:off x="467544" y="1844824"/>
          <a:ext cx="8140555" cy="248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09" name="Hoja de cálculo" r:id="rId3" imgW="7134113" imgH="2485907" progId="Excel.Sheet.8">
                  <p:embed/>
                </p:oleObj>
              </mc:Choice>
              <mc:Fallback>
                <p:oleObj name="Hoja de cálculo" r:id="rId3" imgW="7134113" imgH="248590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44824"/>
                        <a:ext cx="8140555" cy="2486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4097</TotalTime>
  <Words>1101</Words>
  <Application>Microsoft Office PowerPoint</Application>
  <PresentationFormat>Presentación en pantalla (4:3)</PresentationFormat>
  <Paragraphs>127</Paragraphs>
  <Slides>27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9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1_Tema de Office</vt:lpstr>
      <vt:lpstr>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Hoja de cálculo de Microsoft Excel</vt:lpstr>
      <vt:lpstr>Hoja de cálculo de Microsoft Excel 97-2003</vt:lpstr>
      <vt:lpstr>EJECUCIÓN ACUMULADA DE GASTOS PRESUPUESTARIOS AL MES DE ABRIL DE 2019 PARTIDA 15: MINISTERIO DEL TRABAJO Y PREVISIÓN SOCIAL</vt:lpstr>
      <vt:lpstr>EJECUCIÓN ACUMULADA DE GASTOS A ABRIL DE 2019  PARTIDA 15 MINISTERIO DE TRABAJO Y PREVISIÓN SOCIAL</vt:lpstr>
      <vt:lpstr>EJECUCIÓN ACUMULADA DE GASTOS A ABRIL DE 2019  PARTIDA 15 MINISTERIO DE TRABAJO Y PREVISIÓN SOCIAL</vt:lpstr>
      <vt:lpstr>EJECUCIÓN ACUMULADA DE GASTOS A ABRIL DE 2019  PARTIDA 15 MINISTERIO DE TRABAJO Y PREVISIÓN SOCIAL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ABRIL DE 2019  PARTIDA 15 MINISTERIO DE TRABAJO Y PREVISIÓN SOCIAL</vt:lpstr>
      <vt:lpstr>EJECUCIÓN ACUMULADA DE GASTOS A ABRIL DE 2019  PARTIDA 15 RESUMEN POR CAPÍTULOS</vt:lpstr>
      <vt:lpstr>EJECUCIÓN ACUMULADA DE GASTOS A ABRIL DE 2019  PARTIDA 15. CAPÍTULO 01. PROGRAMA 01: SUBSECRETARÍA DEL TRABAJO</vt:lpstr>
      <vt:lpstr>EJECUCIÓN ACUMULADA DE GASTOS A ABRIL DE 2019  PARTIDA 15. CAPÍTULO 01. PROGRAMA 03: PROEMPLEO</vt:lpstr>
      <vt:lpstr>EJECUCIÓN ACUMULADA DE GASTOS A ABRIL DE 2019  PARTIDA 15. CAPÍTULO 02. PROGRAMA 01: DIRECCIÓN DEL TRABAJO</vt:lpstr>
      <vt:lpstr>EJECUCIÓN ACUMULADA DE GASTOS A ABRIL DE 2019  PARTIDA 15. CAPÍTULO 03. PROGRAMA 01: SUBSECRETARÍA DE PREVISIÓN SOCIAL</vt:lpstr>
      <vt:lpstr>EJECUCIÓN ACUMULADA DE GASTOS A ABRIL DE 2019  PARTIDA 15. CAPÍTULO 04. PROGRAMA 01: DIRECCIÓN DE CRÉDITO PRENDARIO</vt:lpstr>
      <vt:lpstr>EJECUCIÓN ACUMULADA DE GASTOS A ABRIL DE 2019  PARTIDA 15. CAPÍTULO 05. PROGRAMA 01: SERVICIO NACIONAL DE CPACITACIÓN Y EMPLEO</vt:lpstr>
      <vt:lpstr>EJECUCIÓN ACUMULADA DE GASTOS A ABRIL DE 2019  PARTIDA 15. CAPÍTULO 05. PROGRAMA 01: SERVICIO NACIONAL DE CPACITACIÓN Y EMPLEO</vt:lpstr>
      <vt:lpstr>EJECUCIÓN ACUMULADA DE GASTOS A ABRIL DE 2019  PARTIDA 15. CAPÍTULO 06. PROGRAMA 01: SUPERINTENDENCIA DE SEGURIDAD SOCIAL</vt:lpstr>
      <vt:lpstr>EJECUCIÓN ACUMULADA DE GASTOS A ABRIL DE 2019  PARTIDA 15. CAPÍTULO 07. PROGRAMA 01: SUPERINTENDENCIA DE PENSIONES</vt:lpstr>
      <vt:lpstr>EJECUCIÓN ACUMULADA DE GASTOS A ABRIL DE 2019  PARTIDA 15. CAPÍTULO 09. PROGRAMA 01: INSTITUTO DE PREVISIÓN SOCIAL</vt:lpstr>
      <vt:lpstr>EJECUCIÓN ACUMULADA DE GASTOS A ABRIL DE 2019  PARTIDA 15. CAPÍTULO 09. PROGRAMA 01: INSTITUTO DE PREVISIÓN SOCIAL</vt:lpstr>
      <vt:lpstr>EJECUCIÓN ACUMULADA DE GASTOS A ABRIL DE 2019  PARTIDA 15. CAPÍTULO 10. PROGRAMA 01: INSTITUTO  DE SEGURIDAD LABORAL  </vt:lpstr>
      <vt:lpstr>EJECUCIÓN ACUMULADA DE GASTOS A ABRIL DE 2019  PARTIDA 15. CAPÍTULO 13. PROGRAMA 01: CAJA DE PREVISIÓN DE LA DEFENSA NACIONAL</vt:lpstr>
      <vt:lpstr>EJECUCIÓN ACUMULADA DE GASTOS A ABRIL DE 2019  PARTIDA 15. CAPÍTULO 13. PROGRAMA 01: CAJA DE PREVISIÓN DE LA DEFENSA NACIONAL</vt:lpstr>
      <vt:lpstr>EJECUCIÓN ACUMULADA DE GASTOS A ABRIL DE 2019  PARTIDA 15. CAPÍTULO 13. PROGRAMA 02: FONDO DE MEDICINA CURATIVA</vt:lpstr>
      <vt:lpstr>EJECUCIÓN ACUMULADA DE GASTOS A ABRIL DE 2019  PARTIDA 15. CAPÍTULO 14. PROGRAMA 01: DIRECCIÓN DE PREVISIÓN DE CARABINEROS DE CHILE</vt:lpstr>
      <vt:lpstr>EJECUCIÓN ACUMULADA DE GASTOS A ABRIL DE 2019  PARTIDA 15. CAPÍTULO 14. PROGRAMA 01: DIRECCIÓN DE PREVISIÓN DE CARABINEROS DE CHILE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 Santiago</cp:lastModifiedBy>
  <cp:revision>230</cp:revision>
  <cp:lastPrinted>2017-05-09T14:38:34Z</cp:lastPrinted>
  <dcterms:created xsi:type="dcterms:W3CDTF">2016-06-23T13:38:47Z</dcterms:created>
  <dcterms:modified xsi:type="dcterms:W3CDTF">2019-06-06T13:23:43Z</dcterms:modified>
</cp:coreProperties>
</file>