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5"/>
  </p:notesMasterIdLst>
  <p:sldIdLst>
    <p:sldId id="257" r:id="rId17"/>
    <p:sldId id="287" r:id="rId18"/>
    <p:sldId id="288" r:id="rId19"/>
    <p:sldId id="289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>
        <p:scale>
          <a:sx n="114" d="100"/>
          <a:sy n="114" d="100"/>
        </p:scale>
        <p:origin x="-14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3554560"/>
        <c:axId val="37271744"/>
      </c:barChart>
      <c:catAx>
        <c:axId val="1435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271744"/>
        <c:crosses val="autoZero"/>
        <c:auto val="1"/>
        <c:lblAlgn val="ctr"/>
        <c:lblOffset val="100"/>
        <c:noMultiLvlLbl val="0"/>
      </c:catAx>
      <c:valAx>
        <c:axId val="37271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35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04-07-2019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04-07-2019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Hoja_de_c_lculo_de_Microsoft_Excel5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ABRIL </a:t>
            </a:r>
            <a:r>
              <a:rPr lang="es-CL" sz="2000" b="1" dirty="0">
                <a:latin typeface="+mn-lt"/>
              </a:rPr>
              <a:t>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Valparaíso, </a:t>
            </a:r>
            <a:r>
              <a:rPr lang="es-CL" sz="1200" dirty="0" smtClean="0">
                <a:solidFill>
                  <a:prstClr val="black"/>
                </a:solidFill>
              </a:rPr>
              <a:t>junio </a:t>
            </a:r>
            <a:r>
              <a:rPr lang="es-CL" sz="12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639074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43161"/>
              </p:ext>
            </p:extLst>
          </p:nvPr>
        </p:nvGraphicFramePr>
        <p:xfrm>
          <a:off x="395536" y="1607790"/>
          <a:ext cx="8208912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Hoja de cálculo" r:id="rId4" imgW="8410687" imgH="3981424" progId="Excel.Sheet.12">
                  <p:embed/>
                </p:oleObj>
              </mc:Choice>
              <mc:Fallback>
                <p:oleObj name="Hoja de cálculo" r:id="rId4" imgW="8410687" imgH="3981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607790"/>
                        <a:ext cx="8208912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013176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533500"/>
            <a:ext cx="764164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579678"/>
              </p:ext>
            </p:extLst>
          </p:nvPr>
        </p:nvGraphicFramePr>
        <p:xfrm>
          <a:off x="395536" y="1844824"/>
          <a:ext cx="828092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Hoja de cálculo" r:id="rId3" imgW="8724810" imgH="3124055" progId="Excel.Sheet.12">
                  <p:embed/>
                </p:oleObj>
              </mc:Choice>
              <mc:Fallback>
                <p:oleObj name="Hoja de cálculo" r:id="rId3" imgW="8724810" imgH="31240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8092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152389"/>
            <a:ext cx="7299532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7256"/>
              </p:ext>
            </p:extLst>
          </p:nvPr>
        </p:nvGraphicFramePr>
        <p:xfrm>
          <a:off x="323528" y="2029197"/>
          <a:ext cx="8208912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029197"/>
                        <a:ext cx="8208912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663370"/>
            <a:ext cx="7332297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689474"/>
              </p:ext>
            </p:extLst>
          </p:nvPr>
        </p:nvGraphicFramePr>
        <p:xfrm>
          <a:off x="395536" y="1771253"/>
          <a:ext cx="828092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Hoja de cálculo" r:id="rId3" imgW="8724810" imgH="2809770" progId="Excel.Sheet.12">
                  <p:embed/>
                </p:oleObj>
              </mc:Choice>
              <mc:Fallback>
                <p:oleObj name="Hoja de cálculo" r:id="rId3" imgW="8724810" imgH="280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1253"/>
                        <a:ext cx="828092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1" y="6309320"/>
            <a:ext cx="8173344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48229"/>
              </p:ext>
            </p:extLst>
          </p:nvPr>
        </p:nvGraphicFramePr>
        <p:xfrm>
          <a:off x="395536" y="1596951"/>
          <a:ext cx="8208912" cy="471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Hoja de cálculo" r:id="rId3" imgW="8724810" imgH="5248144" progId="Excel.Sheet.12">
                  <p:embed/>
                </p:oleObj>
              </mc:Choice>
              <mc:Fallback>
                <p:oleObj name="Hoja de cálculo" r:id="rId3" imgW="8724810" imgH="524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96951"/>
                        <a:ext cx="8208912" cy="471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623731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98014"/>
              </p:ext>
            </p:extLst>
          </p:nvPr>
        </p:nvGraphicFramePr>
        <p:xfrm>
          <a:off x="395536" y="1670868"/>
          <a:ext cx="8208912" cy="449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Hoja de cálculo" r:id="rId3" imgW="8724810" imgH="4524506" progId="Excel.Sheet.12">
                  <p:embed/>
                </p:oleObj>
              </mc:Choice>
              <mc:Fallback>
                <p:oleObj name="Hoja de cálculo" r:id="rId3" imgW="8724810" imgH="45245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70868"/>
                        <a:ext cx="8208912" cy="4494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805" y="5349849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696739"/>
              </p:ext>
            </p:extLst>
          </p:nvPr>
        </p:nvGraphicFramePr>
        <p:xfrm>
          <a:off x="395536" y="1576933"/>
          <a:ext cx="820891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76933"/>
                        <a:ext cx="8208912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664467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192669"/>
              </p:ext>
            </p:extLst>
          </p:nvPr>
        </p:nvGraphicFramePr>
        <p:xfrm>
          <a:off x="395536" y="1829941"/>
          <a:ext cx="82089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Hoja de cálculo" r:id="rId3" imgW="8724810" imgH="1743114" progId="Excel.Sheet.12">
                  <p:embed/>
                </p:oleObj>
              </mc:Choice>
              <mc:Fallback>
                <p:oleObj name="Hoja de cálculo" r:id="rId3" imgW="8724810" imgH="1743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829941"/>
                        <a:ext cx="8208912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4437112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708990"/>
              </p:ext>
            </p:extLst>
          </p:nvPr>
        </p:nvGraphicFramePr>
        <p:xfrm>
          <a:off x="395536" y="1635621"/>
          <a:ext cx="820891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Hoja de cálculo" r:id="rId3" imgW="8724810" imgH="2657593" progId="Excel.Sheet.12">
                  <p:embed/>
                </p:oleObj>
              </mc:Choice>
              <mc:Fallback>
                <p:oleObj name="Hoja de cálculo" r:id="rId3" imgW="8724810" imgH="2657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35621"/>
                        <a:ext cx="820891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938941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588748"/>
              </p:ext>
            </p:extLst>
          </p:nvPr>
        </p:nvGraphicFramePr>
        <p:xfrm>
          <a:off x="395536" y="1660773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Hoja de cálculo" r:id="rId3" imgW="8791508" imgH="2200354" progId="Excel.Sheet.12">
                  <p:embed/>
                </p:oleObj>
              </mc:Choice>
              <mc:Fallback>
                <p:oleObj name="Hoja de cálculo" r:id="rId3" imgW="8791508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La Partida 13 Ministerio de Agricultura alcanza un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presupuesto vigente de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608.308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, incluyendo seis instituciones: Subsecretaría de Agricultura, Oficina de Estudios y Políticas Agrarias, Instituto de Desarrollo Agropecuario, Servicio Agrícola y Ganadero, Corporación Nacional Forestal y Comisión Nacional de Riego.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La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ejecución del Ministerio, acumulada al mes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ABRIL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$191.901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31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%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respecto de la ley vigente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mayor parte de los recursos </a:t>
            </a:r>
            <a:r>
              <a:rPr lang="es-CL" sz="1400" dirty="0" smtClean="0">
                <a:solidFill>
                  <a:prstClr val="black"/>
                </a:solidFill>
              </a:rPr>
              <a:t>ministeriales ($289.742 millones), </a:t>
            </a:r>
            <a:r>
              <a:rPr lang="es-CL" sz="1400" dirty="0">
                <a:solidFill>
                  <a:prstClr val="black"/>
                </a:solidFill>
              </a:rPr>
              <a:t>presentó un gasto de </a:t>
            </a:r>
            <a:r>
              <a:rPr lang="es-CL" sz="1400" dirty="0" smtClean="0">
                <a:solidFill>
                  <a:prstClr val="black"/>
                </a:solidFill>
              </a:rPr>
              <a:t>$83.8939 </a:t>
            </a:r>
            <a:r>
              <a:rPr lang="es-CL" sz="1400" dirty="0">
                <a:solidFill>
                  <a:prstClr val="black"/>
                </a:solidFill>
              </a:rPr>
              <a:t>millones, que equivale a un </a:t>
            </a:r>
            <a:r>
              <a:rPr lang="es-CL" sz="1400" dirty="0" smtClean="0">
                <a:solidFill>
                  <a:prstClr val="black"/>
                </a:solidFill>
              </a:rPr>
              <a:t>29</a:t>
            </a:r>
            <a:r>
              <a:rPr lang="es-CL" sz="1400" dirty="0" smtClean="0">
                <a:solidFill>
                  <a:prstClr val="black"/>
                </a:solidFill>
              </a:rPr>
              <a:t>% </a:t>
            </a:r>
            <a:r>
              <a:rPr lang="es-CL" sz="1400" dirty="0">
                <a:solidFill>
                  <a:prstClr val="black"/>
                </a:solidFill>
              </a:rPr>
              <a:t>de avance presupuestario. Respecto a los </a:t>
            </a:r>
            <a:r>
              <a:rPr lang="es-CL" sz="1400" b="1" dirty="0">
                <a:solidFill>
                  <a:prstClr val="black"/>
                </a:solidFill>
              </a:rPr>
              <a:t>programas de fomento productivo</a:t>
            </a:r>
            <a:r>
              <a:rPr lang="es-CL" sz="1400" dirty="0">
                <a:solidFill>
                  <a:prstClr val="black"/>
                </a:solidFill>
              </a:rPr>
              <a:t>, se detallan a continuación: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          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396442"/>
              </p:ext>
            </p:extLst>
          </p:nvPr>
        </p:nvGraphicFramePr>
        <p:xfrm>
          <a:off x="539552" y="4318595"/>
          <a:ext cx="8076272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Hoja de cálculo" r:id="rId3" imgW="7782082" imgH="1990712" progId="Excel.Sheet.12">
                  <p:embed/>
                </p:oleObj>
              </mc:Choice>
              <mc:Fallback>
                <p:oleObj name="Hoja de cálculo" r:id="rId3" imgW="7782082" imgH="19907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318595"/>
                        <a:ext cx="8076272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923846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9545"/>
              </p:ext>
            </p:extLst>
          </p:nvPr>
        </p:nvGraphicFramePr>
        <p:xfrm>
          <a:off x="395536" y="1660773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Hoja de cálculo" r:id="rId3" imgW="8724810" imgH="2200354" progId="Excel.Sheet.12">
                  <p:embed/>
                </p:oleObj>
              </mc:Choice>
              <mc:Fallback>
                <p:oleObj name="Hoja de cálculo" r:id="rId3" imgW="872481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0773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973" y="3981178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370747"/>
              </p:ext>
            </p:extLst>
          </p:nvPr>
        </p:nvGraphicFramePr>
        <p:xfrm>
          <a:off x="395536" y="1732781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Hoja de cálculo" r:id="rId3" imgW="8648790" imgH="2200354" progId="Excel.Sheet.12">
                  <p:embed/>
                </p:oleObj>
              </mc:Choice>
              <mc:Fallback>
                <p:oleObj name="Hoja de cálculo" r:id="rId3" imgW="864879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32781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429000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49843"/>
              </p:ext>
            </p:extLst>
          </p:nvPr>
        </p:nvGraphicFramePr>
        <p:xfrm>
          <a:off x="395536" y="1613917"/>
          <a:ext cx="82089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Hoja de cálculo" r:id="rId3" imgW="8724810" imgH="1743114" progId="Excel.Sheet.12">
                  <p:embed/>
                </p:oleObj>
              </mc:Choice>
              <mc:Fallback>
                <p:oleObj name="Hoja de cálculo" r:id="rId3" imgW="8724810" imgH="17431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13917"/>
                        <a:ext cx="8208912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58845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419470"/>
              </p:ext>
            </p:extLst>
          </p:nvPr>
        </p:nvGraphicFramePr>
        <p:xfrm>
          <a:off x="395536" y="1628800"/>
          <a:ext cx="828092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Hoja de cálculo" r:id="rId3" imgW="8724810" imgH="3267009" progId="Excel.Sheet.12">
                  <p:embed/>
                </p:oleObj>
              </mc:Choice>
              <mc:Fallback>
                <p:oleObj name="Hoja de cálculo" r:id="rId3" imgW="8724810" imgH="32670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7669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15589"/>
              </p:ext>
            </p:extLst>
          </p:nvPr>
        </p:nvGraphicFramePr>
        <p:xfrm>
          <a:off x="395536" y="1669157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69157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4281449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47956"/>
              </p:ext>
            </p:extLst>
          </p:nvPr>
        </p:nvGraphicFramePr>
        <p:xfrm>
          <a:off x="395536" y="1644005"/>
          <a:ext cx="820891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Hoja de cálculo" r:id="rId3" imgW="8724810" imgH="2505062" progId="Excel.Sheet.12">
                  <p:embed/>
                </p:oleObj>
              </mc:Choice>
              <mc:Fallback>
                <p:oleObj name="Hoja de cálculo" r:id="rId3" imgW="8724810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4005"/>
                        <a:ext cx="8208912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927971"/>
            <a:ext cx="7285002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5808"/>
              </p:ext>
            </p:extLst>
          </p:nvPr>
        </p:nvGraphicFramePr>
        <p:xfrm>
          <a:off x="395536" y="1628800"/>
          <a:ext cx="820891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Hoja de cálculo" r:id="rId3" imgW="8724810" imgH="2200354" progId="Excel.Sheet.12">
                  <p:embed/>
                </p:oleObj>
              </mc:Choice>
              <mc:Fallback>
                <p:oleObj name="Hoja de cálculo" r:id="rId3" imgW="8724810" imgH="2200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08912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117676"/>
            <a:ext cx="7416824" cy="3113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22605"/>
              </p:ext>
            </p:extLst>
          </p:nvPr>
        </p:nvGraphicFramePr>
        <p:xfrm>
          <a:off x="395536" y="1630685"/>
          <a:ext cx="82089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Hoja de cálculo" r:id="rId3" imgW="8724810" imgH="1438406" progId="Excel.Sheet.12">
                  <p:embed/>
                </p:oleObj>
              </mc:Choice>
              <mc:Fallback>
                <p:oleObj name="Hoja de cálculo" r:id="rId3" imgW="8724810" imgH="1438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30685"/>
                        <a:ext cx="8208912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656163"/>
            <a:ext cx="7416824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51866"/>
              </p:ext>
            </p:extLst>
          </p:nvPr>
        </p:nvGraphicFramePr>
        <p:xfrm>
          <a:off x="467544" y="1560165"/>
          <a:ext cx="820891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Hoja de cálculo" r:id="rId3" imgW="8724810" imgH="4028957" progId="Excel.Sheet.12">
                  <p:embed/>
                </p:oleObj>
              </mc:Choice>
              <mc:Fallback>
                <p:oleObj name="Hoja de cálculo" r:id="rId3" imgW="8724810" imgH="40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60165"/>
                        <a:ext cx="820891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dirty="0">
                <a:solidFill>
                  <a:prstClr val="black"/>
                </a:solidFill>
              </a:rPr>
              <a:t>En el </a:t>
            </a:r>
            <a:r>
              <a:rPr lang="es-CL" sz="1600" b="1" dirty="0">
                <a:solidFill>
                  <a:prstClr val="black"/>
                </a:solidFill>
              </a:rPr>
              <a:t>Sistema de Incentivos de Sustentabilidad Agroambiental</a:t>
            </a:r>
            <a:r>
              <a:rPr lang="es-CL" sz="1600" dirty="0">
                <a:solidFill>
                  <a:prstClr val="black"/>
                </a:solidFill>
              </a:rPr>
              <a:t>, </a:t>
            </a:r>
            <a:r>
              <a:rPr lang="es-CL" sz="1600" dirty="0" smtClean="0">
                <a:solidFill>
                  <a:prstClr val="black"/>
                </a:solidFill>
              </a:rPr>
              <a:t>que </a:t>
            </a:r>
            <a:r>
              <a:rPr lang="es-CL" sz="1600" dirty="0">
                <a:solidFill>
                  <a:prstClr val="black"/>
                </a:solidFill>
              </a:rPr>
              <a:t>proyecta una cobertura de 139 mil hectáreas, con labores de recuperación, fertilización y conservación; y que contempla recursos en el INDAP y en el SAG, por un total de $34.816 millones, se observa lo siguiente: 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	</a:t>
            </a:r>
            <a:r>
              <a:rPr lang="es-CL" sz="1600" dirty="0" smtClean="0">
                <a:solidFill>
                  <a:prstClr val="black"/>
                </a:solidFill>
              </a:rPr>
              <a:t>- </a:t>
            </a:r>
            <a:r>
              <a:rPr lang="es-CL" sz="1600" dirty="0">
                <a:solidFill>
                  <a:prstClr val="black"/>
                </a:solidFill>
              </a:rPr>
              <a:t>en el Instituto de Desarrollo Agropecuario la asignación para el Sistema de Incentivos 	Ley </a:t>
            </a:r>
            <a:r>
              <a:rPr lang="es-CL" sz="1600" dirty="0" smtClean="0">
                <a:solidFill>
                  <a:prstClr val="black"/>
                </a:solidFill>
              </a:rPr>
              <a:t>	N</a:t>
            </a:r>
            <a:r>
              <a:rPr lang="es-CL" sz="1600" dirty="0">
                <a:solidFill>
                  <a:prstClr val="black"/>
                </a:solidFill>
              </a:rPr>
              <a:t>° 20.412, con presupuesto vigente por $21.554, </a:t>
            </a:r>
            <a:r>
              <a:rPr lang="es-CL" sz="1600" dirty="0" smtClean="0">
                <a:solidFill>
                  <a:prstClr val="black"/>
                </a:solidFill>
              </a:rPr>
              <a:t>se ejecutó </a:t>
            </a:r>
            <a:r>
              <a:rPr lang="es-CL" sz="1600" dirty="0">
                <a:solidFill>
                  <a:prstClr val="black"/>
                </a:solidFill>
              </a:rPr>
              <a:t>un total de </a:t>
            </a:r>
            <a:r>
              <a:rPr lang="es-CL" sz="1600" dirty="0" smtClean="0">
                <a:solidFill>
                  <a:prstClr val="black"/>
                </a:solidFill>
              </a:rPr>
              <a:t>$2.506 </a:t>
            </a:r>
            <a:r>
              <a:rPr lang="es-CL" sz="1600" dirty="0">
                <a:solidFill>
                  <a:prstClr val="black"/>
                </a:solidFill>
              </a:rPr>
              <a:t>millones, </a:t>
            </a:r>
            <a:r>
              <a:rPr lang="es-CL" sz="1600" dirty="0" smtClean="0">
                <a:solidFill>
                  <a:prstClr val="black"/>
                </a:solidFill>
              </a:rPr>
              <a:t>y la </a:t>
            </a:r>
            <a:r>
              <a:rPr lang="es-CL" sz="1600" dirty="0">
                <a:solidFill>
                  <a:prstClr val="black"/>
                </a:solidFill>
              </a:rPr>
              <a:t>	asignación para Praderas Suplementarias, con un presupuesto de $4.648, </a:t>
            </a:r>
            <a:r>
              <a:rPr lang="es-CL" sz="1600" dirty="0" smtClean="0">
                <a:solidFill>
                  <a:prstClr val="black"/>
                </a:solidFill>
              </a:rPr>
              <a:t>ejecutó </a:t>
            </a:r>
            <a:r>
              <a:rPr lang="es-CL" sz="1600" dirty="0" smtClean="0">
                <a:solidFill>
                  <a:prstClr val="black"/>
                </a:solidFill>
              </a:rPr>
              <a:t>$3.304 </a:t>
            </a:r>
            <a:r>
              <a:rPr lang="es-CL" sz="1600" dirty="0" smtClean="0">
                <a:solidFill>
                  <a:prstClr val="black"/>
                </a:solidFill>
              </a:rPr>
              <a:t>	millones.</a:t>
            </a:r>
          </a:p>
          <a:p>
            <a:pPr lvl="0" algn="just" defTabSz="360363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 smtClean="0">
                <a:solidFill>
                  <a:prstClr val="black"/>
                </a:solidFill>
              </a:rPr>
              <a:t>        </a:t>
            </a:r>
            <a:r>
              <a:rPr lang="es-CL" sz="1600" dirty="0">
                <a:solidFill>
                  <a:prstClr val="black"/>
                </a:solidFill>
              </a:rPr>
              <a:t>- en el </a:t>
            </a:r>
            <a:r>
              <a:rPr lang="es-CL" sz="1600" dirty="0" smtClean="0">
                <a:solidFill>
                  <a:prstClr val="black"/>
                </a:solidFill>
              </a:rPr>
              <a:t>Programa Gestión y Conservación de Recursos naturales Renovables del Servicio 	Agrícola </a:t>
            </a:r>
            <a:r>
              <a:rPr lang="es-CL" sz="1600" dirty="0">
                <a:solidFill>
                  <a:prstClr val="black"/>
                </a:solidFill>
              </a:rPr>
              <a:t>y Ganadero, los recursos para el </a:t>
            </a:r>
            <a:r>
              <a:rPr lang="es-CL" sz="1600" dirty="0" smtClean="0">
                <a:solidFill>
                  <a:prstClr val="black"/>
                </a:solidFill>
              </a:rPr>
              <a:t>Sistema de </a:t>
            </a:r>
            <a:r>
              <a:rPr lang="es-CL" sz="1600" dirty="0">
                <a:solidFill>
                  <a:prstClr val="black"/>
                </a:solidFill>
              </a:rPr>
              <a:t>Incentivos Ley N</a:t>
            </a:r>
            <a:r>
              <a:rPr lang="es-CL" sz="1600" dirty="0" smtClean="0">
                <a:solidFill>
                  <a:prstClr val="black"/>
                </a:solidFill>
              </a:rPr>
              <a:t>°</a:t>
            </a:r>
            <a:r>
              <a:rPr lang="es-CL" sz="1600" dirty="0">
                <a:solidFill>
                  <a:prstClr val="black"/>
                </a:solidFill>
              </a:rPr>
              <a:t>	</a:t>
            </a:r>
            <a:r>
              <a:rPr lang="es-CL" sz="1600" dirty="0" smtClean="0">
                <a:solidFill>
                  <a:prstClr val="black"/>
                </a:solidFill>
              </a:rPr>
              <a:t>20.412, que 	totalizan 	$</a:t>
            </a:r>
            <a:r>
              <a:rPr lang="es-CL" sz="1600" dirty="0">
                <a:solidFill>
                  <a:prstClr val="black"/>
                </a:solidFill>
              </a:rPr>
              <a:t>8.613 millones, </a:t>
            </a:r>
            <a:r>
              <a:rPr lang="es-CL" sz="1600" dirty="0" smtClean="0">
                <a:solidFill>
                  <a:prstClr val="black"/>
                </a:solidFill>
              </a:rPr>
              <a:t>se ejecutaron </a:t>
            </a:r>
            <a:r>
              <a:rPr lang="es-CL" sz="1600" dirty="0" smtClean="0">
                <a:solidFill>
                  <a:prstClr val="black"/>
                </a:solidFill>
              </a:rPr>
              <a:t>$126 </a:t>
            </a:r>
            <a:r>
              <a:rPr lang="es-CL" sz="1600" dirty="0" smtClean="0">
                <a:solidFill>
                  <a:prstClr val="black"/>
                </a:solidFill>
              </a:rPr>
              <a:t>millones</a:t>
            </a:r>
            <a:r>
              <a:rPr lang="es-CL" sz="1600" dirty="0">
                <a:solidFill>
                  <a:prstClr val="black"/>
                </a:solidFill>
              </a:rPr>
              <a:t>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2858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>
                <a:solidFill>
                  <a:prstClr val="black"/>
                </a:solidFill>
              </a:rPr>
              <a:t>Fomento al Riego y Drenaje</a:t>
            </a:r>
            <a:r>
              <a:rPr lang="es-CL" sz="1600" dirty="0">
                <a:solidFill>
                  <a:prstClr val="black"/>
                </a:solidFill>
              </a:rPr>
              <a:t>: en INDAP, </a:t>
            </a:r>
            <a:r>
              <a:rPr lang="es-CL" sz="1600" dirty="0" smtClean="0">
                <a:solidFill>
                  <a:prstClr val="black"/>
                </a:solidFill>
              </a:rPr>
              <a:t>la asignación para </a:t>
            </a:r>
            <a:r>
              <a:rPr lang="es-CL" sz="1600" dirty="0">
                <a:solidFill>
                  <a:prstClr val="black"/>
                </a:solidFill>
              </a:rPr>
              <a:t>Riego considera $15.242 millones, con una cobertura de 3.492 hectáreas incorporadas al Riego </a:t>
            </a:r>
            <a:r>
              <a:rPr lang="es-CL" sz="1600" dirty="0" err="1">
                <a:solidFill>
                  <a:prstClr val="black"/>
                </a:solidFill>
              </a:rPr>
              <a:t>Intrapredial</a:t>
            </a:r>
            <a:r>
              <a:rPr lang="es-CL" sz="1600" dirty="0">
                <a:solidFill>
                  <a:prstClr val="black"/>
                </a:solidFill>
              </a:rPr>
              <a:t>, 93 obras terminadas en Riego Asociativo, 1.150 usuarios atendidos a través del Bono Legal de Aguas, recuperación de 19 embalses CORA y 200 estudios de Riego y Drenaje; presenta un gasto total de </a:t>
            </a:r>
            <a:r>
              <a:rPr lang="es-CL" sz="1600" dirty="0" smtClean="0">
                <a:solidFill>
                  <a:prstClr val="black"/>
                </a:solidFill>
              </a:rPr>
              <a:t>$1.165 </a:t>
            </a:r>
            <a:r>
              <a:rPr lang="es-CL" sz="1600" dirty="0">
                <a:solidFill>
                  <a:prstClr val="black"/>
                </a:solidFill>
              </a:rPr>
              <a:t>millones. </a:t>
            </a:r>
            <a:endParaRPr lang="es-CL" sz="1600" dirty="0" smtClean="0">
              <a:solidFill>
                <a:prstClr val="black"/>
              </a:solidFill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60363" algn="just">
              <a:spcBef>
                <a:spcPts val="0"/>
              </a:spcBef>
            </a:pPr>
            <a:r>
              <a:rPr lang="es-CL" sz="1600" dirty="0" smtClean="0">
                <a:solidFill>
                  <a:prstClr val="black"/>
                </a:solidFill>
              </a:rPr>
              <a:t>En </a:t>
            </a:r>
            <a:r>
              <a:rPr lang="es-CL" sz="1600" dirty="0">
                <a:solidFill>
                  <a:prstClr val="black"/>
                </a:solidFill>
              </a:rPr>
              <a:t>la CNR, </a:t>
            </a:r>
            <a:r>
              <a:rPr lang="es-CL" sz="1600" dirty="0" smtClean="0">
                <a:solidFill>
                  <a:prstClr val="black"/>
                </a:solidFill>
              </a:rPr>
              <a:t>se presentan </a:t>
            </a:r>
            <a:r>
              <a:rPr lang="es-CL" sz="1600" dirty="0">
                <a:solidFill>
                  <a:prstClr val="black"/>
                </a:solidFill>
              </a:rPr>
              <a:t>recursos por $ </a:t>
            </a:r>
            <a:r>
              <a:rPr lang="es-CL" sz="1600" dirty="0" smtClean="0">
                <a:solidFill>
                  <a:prstClr val="black"/>
                </a:solidFill>
              </a:rPr>
              <a:t>13.047 </a:t>
            </a:r>
            <a:r>
              <a:rPr lang="es-CL" sz="1600" dirty="0">
                <a:solidFill>
                  <a:prstClr val="black"/>
                </a:solidFill>
              </a:rPr>
              <a:t>millones para financiar la gestión de la Ley de Riego y las funciones propias de la Comisión, incluyendo $3.552 millones para ejecutar 45 iniciativas: 20 estudios básicos, 3 proyectos y 22 programas de inversión. Se observa un </a:t>
            </a:r>
            <a:r>
              <a:rPr lang="es-CL" sz="1600" dirty="0" smtClean="0">
                <a:solidFill>
                  <a:prstClr val="black"/>
                </a:solidFill>
              </a:rPr>
              <a:t>25% </a:t>
            </a:r>
            <a:r>
              <a:rPr lang="es-CL" sz="1600" dirty="0">
                <a:solidFill>
                  <a:prstClr val="black"/>
                </a:solidFill>
              </a:rPr>
              <a:t>de ejecución </a:t>
            </a:r>
            <a:r>
              <a:rPr lang="es-CL" sz="1600" dirty="0" smtClean="0">
                <a:solidFill>
                  <a:prstClr val="black"/>
                </a:solidFill>
              </a:rPr>
              <a:t>presupuestaria.</a:t>
            </a:r>
          </a:p>
          <a:p>
            <a:pPr marL="360363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marL="358775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 smtClean="0">
                <a:solidFill>
                  <a:prstClr val="black"/>
                </a:solidFill>
              </a:rPr>
              <a:t>En </a:t>
            </a:r>
            <a:r>
              <a:rPr lang="es-CL" sz="1600" dirty="0">
                <a:solidFill>
                  <a:prstClr val="black"/>
                </a:solidFill>
              </a:rPr>
              <a:t>la CONAF, el Programa </a:t>
            </a:r>
            <a:r>
              <a:rPr lang="es-CL" sz="1600" dirty="0" smtClean="0">
                <a:solidFill>
                  <a:prstClr val="black"/>
                </a:solidFill>
              </a:rPr>
              <a:t>Manejo </a:t>
            </a:r>
            <a:r>
              <a:rPr lang="es-CL" sz="1600" dirty="0">
                <a:solidFill>
                  <a:prstClr val="black"/>
                </a:solidFill>
              </a:rPr>
              <a:t>del Fuego, con un presupuesto vigente de $</a:t>
            </a:r>
            <a:r>
              <a:rPr lang="es-CL" sz="1600" dirty="0" smtClean="0">
                <a:solidFill>
                  <a:prstClr val="black"/>
                </a:solidFill>
              </a:rPr>
              <a:t>32.057 </a:t>
            </a:r>
            <a:r>
              <a:rPr lang="es-CL" sz="1600" dirty="0">
                <a:solidFill>
                  <a:prstClr val="black"/>
                </a:solidFill>
              </a:rPr>
              <a:t>millones, ejecutó un </a:t>
            </a:r>
            <a:r>
              <a:rPr lang="es-CL" sz="1600" dirty="0" smtClean="0">
                <a:solidFill>
                  <a:prstClr val="black"/>
                </a:solidFill>
              </a:rPr>
              <a:t>57%. </a:t>
            </a:r>
            <a:r>
              <a:rPr lang="es-CL" sz="1600" dirty="0">
                <a:solidFill>
                  <a:prstClr val="black"/>
                </a:solidFill>
              </a:rPr>
              <a:t>Se observa que los recursos para los equipos de radiocomunicaciones, por </a:t>
            </a:r>
            <a:r>
              <a:rPr lang="es-CL" sz="1600" dirty="0" smtClean="0">
                <a:solidFill>
                  <a:prstClr val="black"/>
                </a:solidFill>
              </a:rPr>
              <a:t>$463 </a:t>
            </a:r>
            <a:r>
              <a:rPr lang="es-CL" sz="1600" dirty="0">
                <a:solidFill>
                  <a:prstClr val="black"/>
                </a:solidFill>
              </a:rPr>
              <a:t>millones, </a:t>
            </a:r>
            <a:r>
              <a:rPr lang="es-CL" sz="1600" dirty="0" smtClean="0">
                <a:solidFill>
                  <a:prstClr val="black"/>
                </a:solidFill>
              </a:rPr>
              <a:t>presentaron una ejecución presupuestaria de 3%.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5648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5548570"/>
            <a:ext cx="8210799" cy="328702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107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192" y="5681215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107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31978"/>
            <a:ext cx="7758063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74229"/>
              </p:ext>
            </p:extLst>
          </p:nvPr>
        </p:nvGraphicFramePr>
        <p:xfrm>
          <a:off x="467544" y="1772816"/>
          <a:ext cx="8136904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Hoja de cálculo" r:id="rId3" imgW="7524616" imgH="2467106" progId="Excel.Sheet.12">
                  <p:embed/>
                </p:oleObj>
              </mc:Choice>
              <mc:Fallback>
                <p:oleObj name="Hoja de cálculo" r:id="rId3" imgW="7524616" imgH="24671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36904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1106</Words>
  <Application>Microsoft Office PowerPoint</Application>
  <PresentationFormat>Presentación en pantalla (4:3)</PresentationFormat>
  <Paragraphs>159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5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Hoja de cálculo de Microsoft Excel</vt:lpstr>
      <vt:lpstr>EJECUCIÓN ACUMULADA DE GASTOS PRESUPUESTARIOS AL MES DE ABRIL DE 2019 PARTIDA 13: MINISTERIO DE AGRICULTURA</vt:lpstr>
      <vt:lpstr>EJECUCIÓN ACUMULADA DE GASTOS A ABRIL DE 2019  PARTIDA 13 MINISTERIO DE AGRICULTURA</vt:lpstr>
      <vt:lpstr>Ejecución Presupuestaria de Gastos Acumulada al Mes de ENERO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ABRIL DE 2019  PARTIDA 13 MINISTERIO DE AGRICULTURA</vt:lpstr>
      <vt:lpstr>EJECUCIÓN ACUMULADA DE GASTOS A ABRIL DE 2019  PARTIDA 13 RESUMEN POR CAPÍTULOS</vt:lpstr>
      <vt:lpstr>EJECUCIÓN ACUMULADA DE GASTOS A ABRIL DE 2019  PARTIDA 13. CAPÍTULO 01. PROGRAMA 01:  SUBSECRETARÍA DE AGRICULTURA</vt:lpstr>
      <vt:lpstr>EJECUCIÓN ACUMULADA DE GASTOS A ABRIL DE 2019  PARTIDA 13. CAPÍTULO 01. PROGRAMA 02:  INVESTIGACIÓN E INNOVACIÓN TECNOLÓGICA SILVOAGROPECUARIA</vt:lpstr>
      <vt:lpstr>EJECUCIÓN ACUMULADA DE GASTOS A ABRIL DE 2019  PARTIDA 13. CAPÍTULO 02. PROGRAMA 01:  OFICINA DE ESTUDIOS Y POLÍTICAS AGRARIAS</vt:lpstr>
      <vt:lpstr>EJECUCIÓN ACUMULADA DE GASTOS A ABRIL DE 2019  PARTIDA 13. CAPÍTULO 03. PROGRAMA 01:  INSTITUTO DE DESARROLLO AGROPECUARIO</vt:lpstr>
      <vt:lpstr>EJECUCIÓN ACUMULADA DE GASTOS A ABRIL DE 2019  PARTIDA 13. CAPÍTULO 03. PROGRAMA 01:  INSTITUTO DE DESARROLLO AGROPECUARIO</vt:lpstr>
      <vt:lpstr>EJECUCIÓN ACUMULADA DE GASTOS A ABRIL DE 2019  PARTIDA 13. CAPÍTULO 04. PROGRAMA 01:  SERVICIO AGRÍCOLA Y GANADERO</vt:lpstr>
      <vt:lpstr>EJECUCIÓN ACUMULADA DE GASTOS A ABRIL DE 2019  PARTIDA 13. CAPÍTULO 04. PROGRAMA 04:  INSPECCIONES EXPORTACIONES SILVOAGROPECUARIAS</vt:lpstr>
      <vt:lpstr>EJECUCIÓN ACUMULADA DE GASTOS A ABRIL DE 2019  PARTIDA 13. CAPÍTULO 04. PROGRAMA 05:  PROGRAMA DESARROLLO GANADERO</vt:lpstr>
      <vt:lpstr>EJECUCIÓN ACUMULADA DE GASTOS A ABRIL DE 2019  PARTIDA 13. CAPÍTULO 04. PROGRAMA 06:  VIGILANCIA Y CONTROL SILVOAGRÍCOLA</vt:lpstr>
      <vt:lpstr>EJECUCIÓN ACUMULADA DE GASTOS A ABRIL DE 2019  PARTIDA 13. CAPÍTULO 04. PROGRAMA 07:  PROGRAMA DE CONTROLES FRONTERIZOS</vt:lpstr>
      <vt:lpstr>EJECUCIÓN ACUMULADA DE GASTOS A ABRIL DE 2019  PARTIDA 13. CAPÍTULO 04. PROGRAMA 08:  PROGRAMA GESTIÓN Y CONSERVACIÓN DE RECURSOS NATURALES RENOVABLES</vt:lpstr>
      <vt:lpstr>EJECUCIÓN ACUMULADA DE GASTOS A ABRIL DE 2019  PARTIDA 13. CAPÍTULO 04. PROGRAMA 09:  LABORATORIOS</vt:lpstr>
      <vt:lpstr>EJECUCIÓN ACUMULADA DE GASTOS A ABRIL DE 2019  PARTIDA 13. CAPÍTULO 05. PROGRAMA 01:  CORPORACIÓN NACIONAL FORESTAL</vt:lpstr>
      <vt:lpstr>EJECUCIÓN ACUMULADA DE GASTOS A ABRIL DE 2019  PARTIDA 13. CAPÍTULO 05. PROGRAMA 03:  PROGRAMA DE MANEJO DEL FUEGO</vt:lpstr>
      <vt:lpstr>EJECUCIÓN ACUMULADA DE GASTOS A ABRIL DE 2019  PARTIDA 13. CAPÍTULO 05. PROGRAMA 04:  ÁREAS SILVESTRES PROTEGIDAS</vt:lpstr>
      <vt:lpstr>EJECUCIÓN ACUMULADA DE GASTOS A ABRIL DE 2019  PARTIDA 13. CAPÍTULO 05. PROGRAMA 05:  GESTIÓN FORESTAL</vt:lpstr>
      <vt:lpstr>EJECUCIÓN ACUMULADA DE GASTOS A ABRIL DE 2019  PARTIDA 13. CAPÍTULO 05. PROGRAMA 06:  PROGRAMA  DE ARBORIZACIÓN URBANA</vt:lpstr>
      <vt:lpstr>EJECUCIÓN ACUMULADA DE GASTOS A ABRIL DE 2019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Presupuesto Santiago</cp:lastModifiedBy>
  <cp:revision>151</cp:revision>
  <cp:lastPrinted>2016-08-05T21:17:59Z</cp:lastPrinted>
  <dcterms:created xsi:type="dcterms:W3CDTF">2016-08-05T20:56:34Z</dcterms:created>
  <dcterms:modified xsi:type="dcterms:W3CDTF">2019-07-04T16:07:40Z</dcterms:modified>
</cp:coreProperties>
</file>