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326" r:id="rId4"/>
    <p:sldId id="325" r:id="rId5"/>
    <p:sldId id="323" r:id="rId6"/>
    <p:sldId id="324" r:id="rId7"/>
    <p:sldId id="328" r:id="rId8"/>
    <p:sldId id="327" r:id="rId9"/>
    <p:sldId id="329" r:id="rId10"/>
    <p:sldId id="330" r:id="rId11"/>
    <p:sldId id="264" r:id="rId12"/>
    <p:sldId id="322" r:id="rId13"/>
    <p:sldId id="263" r:id="rId14"/>
    <p:sldId id="302" r:id="rId15"/>
    <p:sldId id="303" r:id="rId16"/>
    <p:sldId id="299" r:id="rId17"/>
    <p:sldId id="300" r:id="rId18"/>
    <p:sldId id="301" r:id="rId19"/>
    <p:sldId id="304" r:id="rId20"/>
    <p:sldId id="305" r:id="rId21"/>
    <p:sldId id="306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3" d="100"/>
          <a:sy n="73" d="100"/>
        </p:scale>
        <p:origin x="84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 dirty="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16207349081365E-2"/>
          <c:y val="0.10961627832441267"/>
          <c:w val="0.9436980166346769"/>
          <c:h val="0.672535335405916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CF-4193-B07E-55ADEF486DFC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CF-4193-B07E-55ADEF486DFC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11'!$D$40:$G$40</c:f>
              <c:numCache>
                <c:formatCode>0.0%</c:formatCode>
                <c:ptCount val="4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CF-4193-B07E-55ADEF486D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75525120"/>
        <c:axId val="75539200"/>
      </c:barChart>
      <c:catAx>
        <c:axId val="7552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5539200"/>
        <c:crosses val="autoZero"/>
        <c:auto val="0"/>
        <c:lblAlgn val="ctr"/>
        <c:lblOffset val="100"/>
        <c:noMultiLvlLbl val="0"/>
      </c:catAx>
      <c:valAx>
        <c:axId val="755392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55251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 dirty="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CF-44B3-BC6B-D761F5754397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CF-44B3-BC6B-D761F5754397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CF-44B3-BC6B-D761F5754397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CF-44B3-BC6B-D761F5754397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CF-44B3-BC6B-D761F5754397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CF-44B3-BC6B-D761F5754397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CF-44B3-BC6B-D761F57543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11'!$D$36:$G$36</c:f>
              <c:numCache>
                <c:formatCode>0.0%</c:formatCode>
                <c:ptCount val="4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9CF-44B3-BC6B-D761F57543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1968"/>
        <c:axId val="72453504"/>
      </c:lineChart>
      <c:catAx>
        <c:axId val="7245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3504"/>
        <c:crosses val="autoZero"/>
        <c:auto val="1"/>
        <c:lblAlgn val="ctr"/>
        <c:lblOffset val="100"/>
        <c:tickLblSkip val="1"/>
        <c:noMultiLvlLbl val="0"/>
      </c:catAx>
      <c:valAx>
        <c:axId val="724535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1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ABRIL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894012-23A2-4890-8644-5F9781D46BE4}"/>
              </a:ext>
            </a:extLst>
          </p:cNvPr>
          <p:cNvGraphicFramePr>
            <a:graphicFrameLocks noGrp="1"/>
          </p:cNvGraphicFramePr>
          <p:nvPr/>
        </p:nvGraphicFramePr>
        <p:xfrm>
          <a:off x="1054100" y="2287746"/>
          <a:ext cx="7035800" cy="3427095"/>
        </p:xfrm>
        <a:graphic>
          <a:graphicData uri="http://schemas.openxmlformats.org/drawingml/2006/table">
            <a:tbl>
              <a:tblPr/>
              <a:tblGrid>
                <a:gridCol w="759679">
                  <a:extLst>
                    <a:ext uri="{9D8B030D-6E8A-4147-A177-3AD203B41FA5}">
                      <a16:colId xmlns:a16="http://schemas.microsoft.com/office/drawing/2014/main" val="891416193"/>
                    </a:ext>
                  </a:extLst>
                </a:gridCol>
                <a:gridCol w="2059900">
                  <a:extLst>
                    <a:ext uri="{9D8B030D-6E8A-4147-A177-3AD203B41FA5}">
                      <a16:colId xmlns:a16="http://schemas.microsoft.com/office/drawing/2014/main" val="4088598612"/>
                    </a:ext>
                  </a:extLst>
                </a:gridCol>
                <a:gridCol w="753836">
                  <a:extLst>
                    <a:ext uri="{9D8B030D-6E8A-4147-A177-3AD203B41FA5}">
                      <a16:colId xmlns:a16="http://schemas.microsoft.com/office/drawing/2014/main" val="1061474693"/>
                    </a:ext>
                  </a:extLst>
                </a:gridCol>
                <a:gridCol w="724617">
                  <a:extLst>
                    <a:ext uri="{9D8B030D-6E8A-4147-A177-3AD203B41FA5}">
                      <a16:colId xmlns:a16="http://schemas.microsoft.com/office/drawing/2014/main" val="4100681758"/>
                    </a:ext>
                  </a:extLst>
                </a:gridCol>
                <a:gridCol w="654493">
                  <a:extLst>
                    <a:ext uri="{9D8B030D-6E8A-4147-A177-3AD203B41FA5}">
                      <a16:colId xmlns:a16="http://schemas.microsoft.com/office/drawing/2014/main" val="2058057251"/>
                    </a:ext>
                  </a:extLst>
                </a:gridCol>
                <a:gridCol w="657415">
                  <a:extLst>
                    <a:ext uri="{9D8B030D-6E8A-4147-A177-3AD203B41FA5}">
                      <a16:colId xmlns:a16="http://schemas.microsoft.com/office/drawing/2014/main" val="4012647501"/>
                    </a:ext>
                  </a:extLst>
                </a:gridCol>
                <a:gridCol w="712930">
                  <a:extLst>
                    <a:ext uri="{9D8B030D-6E8A-4147-A177-3AD203B41FA5}">
                      <a16:colId xmlns:a16="http://schemas.microsoft.com/office/drawing/2014/main" val="3846197530"/>
                    </a:ext>
                  </a:extLst>
                </a:gridCol>
                <a:gridCol w="712930">
                  <a:extLst>
                    <a:ext uri="{9D8B030D-6E8A-4147-A177-3AD203B41FA5}">
                      <a16:colId xmlns:a16="http://schemas.microsoft.com/office/drawing/2014/main" val="3070493738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4017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1814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1.832.540.547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621.636.949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945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417.592.263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202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68.931.857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98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42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12.302.335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1124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187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96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4.056.509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361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6527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317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133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815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33.698.720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5241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808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7E61D45-1F54-4FF8-8EAC-CE0FED7D33A0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924969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432023966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2317755979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50578205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59658427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0546729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728819609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963549796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898560285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230865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005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24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21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984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4218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3850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078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195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9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5FA48E-3A64-48F6-A41D-6C690BA018B1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301829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3239012044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3122104808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28214494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83922391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692687484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230908434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812240632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1903550201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093396085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69421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046520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141.744.725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-419.512.907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141.744.725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33111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30.609.172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661305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1.254.093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929120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127.784.072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214309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113.230.780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17.971.399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48505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29.501.505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78668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74.653.966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11313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14.596.224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842218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7.125.682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231.123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376756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1.274.177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8518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1.756.507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62943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131.727.547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45562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449.893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731330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14.235.357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963.744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3.593.797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4956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1.173.822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6883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57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1AFC15-D287-447A-AA6A-A96193734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713103"/>
              </p:ext>
            </p:extLst>
          </p:nvPr>
        </p:nvGraphicFramePr>
        <p:xfrm>
          <a:off x="827585" y="1498866"/>
          <a:ext cx="6768753" cy="4857509"/>
        </p:xfrm>
        <a:graphic>
          <a:graphicData uri="http://schemas.openxmlformats.org/drawingml/2006/table">
            <a:tbl>
              <a:tblPr/>
              <a:tblGrid>
                <a:gridCol w="621455">
                  <a:extLst>
                    <a:ext uri="{9D8B030D-6E8A-4147-A177-3AD203B41FA5}">
                      <a16:colId xmlns:a16="http://schemas.microsoft.com/office/drawing/2014/main" val="3769619122"/>
                    </a:ext>
                  </a:extLst>
                </a:gridCol>
                <a:gridCol w="229567">
                  <a:extLst>
                    <a:ext uri="{9D8B030D-6E8A-4147-A177-3AD203B41FA5}">
                      <a16:colId xmlns:a16="http://schemas.microsoft.com/office/drawing/2014/main" val="4289895973"/>
                    </a:ext>
                  </a:extLst>
                </a:gridCol>
                <a:gridCol w="229567">
                  <a:extLst>
                    <a:ext uri="{9D8B030D-6E8A-4147-A177-3AD203B41FA5}">
                      <a16:colId xmlns:a16="http://schemas.microsoft.com/office/drawing/2014/main" val="2091969607"/>
                    </a:ext>
                  </a:extLst>
                </a:gridCol>
                <a:gridCol w="2080017">
                  <a:extLst>
                    <a:ext uri="{9D8B030D-6E8A-4147-A177-3AD203B41FA5}">
                      <a16:colId xmlns:a16="http://schemas.microsoft.com/office/drawing/2014/main" val="4176956985"/>
                    </a:ext>
                  </a:extLst>
                </a:gridCol>
                <a:gridCol w="621455">
                  <a:extLst>
                    <a:ext uri="{9D8B030D-6E8A-4147-A177-3AD203B41FA5}">
                      <a16:colId xmlns:a16="http://schemas.microsoft.com/office/drawing/2014/main" val="503307945"/>
                    </a:ext>
                  </a:extLst>
                </a:gridCol>
                <a:gridCol w="621455">
                  <a:extLst>
                    <a:ext uri="{9D8B030D-6E8A-4147-A177-3AD203B41FA5}">
                      <a16:colId xmlns:a16="http://schemas.microsoft.com/office/drawing/2014/main" val="3447050329"/>
                    </a:ext>
                  </a:extLst>
                </a:gridCol>
                <a:gridCol w="621455">
                  <a:extLst>
                    <a:ext uri="{9D8B030D-6E8A-4147-A177-3AD203B41FA5}">
                      <a16:colId xmlns:a16="http://schemas.microsoft.com/office/drawing/2014/main" val="3951543416"/>
                    </a:ext>
                  </a:extLst>
                </a:gridCol>
                <a:gridCol w="621455">
                  <a:extLst>
                    <a:ext uri="{9D8B030D-6E8A-4147-A177-3AD203B41FA5}">
                      <a16:colId xmlns:a16="http://schemas.microsoft.com/office/drawing/2014/main" val="1917062323"/>
                    </a:ext>
                  </a:extLst>
                </a:gridCol>
                <a:gridCol w="565801">
                  <a:extLst>
                    <a:ext uri="{9D8B030D-6E8A-4147-A177-3AD203B41FA5}">
                      <a16:colId xmlns:a16="http://schemas.microsoft.com/office/drawing/2014/main" val="3548597149"/>
                    </a:ext>
                  </a:extLst>
                </a:gridCol>
                <a:gridCol w="556526">
                  <a:extLst>
                    <a:ext uri="{9D8B030D-6E8A-4147-A177-3AD203B41FA5}">
                      <a16:colId xmlns:a16="http://schemas.microsoft.com/office/drawing/2014/main" val="545288186"/>
                    </a:ext>
                  </a:extLst>
                </a:gridCol>
              </a:tblGrid>
              <a:tr h="109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011330"/>
                  </a:ext>
                </a:extLst>
              </a:tr>
              <a:tr h="3352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955056"/>
                  </a:ext>
                </a:extLst>
              </a:tr>
              <a:tr h="143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185.908.938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294900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161.076.319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829895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14.382.221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113359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723791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604910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3.472.182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547328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624537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51826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2532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139320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1.364.242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211513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1.097.970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446202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206351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324515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4095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325580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506251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633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066738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0369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187395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11983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291466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501464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125.895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10392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83422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762809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38.637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490365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342701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019313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531102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51639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059524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581.728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25638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581.728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535891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478615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780189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65605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6.122.146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02663"/>
                  </a:ext>
                </a:extLst>
              </a:tr>
              <a:tr h="10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6.122.146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29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3165E3-A814-445F-8876-62A1C18A16AB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93573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24635828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2621322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850347100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79639614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91792380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87287302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0923925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019393236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909689491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707892138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131632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69757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5072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1212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7102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7325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3125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88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1507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0485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0458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149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565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3878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775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7943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635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3560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6939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6668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919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A689815-5C13-4A4C-8703-94E84A2FF1E9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57145525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52737719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10865715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14430048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638840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58006783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5549963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8861979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45370512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61546828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104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76649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30.609.172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4475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13.884.811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079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5.858.638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178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104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2467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3413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3760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36869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816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265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013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3615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10.682.723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2697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10.682.723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89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A7E5BD-D9FD-4C6E-B0A0-EB44DF97AB23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51179"/>
          <a:ext cx="7886704" cy="330022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26001273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72579606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00231543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95034992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200262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426691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0287207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6750386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94065716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1636283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08393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53968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1.254.093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8774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1.050.804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6377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1316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093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2492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7120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12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7991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047028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861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2451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722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7719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6733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8145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4813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7374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1296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165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D3DF264-94AD-4098-BB15-B4C93DE2E9F2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1944997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73981925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56812287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777883677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93691323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55407156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3170756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5957446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7496125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35954152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1915256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4069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46013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127.784.072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4595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110.663.480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1318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11.520.090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9238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662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2686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5499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2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026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036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5270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4554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9399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509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104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6200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0741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751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98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9150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0394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9781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564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409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3774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1979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795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6460F3-E3A9-4609-9203-F43C9AC0A6FD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875833"/>
          <a:ext cx="7886704" cy="225092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51820306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90673289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19841034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408051406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1263098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2191566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58406047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72651480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3208883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917795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0349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5965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3027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14249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6834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4436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91380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98390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86363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6731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98221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9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5A227F-668B-46FE-9C3A-ED94583FCF6C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98865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0923274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6173611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3823186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20769506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4021826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1134812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10380563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5460329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19218782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34097475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455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31124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113.230.780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17.971.399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8186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6.490.612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18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9.164.231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8112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40595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34577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56954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6678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3324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98244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92446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835.884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2429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55.574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024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2961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701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1.284.447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66709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1.284.447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531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16321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59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D674F6-85D8-47E1-8347-977A44C5932F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68107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84337534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81340337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63571402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415929295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58812042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7455945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4335256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0019117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10985971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24967344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07801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24136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29.501.505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38903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10.165.948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96442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10.449.815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42794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31055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601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25526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67026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2504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9126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8978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47974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3175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63369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08324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8.548.045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2914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8.548.045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0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73D8D1-59B2-493B-AB4A-531F05895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556560"/>
              </p:ext>
            </p:extLst>
          </p:nvPr>
        </p:nvGraphicFramePr>
        <p:xfrm>
          <a:off x="683568" y="1556793"/>
          <a:ext cx="7190915" cy="4626583"/>
        </p:xfrm>
        <a:graphic>
          <a:graphicData uri="http://schemas.openxmlformats.org/drawingml/2006/table">
            <a:tbl>
              <a:tblPr/>
              <a:tblGrid>
                <a:gridCol w="643461">
                  <a:extLst>
                    <a:ext uri="{9D8B030D-6E8A-4147-A177-3AD203B41FA5}">
                      <a16:colId xmlns:a16="http://schemas.microsoft.com/office/drawing/2014/main" val="1977386137"/>
                    </a:ext>
                  </a:extLst>
                </a:gridCol>
                <a:gridCol w="237697">
                  <a:extLst>
                    <a:ext uri="{9D8B030D-6E8A-4147-A177-3AD203B41FA5}">
                      <a16:colId xmlns:a16="http://schemas.microsoft.com/office/drawing/2014/main" val="652301674"/>
                    </a:ext>
                  </a:extLst>
                </a:gridCol>
                <a:gridCol w="237697">
                  <a:extLst>
                    <a:ext uri="{9D8B030D-6E8A-4147-A177-3AD203B41FA5}">
                      <a16:colId xmlns:a16="http://schemas.microsoft.com/office/drawing/2014/main" val="2088434151"/>
                    </a:ext>
                  </a:extLst>
                </a:gridCol>
                <a:gridCol w="2153672">
                  <a:extLst>
                    <a:ext uri="{9D8B030D-6E8A-4147-A177-3AD203B41FA5}">
                      <a16:colId xmlns:a16="http://schemas.microsoft.com/office/drawing/2014/main" val="4145037413"/>
                    </a:ext>
                  </a:extLst>
                </a:gridCol>
                <a:gridCol w="643461">
                  <a:extLst>
                    <a:ext uri="{9D8B030D-6E8A-4147-A177-3AD203B41FA5}">
                      <a16:colId xmlns:a16="http://schemas.microsoft.com/office/drawing/2014/main" val="3084770127"/>
                    </a:ext>
                  </a:extLst>
                </a:gridCol>
                <a:gridCol w="643461">
                  <a:extLst>
                    <a:ext uri="{9D8B030D-6E8A-4147-A177-3AD203B41FA5}">
                      <a16:colId xmlns:a16="http://schemas.microsoft.com/office/drawing/2014/main" val="2517920103"/>
                    </a:ext>
                  </a:extLst>
                </a:gridCol>
                <a:gridCol w="643461">
                  <a:extLst>
                    <a:ext uri="{9D8B030D-6E8A-4147-A177-3AD203B41FA5}">
                      <a16:colId xmlns:a16="http://schemas.microsoft.com/office/drawing/2014/main" val="1720457599"/>
                    </a:ext>
                  </a:extLst>
                </a:gridCol>
                <a:gridCol w="643461">
                  <a:extLst>
                    <a:ext uri="{9D8B030D-6E8A-4147-A177-3AD203B41FA5}">
                      <a16:colId xmlns:a16="http://schemas.microsoft.com/office/drawing/2014/main" val="3379014485"/>
                    </a:ext>
                  </a:extLst>
                </a:gridCol>
                <a:gridCol w="672272">
                  <a:extLst>
                    <a:ext uri="{9D8B030D-6E8A-4147-A177-3AD203B41FA5}">
                      <a16:colId xmlns:a16="http://schemas.microsoft.com/office/drawing/2014/main" val="537702680"/>
                    </a:ext>
                  </a:extLst>
                </a:gridCol>
                <a:gridCol w="672272">
                  <a:extLst>
                    <a:ext uri="{9D8B030D-6E8A-4147-A177-3AD203B41FA5}">
                      <a16:colId xmlns:a16="http://schemas.microsoft.com/office/drawing/2014/main" val="1550998250"/>
                    </a:ext>
                  </a:extLst>
                </a:gridCol>
              </a:tblGrid>
              <a:tr h="1206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614076"/>
                  </a:ext>
                </a:extLst>
              </a:tr>
              <a:tr h="3681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7368"/>
                  </a:ext>
                </a:extLst>
              </a:tr>
              <a:tr h="157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74.653.966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573998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64.873.610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838615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5.414.846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154231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3.717.142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415027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619.412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690224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367072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533536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68036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1.592.483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18409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264971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656455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696017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78272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935799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310247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500796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271392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00742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920880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53107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68888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800819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80606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721783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773222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75263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92987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551865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512296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445579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437685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588903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93473"/>
                  </a:ext>
                </a:extLst>
              </a:tr>
              <a:tr h="12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573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B10FEA-9FCF-4458-B6B7-BAFE50EBA8D0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74059232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1081928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10891113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31521003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355161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2702950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1078768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5960409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0282992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2653852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35073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60039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262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799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31253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910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378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714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5665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2538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845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451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7617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3824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2079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48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63617D-87DC-45AB-AE9E-6814CD77864D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621967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10864029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98423792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03096449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94178449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9628075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0524930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2627216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4468955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0832771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04581183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27122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062406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14.596.224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3390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5.308.570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726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4.894.323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986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343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284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527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5316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7783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570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805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2668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44118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639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87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320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357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9193F1-574E-466E-8062-99C3CC974D14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48088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05345768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71215732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32138517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74498607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6679426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69988253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5795531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76365111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09738175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77404663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66359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3488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7.125.682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1.440.559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3348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459.217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5727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272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0287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9183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655.406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983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0294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5877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641.482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298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833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107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783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120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932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077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9558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27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2478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064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906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1176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5875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84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AB9C3DBE-A8C0-4570-A348-9A3E119B1E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08608292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00578957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918891653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269596245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65472217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57832011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16803488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931170745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539205967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291342529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278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69001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1.274.177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6905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869.128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1473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320.880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12999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7272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60753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8367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85151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93832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81373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8268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40749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68819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16932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541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E1A7358-3DC7-4E5F-8C50-01319F3EB5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97191134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427747438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685883086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401028020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18538520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22994924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91624114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608828624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7916719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89695871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71370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188171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1.756.507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27356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905.503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8333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513.111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2360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67206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25112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5159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3255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01659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330.066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1740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6556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95095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127.050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4505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81.815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4588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4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F824F742-3544-44BE-B293-1B51A0C010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62095" y="1598678"/>
          <a:ext cx="5819809" cy="4529007"/>
        </p:xfrm>
        <a:graphic>
          <a:graphicData uri="http://schemas.openxmlformats.org/drawingml/2006/table">
            <a:tbl>
              <a:tblPr/>
              <a:tblGrid>
                <a:gridCol w="520771">
                  <a:extLst>
                    <a:ext uri="{9D8B030D-6E8A-4147-A177-3AD203B41FA5}">
                      <a16:colId xmlns:a16="http://schemas.microsoft.com/office/drawing/2014/main" val="1285667537"/>
                    </a:ext>
                  </a:extLst>
                </a:gridCol>
                <a:gridCol w="192374">
                  <a:extLst>
                    <a:ext uri="{9D8B030D-6E8A-4147-A177-3AD203B41FA5}">
                      <a16:colId xmlns:a16="http://schemas.microsoft.com/office/drawing/2014/main" val="673817675"/>
                    </a:ext>
                  </a:extLst>
                </a:gridCol>
                <a:gridCol w="192374">
                  <a:extLst>
                    <a:ext uri="{9D8B030D-6E8A-4147-A177-3AD203B41FA5}">
                      <a16:colId xmlns:a16="http://schemas.microsoft.com/office/drawing/2014/main" val="3359865023"/>
                    </a:ext>
                  </a:extLst>
                </a:gridCol>
                <a:gridCol w="1743028">
                  <a:extLst>
                    <a:ext uri="{9D8B030D-6E8A-4147-A177-3AD203B41FA5}">
                      <a16:colId xmlns:a16="http://schemas.microsoft.com/office/drawing/2014/main" val="2384064500"/>
                    </a:ext>
                  </a:extLst>
                </a:gridCol>
                <a:gridCol w="520771">
                  <a:extLst>
                    <a:ext uri="{9D8B030D-6E8A-4147-A177-3AD203B41FA5}">
                      <a16:colId xmlns:a16="http://schemas.microsoft.com/office/drawing/2014/main" val="3065994281"/>
                    </a:ext>
                  </a:extLst>
                </a:gridCol>
                <a:gridCol w="520771">
                  <a:extLst>
                    <a:ext uri="{9D8B030D-6E8A-4147-A177-3AD203B41FA5}">
                      <a16:colId xmlns:a16="http://schemas.microsoft.com/office/drawing/2014/main" val="3014194140"/>
                    </a:ext>
                  </a:extLst>
                </a:gridCol>
                <a:gridCol w="520771">
                  <a:extLst>
                    <a:ext uri="{9D8B030D-6E8A-4147-A177-3AD203B41FA5}">
                      <a16:colId xmlns:a16="http://schemas.microsoft.com/office/drawing/2014/main" val="457868235"/>
                    </a:ext>
                  </a:extLst>
                </a:gridCol>
                <a:gridCol w="520771">
                  <a:extLst>
                    <a:ext uri="{9D8B030D-6E8A-4147-A177-3AD203B41FA5}">
                      <a16:colId xmlns:a16="http://schemas.microsoft.com/office/drawing/2014/main" val="1073013086"/>
                    </a:ext>
                  </a:extLst>
                </a:gridCol>
                <a:gridCol w="544089">
                  <a:extLst>
                    <a:ext uri="{9D8B030D-6E8A-4147-A177-3AD203B41FA5}">
                      <a16:colId xmlns:a16="http://schemas.microsoft.com/office/drawing/2014/main" val="2595763566"/>
                    </a:ext>
                  </a:extLst>
                </a:gridCol>
                <a:gridCol w="544089">
                  <a:extLst>
                    <a:ext uri="{9D8B030D-6E8A-4147-A177-3AD203B41FA5}">
                      <a16:colId xmlns:a16="http://schemas.microsoft.com/office/drawing/2014/main" val="1049304136"/>
                    </a:ext>
                  </a:extLst>
                </a:gridCol>
              </a:tblGrid>
              <a:tr h="99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001186"/>
                  </a:ext>
                </a:extLst>
              </a:tr>
              <a:tr h="3059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068071"/>
                  </a:ext>
                </a:extLst>
              </a:tr>
              <a:tr h="131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131.727.547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8077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37.361.566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93709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5.299.925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451708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215.994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997138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52343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185.694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33508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1.109.708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47046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27730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145672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23302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532187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278870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47081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007901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367676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11.381.570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34633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292.460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64667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321514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126.432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493042"/>
                  </a:ext>
                </a:extLst>
              </a:tr>
              <a:tr h="18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983473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110.365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699086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2.851.592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67089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84174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51293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2.666.372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751473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673326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76.805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19803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648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92298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787442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34.056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988919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34.056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137791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10.279.611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780544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7.812.435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95599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7.812.435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873824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2.467.176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918726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09128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2.393.562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080305"/>
                  </a:ext>
                </a:extLst>
              </a:tr>
              <a:tr h="10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3.067.093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789349"/>
                  </a:ext>
                </a:extLst>
              </a:tr>
              <a:tr h="9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3.067.093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147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12D4089-19A5-471F-A1CF-A44A0B7ABD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2"/>
          <a:ext cx="8229599" cy="2737318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5079255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974003724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4204006518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4026508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47302711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72143917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2198503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8383390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1160166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125193896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36436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028109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449.893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73181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271.037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436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178.140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14602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27800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396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82074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85835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0709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56165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85800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3341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4821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0158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45705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4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CEFD48C9-A04F-4F26-89FD-D94A1246D6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070679"/>
          <a:ext cx="8229599" cy="3585004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722768088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823431293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281604037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64715609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80455519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42466609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61120636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86902671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75584968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218279574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653439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41918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14.235.357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3.593.797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48467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3.124.652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43105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353.799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7572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33733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11441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860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106.845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61374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85730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24488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98541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6941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0718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106.845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7810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106.845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19914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6791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7033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6975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22489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91766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61127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15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mayores 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94FD48B-99FE-498A-8D4A-694E21A0045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23882"/>
          <a:ext cx="8229599" cy="2878598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460134998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264446467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595616028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206446927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22075296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45084389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25643441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76152414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49880841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993835952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0438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991531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1.173.822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9387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883.396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47026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73.585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1369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216.841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26342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14372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10178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187.163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495027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187.163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7021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50110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2715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0215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6232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435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47238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46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A7E1904A-4B64-4BA0-815F-82C37EE07F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7274" y="1600205"/>
          <a:ext cx="7669452" cy="4525952"/>
        </p:xfrm>
        <a:graphic>
          <a:graphicData uri="http://schemas.openxmlformats.org/drawingml/2006/table">
            <a:tbl>
              <a:tblPr/>
              <a:tblGrid>
                <a:gridCol w="686282">
                  <a:extLst>
                    <a:ext uri="{9D8B030D-6E8A-4147-A177-3AD203B41FA5}">
                      <a16:colId xmlns:a16="http://schemas.microsoft.com/office/drawing/2014/main" val="201381908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3604020885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2934303567"/>
                    </a:ext>
                  </a:extLst>
                </a:gridCol>
                <a:gridCol w="2296994">
                  <a:extLst>
                    <a:ext uri="{9D8B030D-6E8A-4147-A177-3AD203B41FA5}">
                      <a16:colId xmlns:a16="http://schemas.microsoft.com/office/drawing/2014/main" val="2494159822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3651847802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595811435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922505222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944790838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3048280128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2999775971"/>
                    </a:ext>
                  </a:extLst>
                </a:gridCol>
              </a:tblGrid>
              <a:tr h="1316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485839"/>
                  </a:ext>
                </a:extLst>
              </a:tr>
              <a:tr h="403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835297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3.627.094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09652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203.610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71117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524735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3.035.403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00397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11891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84622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33080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01096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49215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1992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62006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1.540.403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83266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07997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244.143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62053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1.163.891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79860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66.076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58779"/>
                  </a:ext>
                </a:extLst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63390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33.634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70936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78763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82530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36368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12426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10739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95183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40727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6000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24101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45370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4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A6E0125-001D-4572-9A55-682147E9B6D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3"/>
          <a:ext cx="8229599" cy="273731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548757457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61382081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378667921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13821947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06814182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92688617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72864341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87375919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54521497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173570302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852685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683527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5878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0235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52337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95021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77280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192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68941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94798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88062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18563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470837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0865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46960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22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ABRIL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2585578-F295-4843-9E44-C01E93339011}"/>
              </a:ext>
            </a:extLst>
          </p:cNvPr>
          <p:cNvSpPr/>
          <p:nvPr/>
        </p:nvSpPr>
        <p:spPr>
          <a:xfrm>
            <a:off x="467544" y="1652607"/>
            <a:ext cx="819011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$1.830.618 millones,</a:t>
            </a:r>
            <a:r>
              <a:rPr lang="es-CL" sz="1200" dirty="0">
                <a:solidFill>
                  <a:prstClr val="black"/>
                </a:solidFill>
              </a:rPr>
              <a:t> al mes de abril, presenta modificaciones presupuestarias que incrementan la autorización de gastos en $1.922 millones, destinados a: deuda flotante $528 millones, que corresponde a operaciones del año anterior, Adquisición de Activos No Financieros por $517 millones; y Prestaciones de Seguridad Social por $876 millones.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200" dirty="0">
                <a:solidFill>
                  <a:prstClr val="black"/>
                </a:solidFill>
              </a:rPr>
              <a:t>En el mes de abril, la ejecución de la Partida 11 Ministerio de Defensa Nacional fue de </a:t>
            </a:r>
            <a:r>
              <a:rPr lang="es-CL" sz="1200" b="1" dirty="0">
                <a:solidFill>
                  <a:prstClr val="black"/>
                </a:solidFill>
              </a:rPr>
              <a:t>$157.206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8,6%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superior a lo registrado en el mismo mes del año anterior.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575650"/>
              </p:ext>
            </p:extLst>
          </p:nvPr>
        </p:nvGraphicFramePr>
        <p:xfrm>
          <a:off x="457200" y="3808155"/>
          <a:ext cx="8229600" cy="2496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DED0CFE-B08D-43E6-AFCD-7276563E5C6E}"/>
              </a:ext>
            </a:extLst>
          </p:cNvPr>
          <p:cNvSpPr/>
          <p:nvPr/>
        </p:nvSpPr>
        <p:spPr>
          <a:xfrm>
            <a:off x="467544" y="1821771"/>
            <a:ext cx="819011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CL" sz="1200" dirty="0">
                <a:solidFill>
                  <a:prstClr val="black"/>
                </a:solidFill>
              </a:rPr>
              <a:t>El gasto acumulado a abril de la Partida asciende a </a:t>
            </a:r>
            <a:r>
              <a:rPr lang="es-CL" sz="1200" b="1" dirty="0">
                <a:solidFill>
                  <a:prstClr val="black"/>
                </a:solidFill>
              </a:rPr>
              <a:t>$ 621.636 millones, equivalente a un 33,9%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algo superior al ejecutado en igual período de los años 2017 y 2018. (33,6% y 30,3%, respectivamente.).</a:t>
            </a:r>
          </a:p>
        </p:txBody>
      </p:sp>
      <p:graphicFrame>
        <p:nvGraphicFramePr>
          <p:cNvPr id="10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495656"/>
              </p:ext>
            </p:extLst>
          </p:nvPr>
        </p:nvGraphicFramePr>
        <p:xfrm>
          <a:off x="899591" y="2918346"/>
          <a:ext cx="7758063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0886603-9A6A-4646-90BB-988D0A881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096062"/>
              </p:ext>
            </p:extLst>
          </p:nvPr>
        </p:nvGraphicFramePr>
        <p:xfrm>
          <a:off x="1619672" y="1772816"/>
          <a:ext cx="5571630" cy="4766094"/>
        </p:xfrm>
        <a:graphic>
          <a:graphicData uri="http://schemas.openxmlformats.org/drawingml/2006/table">
            <a:tbl>
              <a:tblPr/>
              <a:tblGrid>
                <a:gridCol w="279570">
                  <a:extLst>
                    <a:ext uri="{9D8B030D-6E8A-4147-A177-3AD203B41FA5}">
                      <a16:colId xmlns:a16="http://schemas.microsoft.com/office/drawing/2014/main" val="1333779037"/>
                    </a:ext>
                  </a:extLst>
                </a:gridCol>
                <a:gridCol w="1990876">
                  <a:extLst>
                    <a:ext uri="{9D8B030D-6E8A-4147-A177-3AD203B41FA5}">
                      <a16:colId xmlns:a16="http://schemas.microsoft.com/office/drawing/2014/main" val="1071472332"/>
                    </a:ext>
                  </a:extLst>
                </a:gridCol>
                <a:gridCol w="734224">
                  <a:extLst>
                    <a:ext uri="{9D8B030D-6E8A-4147-A177-3AD203B41FA5}">
                      <a16:colId xmlns:a16="http://schemas.microsoft.com/office/drawing/2014/main" val="4168853610"/>
                    </a:ext>
                  </a:extLst>
                </a:gridCol>
                <a:gridCol w="700337">
                  <a:extLst>
                    <a:ext uri="{9D8B030D-6E8A-4147-A177-3AD203B41FA5}">
                      <a16:colId xmlns:a16="http://schemas.microsoft.com/office/drawing/2014/main" val="4267401467"/>
                    </a:ext>
                  </a:extLst>
                </a:gridCol>
                <a:gridCol w="609971">
                  <a:extLst>
                    <a:ext uri="{9D8B030D-6E8A-4147-A177-3AD203B41FA5}">
                      <a16:colId xmlns:a16="http://schemas.microsoft.com/office/drawing/2014/main" val="1241437503"/>
                    </a:ext>
                  </a:extLst>
                </a:gridCol>
                <a:gridCol w="635385">
                  <a:extLst>
                    <a:ext uri="{9D8B030D-6E8A-4147-A177-3AD203B41FA5}">
                      <a16:colId xmlns:a16="http://schemas.microsoft.com/office/drawing/2014/main" val="2354834047"/>
                    </a:ext>
                  </a:extLst>
                </a:gridCol>
                <a:gridCol w="621267">
                  <a:extLst>
                    <a:ext uri="{9D8B030D-6E8A-4147-A177-3AD203B41FA5}">
                      <a16:colId xmlns:a16="http://schemas.microsoft.com/office/drawing/2014/main" val="1994339065"/>
                    </a:ext>
                  </a:extLst>
                </a:gridCol>
              </a:tblGrid>
              <a:tr h="3938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49911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1.211.978.509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1.212.855.267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876.758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390.099.704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32,16%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797523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Fuerzas Armadas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380.476.020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32,42%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6482724"/>
                  </a:ext>
                </a:extLst>
              </a:tr>
              <a:tr h="142783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Ejército*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179.205.064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32,01%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474276"/>
                  </a:ext>
                </a:extLst>
              </a:tr>
              <a:tr h="142783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Armada*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127.252.561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32,90%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755580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Aérea*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74.018.395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32,64%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283578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Soportte Administrativo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14.128.836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3.593.797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25,44%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275432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FFAA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14.128.836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3.593.797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073956"/>
                  </a:ext>
                </a:extLst>
              </a:tr>
              <a:tr h="142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Otros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25.206.345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25.225.880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6.029.887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983932"/>
                  </a:ext>
                </a:extLst>
              </a:tr>
              <a:tr h="142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Gral. Movilización Nacional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6.914.094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1.228.971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203215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Subsecretía de Defensa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1.173.822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881222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946892"/>
                  </a:ext>
                </a:extLst>
              </a:tr>
              <a:tr h="142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DEFENSA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51.175.417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6336190"/>
                  </a:ext>
                </a:extLst>
              </a:tr>
              <a:tr h="142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19.926.449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27,84%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328899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20.953.460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29,21%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860640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10.295.508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30,33%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423945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ORGANISMOS DEPENDIENTES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75.298.583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28,08%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921347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17.761.295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25,53%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058375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57.537.288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007814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 MILITAR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19.263.047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19.780.462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4.671.581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000020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1.254.093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23,36%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823976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1.211.088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28,28%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287595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1.756.507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246986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449.893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255388"/>
                  </a:ext>
                </a:extLst>
              </a:tr>
              <a:tr h="1679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1.676.669.047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1.678.063.220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1.394.173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521.245.285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28,63%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921590"/>
                  </a:ext>
                </a:extLst>
              </a:tr>
              <a:tr h="1679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TRASNFERENCIAS CONSOLIDABLES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5.685.816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02012"/>
                  </a:ext>
                </a:extLst>
              </a:tr>
              <a:tr h="1679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1.667.292.511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1.394.173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515.559.469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264900"/>
                  </a:ext>
                </a:extLst>
              </a:tr>
              <a:tr h="13689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1.667.292.511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1.394.173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515.559.469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877541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562606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 Total Gastos - (32) Préstamos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3896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Ejército -Servicio de la Deuda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092691"/>
                  </a:ext>
                </a:extLst>
              </a:tr>
              <a:tr h="136890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DGTM - Compra titulos y Valores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76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02E1A5-159C-499B-B318-4EE853655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Defensa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$1.211.978 millones. 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Financia las actividades propias de las </a:t>
            </a:r>
            <a:r>
              <a:rPr lang="es-CL" sz="1200" b="1" dirty="0">
                <a:solidFill>
                  <a:prstClr val="black"/>
                </a:solidFill>
              </a:rPr>
              <a:t>Fuerzas Armadas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dirty="0"/>
              <a:t>alumnos de las escuelas matrices y personal civil. Considera la adquisición del combustible por un monto de $ 40.009 millones, Activos No Financieros por $6.718 millones, y reposición de vehículos en todas las instituciones, por $ 1.033 millones. </a:t>
            </a:r>
            <a:r>
              <a:rPr lang="pt-BR" sz="1200" dirty="0" err="1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 de Chile </a:t>
            </a:r>
            <a:r>
              <a:rPr lang="es-CL" sz="1200" dirty="0">
                <a:solidFill>
                  <a:prstClr val="black"/>
                </a:solidFill>
              </a:rPr>
              <a:t>incrementó</a:t>
            </a:r>
            <a:r>
              <a:rPr lang="pt-BR" sz="1200" dirty="0">
                <a:solidFill>
                  <a:prstClr val="black"/>
                </a:solidFill>
              </a:rPr>
              <a:t> sus recursos </a:t>
            </a:r>
            <a:r>
              <a:rPr lang="es-CL" sz="1200" dirty="0">
                <a:solidFill>
                  <a:prstClr val="black"/>
                </a:solidFill>
              </a:rPr>
              <a:t>respecto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es-CL" sz="1200" dirty="0">
                <a:solidFill>
                  <a:prstClr val="black"/>
                </a:solidFill>
              </a:rPr>
              <a:t>del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año</a:t>
            </a:r>
            <a:r>
              <a:rPr lang="pt-BR" sz="1200" dirty="0">
                <a:solidFill>
                  <a:prstClr val="black"/>
                </a:solidFill>
              </a:rPr>
              <a:t> anterior, entre </a:t>
            </a:r>
            <a:r>
              <a:rPr lang="pt-BR" sz="1200" dirty="0" err="1">
                <a:solidFill>
                  <a:prstClr val="black"/>
                </a:solidFill>
              </a:rPr>
              <a:t>otros</a:t>
            </a:r>
            <a:r>
              <a:rPr lang="pt-BR" sz="1200" dirty="0">
                <a:solidFill>
                  <a:prstClr val="black"/>
                </a:solidFill>
              </a:rPr>
              <a:t>, por $471 </a:t>
            </a:r>
            <a:r>
              <a:rPr lang="pt-BR" sz="1200" dirty="0" err="1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 para </a:t>
            </a:r>
            <a:r>
              <a:rPr lang="es-CL" sz="1200" dirty="0">
                <a:solidFill>
                  <a:prstClr val="black"/>
                </a:solidFill>
              </a:rPr>
              <a:t>mantenimiento y reparación de viviendas fiscales. Lo propio contempla el presupuesto de la Armada, con $581 millones para  construcción de 32 viviendas.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/>
              <a:t>Además, se agrega el </a:t>
            </a:r>
            <a:r>
              <a:rPr lang="es-CL" sz="1200" b="1" dirty="0"/>
              <a:t>soporte administrativo </a:t>
            </a:r>
            <a:r>
              <a:rPr lang="es-CL" sz="1200" dirty="0"/>
              <a:t>dado por la Subsecretaría de las Fuerzas Armadas, que considera el financiamiento de 392 funcionarios.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En el rubro </a:t>
            </a:r>
            <a:r>
              <a:rPr lang="es-CL" sz="1200" b="1" dirty="0">
                <a:solidFill>
                  <a:prstClr val="black"/>
                </a:solidFill>
              </a:rPr>
              <a:t>Otros</a:t>
            </a:r>
            <a:r>
              <a:rPr lang="es-CL" sz="1200" dirty="0">
                <a:solidFill>
                  <a:prstClr val="black"/>
                </a:solidFill>
              </a:rPr>
              <a:t>, considera el soporte administrativo del reclutamiento en la Dirección General de Movilización Nacional,  apoyo técnico de Subsecretaría de Defensa, y control y planificación  en tiempos de paz y guerra, así como la participación de tropas chilenas en operaciones  de paz en el exterior  (Estado Mayor Conjunto). 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abril presenta un avance en su ejecución de $380.476 millones, equivalente a un 32% sobre el presupuesto vigente.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6352C2-534C-4136-B41E-C55FA926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49B5C74-BA30-4BF7-9D83-7B714E200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63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817CE5-2754-4CB1-8C89-A19D5DAB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2268"/>
            <a:ext cx="8229600" cy="4964081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En el Presupuesto del Estado Mayor Conjunto, el programa de Desminado se considera M$4.758.702, para cumplir con la meta de eliminar el 100% de las minas antipersonales en 2020. En 2019 los recursos permiten cumplir con un 98 % de la meta, principalmente mediante la eliminación de minas en las islas del sur, Isla Nueva y </a:t>
            </a:r>
            <a:r>
              <a:rPr lang="es-CL" sz="1200" dirty="0" err="1">
                <a:solidFill>
                  <a:prstClr val="black"/>
                </a:solidFill>
              </a:rPr>
              <a:t>Picton</a:t>
            </a:r>
            <a:r>
              <a:rPr lang="es-CL" sz="1200" dirty="0">
                <a:solidFill>
                  <a:prstClr val="black"/>
                </a:solidFill>
              </a:rPr>
              <a:t>, apoyados por POMTA (Partida de Operaciones de Minas Terrestres de la Armada) y el Ejército.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El Fondo para Misiones de Paz, contempla M$ 6.462.409, para financiar la participación de contingente de las Fuerzas Armadas, en las siguientes operaciones: Fuerza Combinada Chile-Argentina Cruz del Sur, ONU, Bosnia, Chipre, India-Pakistán, Medio Oriente, Brasil, Argentina y funcionamiento del Centro Conjunto para Operaciones de Paz (CECOPAC). </a:t>
            </a:r>
          </a:p>
          <a:p>
            <a:pPr mar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2. Organismos de Salud de la Defensa</a:t>
            </a:r>
            <a:r>
              <a:rPr lang="es-CL" sz="1200" dirty="0">
                <a:solidFill>
                  <a:prstClr val="black"/>
                </a:solidFill>
              </a:rPr>
              <a:t>: $177.243 millones. Considera a </a:t>
            </a:r>
            <a:r>
              <a:rPr lang="es-CL" sz="1200" dirty="0">
                <a:solidFill>
                  <a:srgbClr val="000000"/>
                </a:solidFill>
              </a:rPr>
              <a:t>Organismos de Salud del Ejército, Dirección de Sanidad</a:t>
            </a:r>
            <a:r>
              <a:rPr lang="es-CL" sz="1200" dirty="0"/>
              <a:t> y </a:t>
            </a:r>
            <a:r>
              <a:rPr lang="es-CL" sz="1200" dirty="0">
                <a:solidFill>
                  <a:srgbClr val="000000"/>
                </a:solidFill>
              </a:rPr>
              <a:t>Organismos de Salud de la FACH., destinada a proporcionar </a:t>
            </a:r>
            <a:r>
              <a:rPr lang="es-CL" sz="1200" dirty="0"/>
              <a:t>atención médica y odontológica, preventiva y curativa al personal institucional, sus cargas familiares y personal pasivo de las FF.AA.</a:t>
            </a:r>
          </a:p>
          <a:p>
            <a:pPr marL="0" indent="0" algn="just" fontAlgn="b">
              <a:spcBef>
                <a:spcPts val="0"/>
              </a:spcBef>
              <a:buNone/>
            </a:pPr>
            <a:endParaRPr lang="es-CL" sz="1200" dirty="0"/>
          </a:p>
          <a:p>
            <a:pPr marL="0" indent="0" algn="just" fontAlgn="b">
              <a:spcBef>
                <a:spcPts val="0"/>
              </a:spcBef>
              <a:buNone/>
            </a:pPr>
            <a:r>
              <a:rPr lang="es-CL" sz="1200" b="1" dirty="0"/>
              <a:t>Al mes de abril, los Organismos de Salud presenta un avance en su ejecución de $51.175 millones, equivalente a un 28,8% del presupuesto vigente.</a:t>
            </a:r>
          </a:p>
          <a:p>
            <a:pPr marL="0" indent="0" algn="just" fontAlgn="b">
              <a:spcBef>
                <a:spcPts val="0"/>
              </a:spcBef>
              <a:buNone/>
            </a:pPr>
            <a:endParaRPr lang="es-CL" sz="1200" dirty="0"/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CCB54C-3410-4364-9F78-81A336D0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3727D6C-0F4C-42F4-B4DB-08B7ADA0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5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98E6F-736D-481C-B5E8-E9CBC51A8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3. Otros Organismos Dependientes</a:t>
            </a:r>
            <a:r>
              <a:rPr lang="es-CL" sz="1200" dirty="0">
                <a:solidFill>
                  <a:prstClr val="black"/>
                </a:solidFill>
              </a:rPr>
              <a:t>: $268.184 millones.  Para labores de policía marítima (Dirección General de Territorio Marítimo) y para fiscalización  del espacio aéreo y servicios aeroportuarios y </a:t>
            </a:r>
            <a:r>
              <a:rPr lang="es-CL" sz="1200" dirty="0" err="1">
                <a:solidFill>
                  <a:prstClr val="black"/>
                </a:solidFill>
              </a:rPr>
              <a:t>metereológicos</a:t>
            </a:r>
            <a:r>
              <a:rPr lang="es-CL" sz="1200" dirty="0">
                <a:solidFill>
                  <a:prstClr val="black"/>
                </a:solidFill>
              </a:rPr>
              <a:t> (Dirección General de Aeronáutica Civil).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abril, los Organismos Dependientes presentan un avance en su ejecución de $75.298 millones, equivalente a un 28% del presupuesto vigente.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b="1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b="1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4. Industria Militar: $19.263 millones. </a:t>
            </a:r>
            <a:r>
              <a:rPr lang="es-CL" sz="1200" dirty="0">
                <a:solidFill>
                  <a:prstClr val="black"/>
                </a:solidFill>
              </a:rPr>
              <a:t>Para </a:t>
            </a:r>
            <a:r>
              <a:rPr lang="es-CL" sz="1200" dirty="0"/>
              <a:t>actividades fiscalizadoras y de control de sistemas de armas; los organismos técnicos cartográficos de la Defensa, que tienen la función de realizar la captura de datos del territorio nacional, en el ámbito aeroespacial en el caso del Servicio </a:t>
            </a:r>
            <a:r>
              <a:rPr lang="es-CL" sz="1200" dirty="0" err="1"/>
              <a:t>Aerofotogramétrico</a:t>
            </a:r>
            <a:r>
              <a:rPr lang="es-CL" sz="1200" dirty="0"/>
              <a:t> (SAF), del ámbito terrestre en el caso del Instituto Geográfico Militar (IGM) y del ambiente marítimo, en el caso del Servicio Hidrográfico y Oceanográfico de la Armada (SHOA).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b="1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abril, las actividades de Industria Militar presentan un avance en su ejecución de $4.671 millones, equivalente a un 23,6% del presupuesto vigente.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B92431-C213-42CB-8295-2C0A27AB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09AEAA-D2C7-47C8-9702-D4D08878C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588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4767</TotalTime>
  <Words>8768</Words>
  <Application>Microsoft Office PowerPoint</Application>
  <PresentationFormat>Presentación en pantalla (4:3)</PresentationFormat>
  <Paragraphs>5005</Paragraphs>
  <Slides>32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ABRIL 2019 PARTIDA 11: MINISTERIO DE DEFENSA NACIONAL</vt:lpstr>
      <vt:lpstr>EJECUCIÓN ACUMULADA DE GASTOS A ABRIL 2019  PARTIDA 11 MINISTERIO DE DEFENSA NACIONAL</vt:lpstr>
      <vt:lpstr>EJECUCIÓN ACUMULADA DE GASTOS A ABRIL 2019  PARTIDA 11 MINISTERIO DE DEFENSA NACIONAL</vt:lpstr>
      <vt:lpstr>COMPORTAMIENTO DE LA EJECUCIÓN MENSUAL DE GASTOS A ABRIL 2019 PARTIDA 11 MINISTERIO DE DEFENSA NACIONAL</vt:lpstr>
      <vt:lpstr>COMPORTAMIENTO DE LA EJECUCIÓN ACUMULADA DE GASTOS A ABRIL 2019  PARTIDA 11 MINISTERIO DE DEFENSA NACIONAL</vt:lpstr>
      <vt:lpstr>EJECUCIÓN ACUMULADA DE GASTOS A ABRIL 2019  PARTIDA 11 MINISTERIO DE DEFENSA NACIONAL</vt:lpstr>
      <vt:lpstr>EJECUCIÓN ACUMULADA DE GASTOS A ABRIL 2019  PARTIDA 11 MINISTERIO DE DEFENSA NACIONAL</vt:lpstr>
      <vt:lpstr>EJECUCIÓN ACUMULADA DE GASTOS A ABRIL 2019  PARTIDA 11 MINISTERIO DE DEFENSA NACIONAL</vt:lpstr>
      <vt:lpstr>EJECUCIÓN ACUMULADA DE GASTOS A ABRIL 2019  PARTIDA 11 MINISTERIO DE DEFENSA NACIONAL</vt:lpstr>
      <vt:lpstr>EJECUCIÓN ACUMULADA DE GASTOS A ABRIL 2019  PARTIDA 11 MINISTERIO DE DEFENSA NACIONAL</vt:lpstr>
      <vt:lpstr>EJECUCIÓN ACUMULADA DE GASTOS A ABRIL 2019  PARTIDA 11 MINISTERIO DE DEFENSA NACIONAL</vt:lpstr>
      <vt:lpstr>EJECUCIÓN ACUMULADA DE GASTOS A ABRIL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336</cp:revision>
  <cp:lastPrinted>2019-05-13T15:36:27Z</cp:lastPrinted>
  <dcterms:created xsi:type="dcterms:W3CDTF">2016-06-23T13:38:47Z</dcterms:created>
  <dcterms:modified xsi:type="dcterms:W3CDTF">2019-07-08T14:26:46Z</dcterms:modified>
</cp:coreProperties>
</file>