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 ContentType="application/vnd.ms-exce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48" r:id="rId2"/>
  </p:sldMasterIdLst>
  <p:notesMasterIdLst>
    <p:notesMasterId r:id="rId23"/>
  </p:notesMasterIdLst>
  <p:handoutMasterIdLst>
    <p:handoutMasterId r:id="rId24"/>
  </p:handoutMasterIdLst>
  <p:sldIdLst>
    <p:sldId id="256" r:id="rId3"/>
    <p:sldId id="298" r:id="rId4"/>
    <p:sldId id="299" r:id="rId5"/>
    <p:sldId id="307" r:id="rId6"/>
    <p:sldId id="305" r:id="rId7"/>
    <p:sldId id="306" r:id="rId8"/>
    <p:sldId id="304" r:id="rId9"/>
    <p:sldId id="303" r:id="rId10"/>
    <p:sldId id="264" r:id="rId11"/>
    <p:sldId id="263" r:id="rId12"/>
    <p:sldId id="265" r:id="rId13"/>
    <p:sldId id="300" r:id="rId14"/>
    <p:sldId id="268" r:id="rId15"/>
    <p:sldId id="269" r:id="rId16"/>
    <p:sldId id="271" r:id="rId17"/>
    <p:sldId id="273" r:id="rId18"/>
    <p:sldId id="302" r:id="rId19"/>
    <p:sldId id="274" r:id="rId20"/>
    <p:sldId id="275" r:id="rId21"/>
    <p:sldId id="276" r:id="rId22"/>
  </p:sldIdLst>
  <p:sldSz cx="9144000" cy="6858000" type="screen4x3"/>
  <p:notesSz cx="7077075" cy="9363075"/>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9">
          <p15:clr>
            <a:srgbClr val="A4A3A4"/>
          </p15:clr>
        </p15:guide>
        <p15:guide id="2"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E91"/>
    <a:srgbClr val="173351"/>
    <a:srgbClr val="3B6285"/>
    <a:srgbClr val="2654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566" y="84"/>
      </p:cViewPr>
      <p:guideLst>
        <p:guide orient="horz" pos="2160"/>
        <p:guide pos="2880"/>
      </p:guideLst>
    </p:cSldViewPr>
  </p:slideViewPr>
  <p:notesTextViewPr>
    <p:cViewPr>
      <p:scale>
        <a:sx n="1" d="1"/>
        <a:sy n="1" d="1"/>
      </p:scale>
      <p:origin x="0" y="0"/>
    </p:cViewPr>
  </p:notesTextViewPr>
  <p:notesViewPr>
    <p:cSldViewPr>
      <p:cViewPr varScale="1">
        <p:scale>
          <a:sx n="53" d="100"/>
          <a:sy n="53" d="100"/>
        </p:scale>
        <p:origin x="-2850" y="-90"/>
      </p:cViewPr>
      <p:guideLst>
        <p:guide orient="horz" pos="2949"/>
        <p:guide pos="222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4" y="0"/>
            <a:ext cx="3066733" cy="468154"/>
          </a:xfrm>
          <a:prstGeom prst="rect">
            <a:avLst/>
          </a:prstGeom>
        </p:spPr>
        <p:txBody>
          <a:bodyPr vert="horz" lIns="92855" tIns="46427" rIns="92855" bIns="46427" rtlCol="0"/>
          <a:lstStyle>
            <a:lvl1pPr algn="l">
              <a:defRPr sz="1200"/>
            </a:lvl1pPr>
          </a:lstStyle>
          <a:p>
            <a:endParaRPr lang="es-CL"/>
          </a:p>
        </p:txBody>
      </p:sp>
      <p:sp>
        <p:nvSpPr>
          <p:cNvPr id="3" name="2 Marcador de fecha"/>
          <p:cNvSpPr>
            <a:spLocks noGrp="1"/>
          </p:cNvSpPr>
          <p:nvPr>
            <p:ph type="dt" sz="quarter" idx="1"/>
          </p:nvPr>
        </p:nvSpPr>
        <p:spPr>
          <a:xfrm>
            <a:off x="4008709" y="0"/>
            <a:ext cx="3066733" cy="468154"/>
          </a:xfrm>
          <a:prstGeom prst="rect">
            <a:avLst/>
          </a:prstGeom>
        </p:spPr>
        <p:txBody>
          <a:bodyPr vert="horz" lIns="92855" tIns="46427" rIns="92855" bIns="46427" rtlCol="0"/>
          <a:lstStyle>
            <a:lvl1pPr algn="r">
              <a:defRPr sz="1200"/>
            </a:lvl1pPr>
          </a:lstStyle>
          <a:p>
            <a:fld id="{616FA1BA-8A8E-4023-9C91-FC56F051C6FA}" type="datetimeFigureOut">
              <a:rPr lang="es-CL" smtClean="0"/>
              <a:t>05-06-2019</a:t>
            </a:fld>
            <a:endParaRPr lang="es-CL"/>
          </a:p>
        </p:txBody>
      </p:sp>
      <p:sp>
        <p:nvSpPr>
          <p:cNvPr id="4" name="3 Marcador de pie de página"/>
          <p:cNvSpPr>
            <a:spLocks noGrp="1"/>
          </p:cNvSpPr>
          <p:nvPr>
            <p:ph type="ftr" sz="quarter" idx="2"/>
          </p:nvPr>
        </p:nvSpPr>
        <p:spPr>
          <a:xfrm>
            <a:off x="4" y="8893296"/>
            <a:ext cx="3066733" cy="468154"/>
          </a:xfrm>
          <a:prstGeom prst="rect">
            <a:avLst/>
          </a:prstGeom>
        </p:spPr>
        <p:txBody>
          <a:bodyPr vert="horz" lIns="92855" tIns="46427" rIns="92855" bIns="46427" rtlCol="0" anchor="b"/>
          <a:lstStyle>
            <a:lvl1pPr algn="l">
              <a:defRPr sz="1200"/>
            </a:lvl1pPr>
          </a:lstStyle>
          <a:p>
            <a:endParaRPr lang="es-CL"/>
          </a:p>
        </p:txBody>
      </p:sp>
      <p:sp>
        <p:nvSpPr>
          <p:cNvPr id="5" name="4 Marcador de número de diapositiva"/>
          <p:cNvSpPr>
            <a:spLocks noGrp="1"/>
          </p:cNvSpPr>
          <p:nvPr>
            <p:ph type="sldNum" sz="quarter" idx="3"/>
          </p:nvPr>
        </p:nvSpPr>
        <p:spPr>
          <a:xfrm>
            <a:off x="4008709" y="8893296"/>
            <a:ext cx="3066733" cy="468154"/>
          </a:xfrm>
          <a:prstGeom prst="rect">
            <a:avLst/>
          </a:prstGeom>
        </p:spPr>
        <p:txBody>
          <a:bodyPr vert="horz" lIns="92855" tIns="46427" rIns="92855" bIns="46427" rtlCol="0" anchor="b"/>
          <a:lstStyle>
            <a:lvl1pPr algn="r">
              <a:defRPr sz="1200"/>
            </a:lvl1pPr>
          </a:lstStyle>
          <a:p>
            <a:fld id="{5B2478F1-BD0C-402D-A16D-7669D4371A65}" type="slidenum">
              <a:rPr lang="es-CL" smtClean="0"/>
              <a:t>‹Nº›</a:t>
            </a:fld>
            <a:endParaRPr lang="es-CL"/>
          </a:p>
        </p:txBody>
      </p:sp>
    </p:spTree>
    <p:extLst>
      <p:ext uri="{BB962C8B-B14F-4D97-AF65-F5344CB8AC3E}">
        <p14:creationId xmlns:p14="http://schemas.microsoft.com/office/powerpoint/2010/main" val="1739717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4" y="0"/>
            <a:ext cx="3066733" cy="468154"/>
          </a:xfrm>
          <a:prstGeom prst="rect">
            <a:avLst/>
          </a:prstGeom>
        </p:spPr>
        <p:txBody>
          <a:bodyPr vert="horz" lIns="92855" tIns="46427" rIns="92855" bIns="46427" rtlCol="0"/>
          <a:lstStyle>
            <a:lvl1pPr algn="l">
              <a:defRPr sz="1200"/>
            </a:lvl1pPr>
          </a:lstStyle>
          <a:p>
            <a:endParaRPr lang="es-CL"/>
          </a:p>
        </p:txBody>
      </p:sp>
      <p:sp>
        <p:nvSpPr>
          <p:cNvPr id="3" name="2 Marcador de fecha"/>
          <p:cNvSpPr>
            <a:spLocks noGrp="1"/>
          </p:cNvSpPr>
          <p:nvPr>
            <p:ph type="dt" idx="1"/>
          </p:nvPr>
        </p:nvSpPr>
        <p:spPr>
          <a:xfrm>
            <a:off x="4008709" y="0"/>
            <a:ext cx="3066733" cy="468154"/>
          </a:xfrm>
          <a:prstGeom prst="rect">
            <a:avLst/>
          </a:prstGeom>
        </p:spPr>
        <p:txBody>
          <a:bodyPr vert="horz" lIns="92855" tIns="46427" rIns="92855" bIns="46427" rtlCol="0"/>
          <a:lstStyle>
            <a:lvl1pPr algn="r">
              <a:defRPr sz="1200"/>
            </a:lvl1pPr>
          </a:lstStyle>
          <a:p>
            <a:fld id="{E2B5B10E-871D-42A9-AFA9-7078BA467708}" type="datetimeFigureOut">
              <a:rPr lang="es-CL" smtClean="0"/>
              <a:t>05-06-2019</a:t>
            </a:fld>
            <a:endParaRPr lang="es-CL"/>
          </a:p>
        </p:txBody>
      </p:sp>
      <p:sp>
        <p:nvSpPr>
          <p:cNvPr id="4" name="3 Marcador de imagen de diapositiva"/>
          <p:cNvSpPr>
            <a:spLocks noGrp="1" noRot="1" noChangeAspect="1"/>
          </p:cNvSpPr>
          <p:nvPr>
            <p:ph type="sldImg" idx="2"/>
          </p:nvPr>
        </p:nvSpPr>
        <p:spPr>
          <a:xfrm>
            <a:off x="1198563" y="701675"/>
            <a:ext cx="4679950" cy="3511550"/>
          </a:xfrm>
          <a:prstGeom prst="rect">
            <a:avLst/>
          </a:prstGeom>
          <a:noFill/>
          <a:ln w="12700">
            <a:solidFill>
              <a:prstClr val="black"/>
            </a:solidFill>
          </a:ln>
        </p:spPr>
        <p:txBody>
          <a:bodyPr vert="horz" lIns="92855" tIns="46427" rIns="92855" bIns="46427" rtlCol="0" anchor="ctr"/>
          <a:lstStyle/>
          <a:p>
            <a:endParaRPr lang="es-CL"/>
          </a:p>
        </p:txBody>
      </p:sp>
      <p:sp>
        <p:nvSpPr>
          <p:cNvPr id="5" name="4 Marcador de notas"/>
          <p:cNvSpPr>
            <a:spLocks noGrp="1"/>
          </p:cNvSpPr>
          <p:nvPr>
            <p:ph type="body" sz="quarter" idx="3"/>
          </p:nvPr>
        </p:nvSpPr>
        <p:spPr>
          <a:xfrm>
            <a:off x="707708" y="4447461"/>
            <a:ext cx="5661660" cy="4213384"/>
          </a:xfrm>
          <a:prstGeom prst="rect">
            <a:avLst/>
          </a:prstGeom>
        </p:spPr>
        <p:txBody>
          <a:bodyPr vert="horz" lIns="92855" tIns="46427" rIns="92855" bIns="46427"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5 Marcador de pie de página"/>
          <p:cNvSpPr>
            <a:spLocks noGrp="1"/>
          </p:cNvSpPr>
          <p:nvPr>
            <p:ph type="ftr" sz="quarter" idx="4"/>
          </p:nvPr>
        </p:nvSpPr>
        <p:spPr>
          <a:xfrm>
            <a:off x="4" y="8893296"/>
            <a:ext cx="3066733" cy="468154"/>
          </a:xfrm>
          <a:prstGeom prst="rect">
            <a:avLst/>
          </a:prstGeom>
        </p:spPr>
        <p:txBody>
          <a:bodyPr vert="horz" lIns="92855" tIns="46427" rIns="92855" bIns="46427"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4008709" y="8893296"/>
            <a:ext cx="3066733" cy="468154"/>
          </a:xfrm>
          <a:prstGeom prst="rect">
            <a:avLst/>
          </a:prstGeom>
        </p:spPr>
        <p:txBody>
          <a:bodyPr vert="horz" lIns="92855" tIns="46427" rIns="92855" bIns="46427" rtlCol="0" anchor="b"/>
          <a:lstStyle>
            <a:lvl1pPr algn="r">
              <a:defRPr sz="1200"/>
            </a:lvl1pPr>
          </a:lstStyle>
          <a:p>
            <a:fld id="{15CC87D2-554F-43C8-B789-DB86F48C67F4}" type="slidenum">
              <a:rPr lang="es-CL" smtClean="0"/>
              <a:t>‹Nº›</a:t>
            </a:fld>
            <a:endParaRPr lang="es-CL"/>
          </a:p>
        </p:txBody>
      </p:sp>
    </p:spTree>
    <p:extLst>
      <p:ext uri="{BB962C8B-B14F-4D97-AF65-F5344CB8AC3E}">
        <p14:creationId xmlns:p14="http://schemas.microsoft.com/office/powerpoint/2010/main" val="423033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15CC87D2-554F-43C8-B789-DB86F48C67F4}" type="slidenum">
              <a:rPr lang="es-CL" smtClean="0"/>
              <a:t>10</a:t>
            </a:fld>
            <a:endParaRPr lang="es-CL"/>
          </a:p>
        </p:txBody>
      </p:sp>
    </p:spTree>
    <p:extLst>
      <p:ext uri="{BB962C8B-B14F-4D97-AF65-F5344CB8AC3E}">
        <p14:creationId xmlns:p14="http://schemas.microsoft.com/office/powerpoint/2010/main" val="291297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2204864"/>
            <a:ext cx="7772400" cy="1470025"/>
          </a:xfrm>
          <a:prstGeom prst="rect">
            <a:avLst/>
          </a:prstGeom>
        </p:spPr>
        <p:txBody>
          <a:bodyPr/>
          <a:lstStyle/>
          <a:p>
            <a:r>
              <a:rPr lang="es-ES"/>
              <a:t>Haga clic para modificar el estilo de título del patrón</a:t>
            </a:r>
            <a:endParaRPr lang="es-CL"/>
          </a:p>
        </p:txBody>
      </p:sp>
      <p:sp>
        <p:nvSpPr>
          <p:cNvPr id="4" name="3 Marcador de fecha"/>
          <p:cNvSpPr>
            <a:spLocks noGrp="1"/>
          </p:cNvSpPr>
          <p:nvPr>
            <p:ph type="dt" sz="half" idx="10"/>
          </p:nvPr>
        </p:nvSpPr>
        <p:spPr/>
        <p:txBody>
          <a:bodyPr/>
          <a:lstStyle/>
          <a:p>
            <a:fld id="{36CB32A8-ACCF-408E-AE69-3B995A8F0BFF}" type="datetime1">
              <a:rPr lang="es-CL" smtClean="0"/>
              <a:t>05-06-2019</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dirty="0"/>
          </a:p>
        </p:txBody>
      </p:sp>
    </p:spTree>
    <p:extLst>
      <p:ext uri="{BB962C8B-B14F-4D97-AF65-F5344CB8AC3E}">
        <p14:creationId xmlns:p14="http://schemas.microsoft.com/office/powerpoint/2010/main" val="40933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09A67D08-3D11-4B0F-A15F-9F52EB68D63D}" type="datetime1">
              <a:rPr lang="es-CL" smtClean="0"/>
              <a:t>05-06-2019</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4024881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9B78813F-3287-4428-A15C-12A23CF4CFA4}" type="datetime1">
              <a:rPr lang="es-CL" smtClean="0"/>
              <a:t>05-06-2019</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1666495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2204864"/>
            <a:ext cx="7772400" cy="1470025"/>
          </a:xfrm>
          <a:prstGeom prst="rect">
            <a:avLst/>
          </a:prstGeom>
        </p:spPr>
        <p:txBody>
          <a:bodyPr/>
          <a:lstStyle/>
          <a:p>
            <a:r>
              <a:rPr lang="es-ES"/>
              <a:t>Haga clic para modificar el estilo de título del patrón</a:t>
            </a:r>
            <a:endParaRPr lang="es-CL"/>
          </a:p>
        </p:txBody>
      </p:sp>
      <p:sp>
        <p:nvSpPr>
          <p:cNvPr id="4" name="3 Marcador de fecha"/>
          <p:cNvSpPr>
            <a:spLocks noGrp="1"/>
          </p:cNvSpPr>
          <p:nvPr>
            <p:ph type="dt" sz="half" idx="10"/>
          </p:nvPr>
        </p:nvSpPr>
        <p:spPr/>
        <p:txBody>
          <a:bodyPr/>
          <a:lstStyle/>
          <a:p>
            <a:fld id="{36CB32A8-ACCF-408E-AE69-3B995A8F0BFF}" type="datetime1">
              <a:rPr lang="es-CL" smtClean="0"/>
              <a:t>05-06-2019</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dirty="0"/>
          </a:p>
        </p:txBody>
      </p:sp>
    </p:spTree>
    <p:extLst>
      <p:ext uri="{BB962C8B-B14F-4D97-AF65-F5344CB8AC3E}">
        <p14:creationId xmlns:p14="http://schemas.microsoft.com/office/powerpoint/2010/main" val="20825204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dirty="0"/>
              <a:t>Haga clic para modificar el estilo de título del patrón</a:t>
            </a:r>
            <a:endParaRPr lang="es-CL" dirty="0"/>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70E02360-A21A-4CCD-BCB0-8531ABD610AB}" type="datetime1">
              <a:rPr lang="es-CL" smtClean="0"/>
              <a:t>05-06-2019</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310546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7BC7CA73-43A2-4A16-A5CB-3D4B44330E0D}" type="datetime1">
              <a:rPr lang="es-CL" smtClean="0"/>
              <a:t>05-06-2019</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3789085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9EBAF36A-EDE5-4FA8-84EC-3AA788C97240}" type="datetime1">
              <a:rPr lang="es-CL" smtClean="0"/>
              <a:t>05-06-2019</a:t>
            </a:fld>
            <a:endParaRPr lang="es-CL"/>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7" name="6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29888396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622D39C1-1D08-4F24-AE34-397A80400841}" type="datetime1">
              <a:rPr lang="es-CL" smtClean="0"/>
              <a:t>05-06-2019</a:t>
            </a:fld>
            <a:endParaRPr lang="es-CL"/>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9" name="8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40969195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28A55497-5A8F-46E9-977B-DA4B0E8E00C9}" type="datetime1">
              <a:rPr lang="es-CL" smtClean="0"/>
              <a:t>05-06-2019</a:t>
            </a:fld>
            <a:endParaRPr lang="es-CL"/>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5" name="4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38209718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A9ED8E3-6EAB-4093-9165-930AB8B37E7F}" type="datetime1">
              <a:rPr lang="es-CL" smtClean="0"/>
              <a:t>05-06-2019</a:t>
            </a:fld>
            <a:endParaRPr lang="es-CL"/>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4" name="3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15706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C0437570-0FE3-4267-B1AE-9E8F529BA4FA}" type="datetime1">
              <a:rPr lang="es-CL" smtClean="0"/>
              <a:t>05-06-2019</a:t>
            </a:fld>
            <a:endParaRPr lang="es-CL"/>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7" name="6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3422748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70E02360-A21A-4CCD-BCB0-8531ABD610AB}" type="datetime1">
              <a:rPr lang="es-CL" smtClean="0"/>
              <a:t>05-06-2019</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30184742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659995C-6C5E-4774-930D-FE8EA32FE7EF}" type="datetime1">
              <a:rPr lang="es-CL" smtClean="0"/>
              <a:t>05-06-2019</a:t>
            </a:fld>
            <a:endParaRPr lang="es-CL"/>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7" name="6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39852958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09A67D08-3D11-4B0F-A15F-9F52EB68D63D}" type="datetime1">
              <a:rPr lang="es-CL" smtClean="0"/>
              <a:t>05-06-2019</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1591354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9B78813F-3287-4428-A15C-12A23CF4CFA4}" type="datetime1">
              <a:rPr lang="es-CL" smtClean="0"/>
              <a:t>05-06-2019</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3960526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7BC7CA73-43A2-4A16-A5CB-3D4B44330E0D}" type="datetime1">
              <a:rPr lang="es-CL" smtClean="0"/>
              <a:t>05-06-2019</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1325310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9EBAF36A-EDE5-4FA8-84EC-3AA788C97240}" type="datetime1">
              <a:rPr lang="es-CL" smtClean="0"/>
              <a:t>05-06-2019</a:t>
            </a:fld>
            <a:endParaRPr lang="es-CL"/>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7" name="6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1012368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622D39C1-1D08-4F24-AE34-397A80400841}" type="datetime1">
              <a:rPr lang="es-CL" smtClean="0"/>
              <a:t>05-06-2019</a:t>
            </a:fld>
            <a:endParaRPr lang="es-CL"/>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9" name="8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1050855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28A55497-5A8F-46E9-977B-DA4B0E8E00C9}" type="datetime1">
              <a:rPr lang="es-CL" smtClean="0"/>
              <a:t>05-06-2019</a:t>
            </a:fld>
            <a:endParaRPr lang="es-CL"/>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5" name="4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1051522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A9ED8E3-6EAB-4093-9165-930AB8B37E7F}" type="datetime1">
              <a:rPr lang="es-CL" smtClean="0"/>
              <a:t>05-06-2019</a:t>
            </a:fld>
            <a:endParaRPr lang="es-CL"/>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4" name="3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3019392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C0437570-0FE3-4267-B1AE-9E8F529BA4FA}" type="datetime1">
              <a:rPr lang="es-CL" smtClean="0"/>
              <a:t>05-06-2019</a:t>
            </a:fld>
            <a:endParaRPr lang="es-CL"/>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7" name="6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775123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659995C-6C5E-4774-930D-FE8EA32FE7EF}" type="datetime1">
              <a:rPr lang="es-CL" smtClean="0"/>
              <a:t>05-06-2019</a:t>
            </a:fld>
            <a:endParaRPr lang="es-CL"/>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7" name="6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2224499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C81B57-98A3-47CA-AF2F-CC564015EFD3}" type="datetime1">
              <a:rPr lang="es-CL" smtClean="0"/>
              <a:t>05-06-2019</a:t>
            </a:fld>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452F03-F775-4AB4-A3E9-A5A78C748C69}" type="slidenum">
              <a:rPr lang="es-CL" smtClean="0"/>
              <a:t>‹Nº›</a:t>
            </a:fld>
            <a:endParaRPr lang="es-CL"/>
          </a:p>
        </p:txBody>
      </p:sp>
      <p:sp>
        <p:nvSpPr>
          <p:cNvPr id="10" name="4 CuadroTexto"/>
          <p:cNvSpPr txBox="1"/>
          <p:nvPr userDrawn="1"/>
        </p:nvSpPr>
        <p:spPr>
          <a:xfrm>
            <a:off x="6630719" y="260648"/>
            <a:ext cx="2189753" cy="163464"/>
          </a:xfrm>
          <a:prstGeom prst="rect">
            <a:avLst/>
          </a:prstGeom>
          <a:noFill/>
        </p:spPr>
        <p:txBody>
          <a:bodyPr wrap="square" rtlCol="0">
            <a:noAutofit/>
          </a:bodyPr>
          <a:lstStyle/>
          <a:p>
            <a:pPr>
              <a:spcAft>
                <a:spcPts val="0"/>
              </a:spcAft>
            </a:pPr>
            <a:r>
              <a:rPr lang="es-CL" sz="700" b="1" kern="1200" dirty="0">
                <a:solidFill>
                  <a:srgbClr val="22519E"/>
                </a:solidFill>
                <a:effectLst>
                  <a:outerShdw blurRad="63500" dist="50800" dir="13500000" sx="0" sy="0">
                    <a:srgbClr val="000000">
                      <a:alpha val="50000"/>
                    </a:srgbClr>
                  </a:outerShdw>
                </a:effectLst>
                <a:latin typeface="Andalus"/>
                <a:ea typeface="Times New Roman"/>
              </a:rPr>
              <a:t>    </a:t>
            </a:r>
            <a:r>
              <a:rPr lang="es-CL" sz="700" b="1" kern="1200" dirty="0">
                <a:solidFill>
                  <a:srgbClr val="3B6285"/>
                </a:solidFill>
                <a:effectLst>
                  <a:outerShdw blurRad="63500" dist="50800" dir="13500000" sx="0" sy="0">
                    <a:srgbClr val="000000">
                      <a:alpha val="50000"/>
                    </a:srgbClr>
                  </a:outerShdw>
                </a:effectLst>
                <a:latin typeface="Andalus"/>
                <a:ea typeface="Times New Roman"/>
              </a:rPr>
              <a:t>SENADO DE LA REPÚBLICA DE CHILE</a:t>
            </a:r>
            <a:endParaRPr lang="es-CL" sz="1100" dirty="0">
              <a:solidFill>
                <a:srgbClr val="3B6285"/>
              </a:solidFill>
              <a:effectLst/>
              <a:latin typeface="Times New Roman"/>
              <a:ea typeface="Times New Roman"/>
            </a:endParaRPr>
          </a:p>
        </p:txBody>
      </p:sp>
      <p:graphicFrame>
        <p:nvGraphicFramePr>
          <p:cNvPr id="3" name="2 Objeto"/>
          <p:cNvGraphicFramePr>
            <a:graphicFrameLocks noChangeAspect="1"/>
          </p:cNvGraphicFramePr>
          <p:nvPr userDrawn="1">
            <p:extLst>
              <p:ext uri="{D42A27DB-BD31-4B8C-83A1-F6EECF244321}">
                <p14:modId xmlns:p14="http://schemas.microsoft.com/office/powerpoint/2010/main" val="2114182832"/>
              </p:ext>
            </p:extLst>
          </p:nvPr>
        </p:nvGraphicFramePr>
        <p:xfrm>
          <a:off x="5940152" y="203419"/>
          <a:ext cx="565001" cy="417269"/>
        </p:xfrm>
        <a:graphic>
          <a:graphicData uri="http://schemas.openxmlformats.org/presentationml/2006/ole">
            <mc:AlternateContent xmlns:mc="http://schemas.openxmlformats.org/markup-compatibility/2006">
              <mc:Choice xmlns:v="urn:schemas-microsoft-com:vml" Requires="v">
                <p:oleObj spid="_x0000_s6333" name="Imagen de mapa de bits" r:id="rId14" imgW="743054" imgH="523810" progId="PBrush">
                  <p:embed/>
                </p:oleObj>
              </mc:Choice>
              <mc:Fallback>
                <p:oleObj name="Imagen de mapa de bits" r:id="rId14" imgW="743054" imgH="523810" progId="PBrush">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940152" y="203419"/>
                        <a:ext cx="565001" cy="417269"/>
                      </a:xfrm>
                      <a:prstGeom prst="rect">
                        <a:avLst/>
                      </a:prstGeom>
                      <a:noFill/>
                      <a:ln>
                        <a:noFill/>
                      </a:ln>
                    </p:spPr>
                  </p:pic>
                </p:oleObj>
              </mc:Fallback>
            </mc:AlternateContent>
          </a:graphicData>
        </a:graphic>
      </p:graphicFrame>
      <p:sp>
        <p:nvSpPr>
          <p:cNvPr id="5" name="4 Rectángulo"/>
          <p:cNvSpPr/>
          <p:nvPr userDrawn="1"/>
        </p:nvSpPr>
        <p:spPr>
          <a:xfrm>
            <a:off x="6444208" y="231031"/>
            <a:ext cx="2592288" cy="461665"/>
          </a:xfrm>
          <a:prstGeom prst="rect">
            <a:avLst/>
          </a:prstGeom>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tab pos="2806065" algn="ctr"/>
                <a:tab pos="5612130" algn="r"/>
              </a:tabLst>
              <a:defRPr/>
            </a:pPr>
            <a:r>
              <a:rPr lang="es-CL" sz="2400" b="1" kern="1200" dirty="0">
                <a:solidFill>
                  <a:srgbClr val="943634"/>
                </a:solidFill>
                <a:effectLst>
                  <a:outerShdw blurRad="50800" dist="38100" dir="10800000" algn="r">
                    <a:srgbClr val="000000">
                      <a:alpha val="40000"/>
                    </a:srgbClr>
                  </a:outerShdw>
                </a:effectLst>
                <a:latin typeface="Andalus" pitchFamily="18" charset="-78"/>
                <a:ea typeface="Times New Roman"/>
                <a:cs typeface="Andalus" pitchFamily="18" charset="-78"/>
              </a:rPr>
              <a:t>U</a:t>
            </a:r>
            <a:r>
              <a:rPr lang="es-CL" sz="1050" b="1" kern="1200" dirty="0">
                <a:solidFill>
                  <a:srgbClr val="943634"/>
                </a:solidFill>
                <a:effectLst>
                  <a:outerShdw blurRad="50800" dist="38100" dir="10800000" algn="r">
                    <a:srgbClr val="000000">
                      <a:alpha val="40000"/>
                    </a:srgbClr>
                  </a:outerShdw>
                </a:effectLst>
                <a:latin typeface="Andalus" pitchFamily="18" charset="-78"/>
                <a:ea typeface="Times New Roman"/>
                <a:cs typeface="Andalus" pitchFamily="18" charset="-78"/>
              </a:rPr>
              <a:t>NIDAD DE ASESORÍA PRESUPUESTARIA</a:t>
            </a:r>
            <a:endParaRPr lang="es-CL" sz="1000" dirty="0">
              <a:effectLst/>
              <a:latin typeface="Andalus" pitchFamily="18" charset="-78"/>
              <a:ea typeface="Times New Roman"/>
              <a:cs typeface="Andalus" pitchFamily="18" charset="-78"/>
            </a:endParaRPr>
          </a:p>
        </p:txBody>
      </p:sp>
    </p:spTree>
    <p:extLst>
      <p:ext uri="{BB962C8B-B14F-4D97-AF65-F5344CB8AC3E}">
        <p14:creationId xmlns:p14="http://schemas.microsoft.com/office/powerpoint/2010/main" val="33579199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C81B57-98A3-47CA-AF2F-CC564015EFD3}" type="datetime1">
              <a:rPr lang="es-CL" smtClean="0"/>
              <a:t>05-06-2019</a:t>
            </a:fld>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452F03-F775-4AB4-A3E9-A5A78C748C69}" type="slidenum">
              <a:rPr lang="es-CL" smtClean="0"/>
              <a:t>‹Nº›</a:t>
            </a:fld>
            <a:endParaRPr lang="es-CL"/>
          </a:p>
        </p:txBody>
      </p:sp>
      <p:pic>
        <p:nvPicPr>
          <p:cNvPr id="2230" name="Picture 18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619750" y="11704"/>
            <a:ext cx="3524250"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35766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image" Target="../media/image8.emf"/><Relationship Id="rId4" Type="http://schemas.openxmlformats.org/officeDocument/2006/relationships/oleObject" Target="../embeddings/Microsoft_Excel_97-2003_Worksheet1.xls"/></Relationships>
</file>

<file path=ppt/slides/_rels/slide11.xml.rels><?xml version="1.0" encoding="UTF-8" standalone="yes"?>
<Relationships xmlns="http://schemas.openxmlformats.org/package/2006/relationships"><Relationship Id="rId3" Type="http://schemas.openxmlformats.org/officeDocument/2006/relationships/oleObject" Target="../embeddings/Microsoft_Excel_97-2003_Worksheet2.xls"/><Relationship Id="rId2" Type="http://schemas.openxmlformats.org/officeDocument/2006/relationships/slideLayout" Target="../slideLayouts/slideLayout13.xml"/><Relationship Id="rId1" Type="http://schemas.openxmlformats.org/officeDocument/2006/relationships/vmlDrawing" Target="../drawings/vmlDrawing4.vml"/><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Microsoft_Excel_97-2003_Worksheet3.xls"/><Relationship Id="rId2" Type="http://schemas.openxmlformats.org/officeDocument/2006/relationships/slideLayout" Target="../slideLayouts/slideLayout13.xml"/><Relationship Id="rId1" Type="http://schemas.openxmlformats.org/officeDocument/2006/relationships/vmlDrawing" Target="../drawings/vmlDrawing5.vml"/><Relationship Id="rId4" Type="http://schemas.openxmlformats.org/officeDocument/2006/relationships/image" Target="../media/image10.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Microsoft_Excel_97-2003_Worksheet4.xls"/><Relationship Id="rId2" Type="http://schemas.openxmlformats.org/officeDocument/2006/relationships/slideLayout" Target="../slideLayouts/slideLayout13.xml"/><Relationship Id="rId1" Type="http://schemas.openxmlformats.org/officeDocument/2006/relationships/vmlDrawing" Target="../drawings/vmlDrawing6.vml"/><Relationship Id="rId4" Type="http://schemas.openxmlformats.org/officeDocument/2006/relationships/image" Target="../media/image11.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Microsoft_Excel_97-2003_Worksheet5.xls"/><Relationship Id="rId2" Type="http://schemas.openxmlformats.org/officeDocument/2006/relationships/slideLayout" Target="../slideLayouts/slideLayout13.xml"/><Relationship Id="rId1" Type="http://schemas.openxmlformats.org/officeDocument/2006/relationships/vmlDrawing" Target="../drawings/vmlDrawing7.vml"/><Relationship Id="rId4" Type="http://schemas.openxmlformats.org/officeDocument/2006/relationships/image" Target="../media/image12.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Microsoft_Excel_97-2003_Worksheet6.xls"/><Relationship Id="rId2" Type="http://schemas.openxmlformats.org/officeDocument/2006/relationships/slideLayout" Target="../slideLayouts/slideLayout13.xml"/><Relationship Id="rId1" Type="http://schemas.openxmlformats.org/officeDocument/2006/relationships/vmlDrawing" Target="../drawings/vmlDrawing8.vml"/><Relationship Id="rId4" Type="http://schemas.openxmlformats.org/officeDocument/2006/relationships/image" Target="../media/image13.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Microsoft_Excel_97-2003_Worksheet7.xls"/><Relationship Id="rId2" Type="http://schemas.openxmlformats.org/officeDocument/2006/relationships/slideLayout" Target="../slideLayouts/slideLayout13.xml"/><Relationship Id="rId1" Type="http://schemas.openxmlformats.org/officeDocument/2006/relationships/vmlDrawing" Target="../drawings/vmlDrawing9.vml"/><Relationship Id="rId4" Type="http://schemas.openxmlformats.org/officeDocument/2006/relationships/image" Target="../media/image14.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Microsoft_Excel_97-2003_Worksheet8.xls"/><Relationship Id="rId2" Type="http://schemas.openxmlformats.org/officeDocument/2006/relationships/slideLayout" Target="../slideLayouts/slideLayout13.xml"/><Relationship Id="rId1" Type="http://schemas.openxmlformats.org/officeDocument/2006/relationships/vmlDrawing" Target="../drawings/vmlDrawing10.vml"/><Relationship Id="rId4" Type="http://schemas.openxmlformats.org/officeDocument/2006/relationships/image" Target="../media/image15.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Microsoft_Excel_97-2003_Worksheet9.xls"/><Relationship Id="rId2" Type="http://schemas.openxmlformats.org/officeDocument/2006/relationships/slideLayout" Target="../slideLayouts/slideLayout13.xml"/><Relationship Id="rId1" Type="http://schemas.openxmlformats.org/officeDocument/2006/relationships/vmlDrawing" Target="../drawings/vmlDrawing11.vml"/><Relationship Id="rId4" Type="http://schemas.openxmlformats.org/officeDocument/2006/relationships/image" Target="../media/image16.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Microsoft_Excel_97-2003_Worksheet10.xls"/><Relationship Id="rId2" Type="http://schemas.openxmlformats.org/officeDocument/2006/relationships/slideLayout" Target="../slideLayouts/slideLayout13.xml"/><Relationship Id="rId1" Type="http://schemas.openxmlformats.org/officeDocument/2006/relationships/vmlDrawing" Target="../drawings/vmlDrawing12.vml"/><Relationship Id="rId4" Type="http://schemas.openxmlformats.org/officeDocument/2006/relationships/image" Target="../media/image17.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Microsoft_Excel_97-2003_Worksheet11.xls"/><Relationship Id="rId2" Type="http://schemas.openxmlformats.org/officeDocument/2006/relationships/slideLayout" Target="../slideLayouts/slideLayout13.xml"/><Relationship Id="rId1" Type="http://schemas.openxmlformats.org/officeDocument/2006/relationships/vmlDrawing" Target="../drawings/vmlDrawing13.vml"/><Relationship Id="rId4" Type="http://schemas.openxmlformats.org/officeDocument/2006/relationships/image" Target="../media/image18.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oleObject" Target="../embeddings/Microsoft_Excel_97-2003_Worksheet.xls"/><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395536" y="2276872"/>
            <a:ext cx="8280920" cy="2016224"/>
          </a:xfrm>
          <a:solidFill>
            <a:schemeClr val="bg1"/>
          </a:solidFill>
          <a:ln>
            <a:solidFill>
              <a:schemeClr val="bg1">
                <a:lumMod val="95000"/>
              </a:schemeClr>
            </a:solidFill>
            <a:miter lim="800000"/>
          </a:ln>
          <a:effectLst>
            <a:outerShdw blurRad="50800" dist="38100" dir="2700000" algn="tl" rotWithShape="0">
              <a:prstClr val="black">
                <a:alpha val="40000"/>
              </a:prstClr>
            </a:outerShdw>
          </a:effectLst>
          <a:scene3d>
            <a:camera prst="orthographicFront"/>
            <a:lightRig rig="threePt" dir="t">
              <a:rot lat="0" lon="0" rev="1200000"/>
            </a:lightRig>
          </a:scene3d>
          <a:sp3d>
            <a:bevelT/>
          </a:sp3d>
        </p:spPr>
        <p:txBody>
          <a:bodyPr/>
          <a:lstStyle/>
          <a:p>
            <a:pPr algn="ctr"/>
            <a:r>
              <a:rPr lang="es-CL" sz="2000" b="1" dirty="0">
                <a:latin typeface="+mn-lt"/>
              </a:rPr>
              <a:t>EJECUCIÓN ACUMULADA DE GASTOS PRESUPUESTARIOS</a:t>
            </a:r>
            <a:br>
              <a:rPr lang="es-CL" sz="2000" b="1" dirty="0">
                <a:latin typeface="+mn-lt"/>
              </a:rPr>
            </a:br>
            <a:r>
              <a:rPr lang="es-CL" sz="2000" b="1" dirty="0">
                <a:latin typeface="+mn-lt"/>
              </a:rPr>
              <a:t>AL MES DE ABRIL DE 2019</a:t>
            </a:r>
            <a:br>
              <a:rPr lang="es-CL" sz="2000" b="1" dirty="0">
                <a:latin typeface="+mn-lt"/>
              </a:rPr>
            </a:br>
            <a:r>
              <a:rPr lang="es-CL" sz="2000" b="1" dirty="0">
                <a:latin typeface="+mn-lt"/>
              </a:rPr>
              <a:t>PARTIDA 10:</a:t>
            </a:r>
            <a:br>
              <a:rPr lang="es-CL" sz="2000" b="1" dirty="0">
                <a:latin typeface="+mn-lt"/>
              </a:rPr>
            </a:br>
            <a:r>
              <a:rPr lang="es-CL" sz="2000" b="1" dirty="0">
                <a:latin typeface="+mn-lt"/>
              </a:rPr>
              <a:t>MINISTERIO DE JUSTICIA</a:t>
            </a:r>
          </a:p>
        </p:txBody>
      </p:sp>
      <p:sp>
        <p:nvSpPr>
          <p:cNvPr id="7" name="6 CuadroTexto"/>
          <p:cNvSpPr txBox="1"/>
          <p:nvPr/>
        </p:nvSpPr>
        <p:spPr>
          <a:xfrm>
            <a:off x="3923928" y="5661248"/>
            <a:ext cx="4536504" cy="276999"/>
          </a:xfrm>
          <a:prstGeom prst="rect">
            <a:avLst/>
          </a:prstGeom>
          <a:noFill/>
        </p:spPr>
        <p:txBody>
          <a:bodyPr wrap="square" rtlCol="0">
            <a:spAutoFit/>
          </a:bodyPr>
          <a:lstStyle/>
          <a:p>
            <a:pPr algn="r"/>
            <a:r>
              <a:rPr lang="es-CL" sz="1200" dirty="0"/>
              <a:t>Valparaíso, junio 2019</a:t>
            </a:r>
          </a:p>
        </p:txBody>
      </p:sp>
      <p:sp>
        <p:nvSpPr>
          <p:cNvPr id="3" name="2 Rectángulo"/>
          <p:cNvSpPr/>
          <p:nvPr/>
        </p:nvSpPr>
        <p:spPr>
          <a:xfrm>
            <a:off x="5292080" y="0"/>
            <a:ext cx="3851920" cy="548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7320" name="Picture 1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7" y="528486"/>
            <a:ext cx="4891663" cy="956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5282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10</a:t>
            </a:fld>
            <a:endParaRPr lang="es-CL"/>
          </a:p>
        </p:txBody>
      </p:sp>
      <p:sp>
        <p:nvSpPr>
          <p:cNvPr id="8" name="3 Marcador de pie de página"/>
          <p:cNvSpPr txBox="1">
            <a:spLocks/>
          </p:cNvSpPr>
          <p:nvPr/>
        </p:nvSpPr>
        <p:spPr>
          <a:xfrm>
            <a:off x="414337" y="4143995"/>
            <a:ext cx="8406135" cy="365125"/>
          </a:xfrm>
          <a:prstGeom prst="rect">
            <a:avLst/>
          </a:prstGeom>
        </p:spPr>
        <p:txBody>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1050" b="1" dirty="0"/>
              <a:t>Fuente</a:t>
            </a:r>
            <a:r>
              <a:rPr lang="es-CL" sz="1050" dirty="0"/>
              <a:t>: Elaboración propia en base  a Informes de ejecución presupuestaria mensual de DIPRES</a:t>
            </a:r>
          </a:p>
        </p:txBody>
      </p:sp>
      <p:sp>
        <p:nvSpPr>
          <p:cNvPr id="6" name="1 Título"/>
          <p:cNvSpPr txBox="1">
            <a:spLocks/>
          </p:cNvSpPr>
          <p:nvPr/>
        </p:nvSpPr>
        <p:spPr>
          <a:xfrm>
            <a:off x="386224" y="1317476"/>
            <a:ext cx="8229600" cy="311324"/>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p>
        </p:txBody>
      </p:sp>
      <p:sp>
        <p:nvSpPr>
          <p:cNvPr id="9"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ABRIL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RESUMEN POR CAPÍTULOS</a:t>
            </a:r>
          </a:p>
        </p:txBody>
      </p:sp>
      <p:graphicFrame>
        <p:nvGraphicFramePr>
          <p:cNvPr id="2" name="Objeto 1">
            <a:extLst>
              <a:ext uri="{FF2B5EF4-FFF2-40B4-BE49-F238E27FC236}">
                <a16:creationId xmlns:a16="http://schemas.microsoft.com/office/drawing/2014/main" id="{B1437270-83F3-442D-B30F-77FEFB5ADB63}"/>
              </a:ext>
            </a:extLst>
          </p:cNvPr>
          <p:cNvGraphicFramePr>
            <a:graphicFrameLocks noChangeAspect="1"/>
          </p:cNvGraphicFramePr>
          <p:nvPr>
            <p:extLst>
              <p:ext uri="{D42A27DB-BD31-4B8C-83A1-F6EECF244321}">
                <p14:modId xmlns:p14="http://schemas.microsoft.com/office/powerpoint/2010/main" val="3825386480"/>
              </p:ext>
            </p:extLst>
          </p:nvPr>
        </p:nvGraphicFramePr>
        <p:xfrm>
          <a:off x="414336" y="1628800"/>
          <a:ext cx="8201487" cy="2447925"/>
        </p:xfrm>
        <a:graphic>
          <a:graphicData uri="http://schemas.openxmlformats.org/presentationml/2006/ole">
            <mc:AlternateContent xmlns:mc="http://schemas.openxmlformats.org/markup-compatibility/2006">
              <mc:Choice xmlns:v="urn:schemas-microsoft-com:vml" Requires="v">
                <p:oleObj spid="_x0000_s9321" name="Worksheet" r:id="rId4" imgW="7829685" imgH="2448015" progId="Excel.Sheet.8">
                  <p:embed/>
                </p:oleObj>
              </mc:Choice>
              <mc:Fallback>
                <p:oleObj name="Worksheet" r:id="rId4" imgW="7829685" imgH="2448015" progId="Excel.Sheet.8">
                  <p:embed/>
                  <p:pic>
                    <p:nvPicPr>
                      <p:cNvPr id="0" name=""/>
                      <p:cNvPicPr/>
                      <p:nvPr/>
                    </p:nvPicPr>
                    <p:blipFill>
                      <a:blip r:embed="rId5"/>
                      <a:stretch>
                        <a:fillRect/>
                      </a:stretch>
                    </p:blipFill>
                    <p:spPr>
                      <a:xfrm>
                        <a:off x="414336" y="1628800"/>
                        <a:ext cx="8201487" cy="2447925"/>
                      </a:xfrm>
                      <a:prstGeom prst="rect">
                        <a:avLst/>
                      </a:prstGeom>
                    </p:spPr>
                  </p:pic>
                </p:oleObj>
              </mc:Fallback>
            </mc:AlternateContent>
          </a:graphicData>
        </a:graphic>
      </p:graphicFrame>
    </p:spTree>
    <p:extLst>
      <p:ext uri="{BB962C8B-B14F-4D97-AF65-F5344CB8AC3E}">
        <p14:creationId xmlns:p14="http://schemas.microsoft.com/office/powerpoint/2010/main" val="178714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467544" y="6453336"/>
            <a:ext cx="8406135" cy="365125"/>
          </a:xfrm>
        </p:spPr>
        <p:txBody>
          <a:bodyPr/>
          <a:lstStyle/>
          <a:p>
            <a:r>
              <a:rPr lang="es-CL" sz="1050" b="1" dirty="0"/>
              <a:t>Fuente</a:t>
            </a:r>
            <a:r>
              <a:rPr lang="es-CL" sz="1050" dirty="0"/>
              <a:t>: Elaboración propia en base  a Informes de ejecución presupuestaria mensual de DIPRES</a:t>
            </a:r>
          </a:p>
        </p:txBody>
      </p:sp>
      <p:sp>
        <p:nvSpPr>
          <p:cNvPr id="5" name="4 Marcador de número de diapositiva"/>
          <p:cNvSpPr>
            <a:spLocks noGrp="1"/>
          </p:cNvSpPr>
          <p:nvPr>
            <p:ph type="sldNum" sz="quarter" idx="12"/>
          </p:nvPr>
        </p:nvSpPr>
        <p:spPr/>
        <p:txBody>
          <a:bodyPr/>
          <a:lstStyle/>
          <a:p>
            <a:fld id="{66452F03-F775-4AB4-A3E9-A5A78C748C69}" type="slidenum">
              <a:rPr lang="es-CL" smtClean="0"/>
              <a:t>11</a:t>
            </a:fld>
            <a:endParaRPr lang="es-CL"/>
          </a:p>
        </p:txBody>
      </p:sp>
      <p:sp>
        <p:nvSpPr>
          <p:cNvPr id="9" name="1 Título"/>
          <p:cNvSpPr txBox="1">
            <a:spLocks/>
          </p:cNvSpPr>
          <p:nvPr/>
        </p:nvSpPr>
        <p:spPr>
          <a:xfrm>
            <a:off x="373906" y="1268760"/>
            <a:ext cx="8229600" cy="288032"/>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p>
        </p:txBody>
      </p:sp>
      <p:sp>
        <p:nvSpPr>
          <p:cNvPr id="8" name="1 Título"/>
          <p:cNvSpPr>
            <a:spLocks noGrp="1"/>
          </p:cNvSpPr>
          <p:nvPr>
            <p:ph type="title"/>
          </p:nvPr>
        </p:nvSpPr>
        <p:spPr>
          <a:xfrm>
            <a:off x="414338" y="579456"/>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ABRIL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CAPÍTULO 01. PROGRAMA 01:  SECRETARÍA Y ADMINISTRACIÓN GENERAL</a:t>
            </a:r>
          </a:p>
        </p:txBody>
      </p:sp>
      <p:graphicFrame>
        <p:nvGraphicFramePr>
          <p:cNvPr id="2" name="Objeto 1">
            <a:extLst>
              <a:ext uri="{FF2B5EF4-FFF2-40B4-BE49-F238E27FC236}">
                <a16:creationId xmlns:a16="http://schemas.microsoft.com/office/drawing/2014/main" id="{5164687B-C47D-43A4-B3E0-4D06C340098A}"/>
              </a:ext>
            </a:extLst>
          </p:cNvPr>
          <p:cNvGraphicFramePr>
            <a:graphicFrameLocks noChangeAspect="1"/>
          </p:cNvGraphicFramePr>
          <p:nvPr>
            <p:extLst>
              <p:ext uri="{D42A27DB-BD31-4B8C-83A1-F6EECF244321}">
                <p14:modId xmlns:p14="http://schemas.microsoft.com/office/powerpoint/2010/main" val="144905693"/>
              </p:ext>
            </p:extLst>
          </p:nvPr>
        </p:nvGraphicFramePr>
        <p:xfrm>
          <a:off x="414338" y="1528911"/>
          <a:ext cx="8229600" cy="4924425"/>
        </p:xfrm>
        <a:graphic>
          <a:graphicData uri="http://schemas.openxmlformats.org/presentationml/2006/ole">
            <mc:AlternateContent xmlns:mc="http://schemas.openxmlformats.org/markup-compatibility/2006">
              <mc:Choice xmlns:v="urn:schemas-microsoft-com:vml" Requires="v">
                <p:oleObj spid="_x0000_s10345" name="Worksheet" r:id="rId3" imgW="8724900" imgH="4924335" progId="Excel.Sheet.8">
                  <p:embed/>
                </p:oleObj>
              </mc:Choice>
              <mc:Fallback>
                <p:oleObj name="Worksheet" r:id="rId3" imgW="8724900" imgH="4924335" progId="Excel.Sheet.8">
                  <p:embed/>
                  <p:pic>
                    <p:nvPicPr>
                      <p:cNvPr id="0" name=""/>
                      <p:cNvPicPr/>
                      <p:nvPr/>
                    </p:nvPicPr>
                    <p:blipFill>
                      <a:blip r:embed="rId4"/>
                      <a:stretch>
                        <a:fillRect/>
                      </a:stretch>
                    </p:blipFill>
                    <p:spPr>
                      <a:xfrm>
                        <a:off x="414338" y="1528911"/>
                        <a:ext cx="8229600" cy="4924425"/>
                      </a:xfrm>
                      <a:prstGeom prst="rect">
                        <a:avLst/>
                      </a:prstGeom>
                    </p:spPr>
                  </p:pic>
                </p:oleObj>
              </mc:Fallback>
            </mc:AlternateContent>
          </a:graphicData>
        </a:graphic>
      </p:graphicFrame>
    </p:spTree>
    <p:extLst>
      <p:ext uri="{BB962C8B-B14F-4D97-AF65-F5344CB8AC3E}">
        <p14:creationId xmlns:p14="http://schemas.microsoft.com/office/powerpoint/2010/main" val="827320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414336" y="2924944"/>
            <a:ext cx="8406135" cy="365125"/>
          </a:xfrm>
        </p:spPr>
        <p:txBody>
          <a:bodyPr/>
          <a:lstStyle/>
          <a:p>
            <a:r>
              <a:rPr lang="es-CL" sz="1050" b="1" dirty="0"/>
              <a:t>Fuente</a:t>
            </a:r>
            <a:r>
              <a:rPr lang="es-CL" sz="1050" dirty="0"/>
              <a:t>: Elaboración propia en base  a Informes de ejecución presupuestaria mensual de DIPRES</a:t>
            </a:r>
          </a:p>
        </p:txBody>
      </p:sp>
      <p:sp>
        <p:nvSpPr>
          <p:cNvPr id="5" name="4 Marcador de número de diapositiva"/>
          <p:cNvSpPr>
            <a:spLocks noGrp="1"/>
          </p:cNvSpPr>
          <p:nvPr>
            <p:ph type="sldNum" sz="quarter" idx="12"/>
          </p:nvPr>
        </p:nvSpPr>
        <p:spPr/>
        <p:txBody>
          <a:bodyPr/>
          <a:lstStyle/>
          <a:p>
            <a:fld id="{66452F03-F775-4AB4-A3E9-A5A78C748C69}" type="slidenum">
              <a:rPr lang="es-CL" smtClean="0"/>
              <a:t>12</a:t>
            </a:fld>
            <a:endParaRPr lang="es-CL"/>
          </a:p>
        </p:txBody>
      </p:sp>
      <p:sp>
        <p:nvSpPr>
          <p:cNvPr id="8" name="1 Título"/>
          <p:cNvSpPr txBox="1">
            <a:spLocks/>
          </p:cNvSpPr>
          <p:nvPr/>
        </p:nvSpPr>
        <p:spPr>
          <a:xfrm>
            <a:off x="386823" y="1605508"/>
            <a:ext cx="8229600" cy="311324"/>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p>
        </p:txBody>
      </p:sp>
      <p:sp>
        <p:nvSpPr>
          <p:cNvPr id="7" name="1 Título"/>
          <p:cNvSpPr>
            <a:spLocks noGrp="1"/>
          </p:cNvSpPr>
          <p:nvPr>
            <p:ph type="title"/>
          </p:nvPr>
        </p:nvSpPr>
        <p:spPr>
          <a:xfrm>
            <a:off x="395535" y="692696"/>
            <a:ext cx="8210798" cy="837314"/>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ABRIL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CAPÍTULO 01. PROGRAMA 02:  PROGRAMA DE CONCESIONES DEL MINISTERIO DE JUSTICIA</a:t>
            </a:r>
          </a:p>
        </p:txBody>
      </p:sp>
      <p:graphicFrame>
        <p:nvGraphicFramePr>
          <p:cNvPr id="2" name="Objeto 1">
            <a:extLst>
              <a:ext uri="{FF2B5EF4-FFF2-40B4-BE49-F238E27FC236}">
                <a16:creationId xmlns:a16="http://schemas.microsoft.com/office/drawing/2014/main" id="{3FA64907-6AFB-40D4-81C9-64E2E17B033F}"/>
              </a:ext>
            </a:extLst>
          </p:cNvPr>
          <p:cNvGraphicFramePr>
            <a:graphicFrameLocks noChangeAspect="1"/>
          </p:cNvGraphicFramePr>
          <p:nvPr>
            <p:extLst>
              <p:ext uri="{D42A27DB-BD31-4B8C-83A1-F6EECF244321}">
                <p14:modId xmlns:p14="http://schemas.microsoft.com/office/powerpoint/2010/main" val="1666488930"/>
              </p:ext>
            </p:extLst>
          </p:nvPr>
        </p:nvGraphicFramePr>
        <p:xfrm>
          <a:off x="386823" y="1916832"/>
          <a:ext cx="8219510" cy="942975"/>
        </p:xfrm>
        <a:graphic>
          <a:graphicData uri="http://schemas.openxmlformats.org/presentationml/2006/ole">
            <mc:AlternateContent xmlns:mc="http://schemas.openxmlformats.org/markup-compatibility/2006">
              <mc:Choice xmlns:v="urn:schemas-microsoft-com:vml" Requires="v">
                <p:oleObj spid="_x0000_s12394" name="Worksheet" r:id="rId3" imgW="8734357" imgH="942975" progId="Excel.Sheet.8">
                  <p:embed/>
                </p:oleObj>
              </mc:Choice>
              <mc:Fallback>
                <p:oleObj name="Worksheet" r:id="rId3" imgW="8734357" imgH="942975" progId="Excel.Sheet.8">
                  <p:embed/>
                  <p:pic>
                    <p:nvPicPr>
                      <p:cNvPr id="0" name=""/>
                      <p:cNvPicPr/>
                      <p:nvPr/>
                    </p:nvPicPr>
                    <p:blipFill>
                      <a:blip r:embed="rId4"/>
                      <a:stretch>
                        <a:fillRect/>
                      </a:stretch>
                    </p:blipFill>
                    <p:spPr>
                      <a:xfrm>
                        <a:off x="386823" y="1916832"/>
                        <a:ext cx="8219510" cy="942975"/>
                      </a:xfrm>
                      <a:prstGeom prst="rect">
                        <a:avLst/>
                      </a:prstGeom>
                    </p:spPr>
                  </p:pic>
                </p:oleObj>
              </mc:Fallback>
            </mc:AlternateContent>
          </a:graphicData>
        </a:graphic>
      </p:graphicFrame>
    </p:spTree>
    <p:extLst>
      <p:ext uri="{BB962C8B-B14F-4D97-AF65-F5344CB8AC3E}">
        <p14:creationId xmlns:p14="http://schemas.microsoft.com/office/powerpoint/2010/main" val="1418167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414337" y="5512147"/>
            <a:ext cx="8406135" cy="365125"/>
          </a:xfrm>
        </p:spPr>
        <p:txBody>
          <a:bodyPr/>
          <a:lstStyle/>
          <a:p>
            <a:r>
              <a:rPr lang="es-CL" sz="1050" b="1" dirty="0"/>
              <a:t>Fuente</a:t>
            </a:r>
            <a:r>
              <a:rPr lang="es-CL" sz="1050" dirty="0"/>
              <a:t>: Elaboración propia en base  a Informes de ejecución presupuestaria mensual de DIPRES</a:t>
            </a:r>
          </a:p>
        </p:txBody>
      </p:sp>
      <p:sp>
        <p:nvSpPr>
          <p:cNvPr id="5" name="4 Marcador de número de diapositiva"/>
          <p:cNvSpPr>
            <a:spLocks noGrp="1"/>
          </p:cNvSpPr>
          <p:nvPr>
            <p:ph type="sldNum" sz="quarter" idx="12"/>
          </p:nvPr>
        </p:nvSpPr>
        <p:spPr/>
        <p:txBody>
          <a:bodyPr/>
          <a:lstStyle/>
          <a:p>
            <a:fld id="{66452F03-F775-4AB4-A3E9-A5A78C748C69}" type="slidenum">
              <a:rPr lang="es-CL" smtClean="0"/>
              <a:t>13</a:t>
            </a:fld>
            <a:endParaRPr lang="es-CL"/>
          </a:p>
        </p:txBody>
      </p:sp>
      <p:sp>
        <p:nvSpPr>
          <p:cNvPr id="8" name="1 Título"/>
          <p:cNvSpPr txBox="1">
            <a:spLocks/>
          </p:cNvSpPr>
          <p:nvPr/>
        </p:nvSpPr>
        <p:spPr>
          <a:xfrm>
            <a:off x="386224" y="1461492"/>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p>
        </p:txBody>
      </p:sp>
      <p:sp>
        <p:nvSpPr>
          <p:cNvPr id="7" name="1 Título"/>
          <p:cNvSpPr>
            <a:spLocks noGrp="1"/>
          </p:cNvSpPr>
          <p:nvPr>
            <p:ph type="title"/>
          </p:nvPr>
        </p:nvSpPr>
        <p:spPr>
          <a:xfrm>
            <a:off x="421012" y="692696"/>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ABRIL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CAPÍTULO 02. PROGRAMA 01: SERVICIO REGISTRO CIVIL E IDENTIFICACIÓN</a:t>
            </a:r>
          </a:p>
        </p:txBody>
      </p:sp>
      <p:graphicFrame>
        <p:nvGraphicFramePr>
          <p:cNvPr id="2" name="Objeto 1">
            <a:extLst>
              <a:ext uri="{FF2B5EF4-FFF2-40B4-BE49-F238E27FC236}">
                <a16:creationId xmlns:a16="http://schemas.microsoft.com/office/drawing/2014/main" id="{5E58A4D8-9F8E-4C15-9267-D8D879707E71}"/>
              </a:ext>
            </a:extLst>
          </p:cNvPr>
          <p:cNvGraphicFramePr>
            <a:graphicFrameLocks noChangeAspect="1"/>
          </p:cNvGraphicFramePr>
          <p:nvPr>
            <p:extLst>
              <p:ext uri="{D42A27DB-BD31-4B8C-83A1-F6EECF244321}">
                <p14:modId xmlns:p14="http://schemas.microsoft.com/office/powerpoint/2010/main" val="3106393868"/>
              </p:ext>
            </p:extLst>
          </p:nvPr>
        </p:nvGraphicFramePr>
        <p:xfrm>
          <a:off x="421012" y="1778099"/>
          <a:ext cx="8194812" cy="3667125"/>
        </p:xfrm>
        <a:graphic>
          <a:graphicData uri="http://schemas.openxmlformats.org/presentationml/2006/ole">
            <mc:AlternateContent xmlns:mc="http://schemas.openxmlformats.org/markup-compatibility/2006">
              <mc:Choice xmlns:v="urn:schemas-microsoft-com:vml" Requires="v">
                <p:oleObj spid="_x0000_s13419" name="Worksheet" r:id="rId3" imgW="8153400" imgH="3667035" progId="Excel.Sheet.8">
                  <p:embed/>
                </p:oleObj>
              </mc:Choice>
              <mc:Fallback>
                <p:oleObj name="Worksheet" r:id="rId3" imgW="8153400" imgH="3667035" progId="Excel.Sheet.8">
                  <p:embed/>
                  <p:pic>
                    <p:nvPicPr>
                      <p:cNvPr id="0" name=""/>
                      <p:cNvPicPr/>
                      <p:nvPr/>
                    </p:nvPicPr>
                    <p:blipFill>
                      <a:blip r:embed="rId4"/>
                      <a:stretch>
                        <a:fillRect/>
                      </a:stretch>
                    </p:blipFill>
                    <p:spPr>
                      <a:xfrm>
                        <a:off x="421012" y="1778099"/>
                        <a:ext cx="8194812" cy="3667125"/>
                      </a:xfrm>
                      <a:prstGeom prst="rect">
                        <a:avLst/>
                      </a:prstGeom>
                    </p:spPr>
                  </p:pic>
                </p:oleObj>
              </mc:Fallback>
            </mc:AlternateContent>
          </a:graphicData>
        </a:graphic>
      </p:graphicFrame>
    </p:spTree>
    <p:extLst>
      <p:ext uri="{BB962C8B-B14F-4D97-AF65-F5344CB8AC3E}">
        <p14:creationId xmlns:p14="http://schemas.microsoft.com/office/powerpoint/2010/main" val="3858395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422009" y="4941168"/>
            <a:ext cx="8406135" cy="365125"/>
          </a:xfrm>
        </p:spPr>
        <p:txBody>
          <a:bodyPr/>
          <a:lstStyle/>
          <a:p>
            <a:r>
              <a:rPr lang="es-CL" sz="1100" b="1" dirty="0"/>
              <a:t>Fuente</a:t>
            </a:r>
            <a:r>
              <a:rPr lang="es-CL" sz="1100" dirty="0"/>
              <a:t>: Elaboración propia en base  a Informes de ejecución presupuestaria mensual de DIPRES</a:t>
            </a:r>
          </a:p>
        </p:txBody>
      </p:sp>
      <p:sp>
        <p:nvSpPr>
          <p:cNvPr id="5" name="4 Marcador de número de diapositiva"/>
          <p:cNvSpPr>
            <a:spLocks noGrp="1"/>
          </p:cNvSpPr>
          <p:nvPr>
            <p:ph type="sldNum" sz="quarter" idx="12"/>
          </p:nvPr>
        </p:nvSpPr>
        <p:spPr/>
        <p:txBody>
          <a:bodyPr/>
          <a:lstStyle/>
          <a:p>
            <a:fld id="{66452F03-F775-4AB4-A3E9-A5A78C748C69}" type="slidenum">
              <a:rPr lang="es-CL" smtClean="0"/>
              <a:t>14</a:t>
            </a:fld>
            <a:endParaRPr lang="es-CL" dirty="0"/>
          </a:p>
        </p:txBody>
      </p:sp>
      <p:sp>
        <p:nvSpPr>
          <p:cNvPr id="8" name="1 Título"/>
          <p:cNvSpPr txBox="1">
            <a:spLocks/>
          </p:cNvSpPr>
          <p:nvPr/>
        </p:nvSpPr>
        <p:spPr>
          <a:xfrm>
            <a:off x="386224" y="1329458"/>
            <a:ext cx="8229600" cy="354523"/>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p>
        </p:txBody>
      </p:sp>
      <p:sp>
        <p:nvSpPr>
          <p:cNvPr id="7" name="1 Título"/>
          <p:cNvSpPr>
            <a:spLocks noGrp="1"/>
          </p:cNvSpPr>
          <p:nvPr>
            <p:ph type="title"/>
          </p:nvPr>
        </p:nvSpPr>
        <p:spPr>
          <a:xfrm>
            <a:off x="414338" y="579456"/>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ABRIL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CAPÍTULO 03. PROGRAMA 01:  SERVICIO MÉDICO LEGAL</a:t>
            </a:r>
          </a:p>
        </p:txBody>
      </p:sp>
      <p:graphicFrame>
        <p:nvGraphicFramePr>
          <p:cNvPr id="2" name="Objeto 1">
            <a:extLst>
              <a:ext uri="{FF2B5EF4-FFF2-40B4-BE49-F238E27FC236}">
                <a16:creationId xmlns:a16="http://schemas.microsoft.com/office/drawing/2014/main" id="{616A64AA-BCC1-4EDD-9848-1311FB1C3C65}"/>
              </a:ext>
            </a:extLst>
          </p:cNvPr>
          <p:cNvGraphicFramePr>
            <a:graphicFrameLocks noChangeAspect="1"/>
          </p:cNvGraphicFramePr>
          <p:nvPr>
            <p:extLst>
              <p:ext uri="{D42A27DB-BD31-4B8C-83A1-F6EECF244321}">
                <p14:modId xmlns:p14="http://schemas.microsoft.com/office/powerpoint/2010/main" val="2288712115"/>
              </p:ext>
            </p:extLst>
          </p:nvPr>
        </p:nvGraphicFramePr>
        <p:xfrm>
          <a:off x="414338" y="1640185"/>
          <a:ext cx="8201486" cy="3228975"/>
        </p:xfrm>
        <a:graphic>
          <a:graphicData uri="http://schemas.openxmlformats.org/presentationml/2006/ole">
            <mc:AlternateContent xmlns:mc="http://schemas.openxmlformats.org/markup-compatibility/2006">
              <mc:Choice xmlns:v="urn:schemas-microsoft-com:vml" Requires="v">
                <p:oleObj spid="_x0000_s14442" name="Worksheet" r:id="rId3" imgW="8153400" imgH="3228975" progId="Excel.Sheet.8">
                  <p:embed/>
                </p:oleObj>
              </mc:Choice>
              <mc:Fallback>
                <p:oleObj name="Worksheet" r:id="rId3" imgW="8153400" imgH="3228975" progId="Excel.Sheet.8">
                  <p:embed/>
                  <p:pic>
                    <p:nvPicPr>
                      <p:cNvPr id="0" name=""/>
                      <p:cNvPicPr/>
                      <p:nvPr/>
                    </p:nvPicPr>
                    <p:blipFill>
                      <a:blip r:embed="rId4"/>
                      <a:stretch>
                        <a:fillRect/>
                      </a:stretch>
                    </p:blipFill>
                    <p:spPr>
                      <a:xfrm>
                        <a:off x="414338" y="1640185"/>
                        <a:ext cx="8201486" cy="3228975"/>
                      </a:xfrm>
                      <a:prstGeom prst="rect">
                        <a:avLst/>
                      </a:prstGeom>
                    </p:spPr>
                  </p:pic>
                </p:oleObj>
              </mc:Fallback>
            </mc:AlternateContent>
          </a:graphicData>
        </a:graphic>
      </p:graphicFrame>
    </p:spTree>
    <p:extLst>
      <p:ext uri="{BB962C8B-B14F-4D97-AF65-F5344CB8AC3E}">
        <p14:creationId xmlns:p14="http://schemas.microsoft.com/office/powerpoint/2010/main" val="18775422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395536" y="5008091"/>
            <a:ext cx="8406135" cy="365125"/>
          </a:xfrm>
        </p:spPr>
        <p:txBody>
          <a:bodyPr/>
          <a:lstStyle/>
          <a:p>
            <a:r>
              <a:rPr lang="es-CL" sz="1050" b="1" dirty="0"/>
              <a:t>Fuente</a:t>
            </a:r>
            <a:r>
              <a:rPr lang="es-CL" sz="1050" dirty="0"/>
              <a:t>: Elaboración propia en base  a Informes de ejecución presupuestaria mensual de DIPRES</a:t>
            </a:r>
          </a:p>
        </p:txBody>
      </p:sp>
      <p:sp>
        <p:nvSpPr>
          <p:cNvPr id="5" name="4 Marcador de número de diapositiva"/>
          <p:cNvSpPr>
            <a:spLocks noGrp="1"/>
          </p:cNvSpPr>
          <p:nvPr>
            <p:ph type="sldNum" sz="quarter" idx="12"/>
          </p:nvPr>
        </p:nvSpPr>
        <p:spPr/>
        <p:txBody>
          <a:bodyPr/>
          <a:lstStyle/>
          <a:p>
            <a:fld id="{66452F03-F775-4AB4-A3E9-A5A78C748C69}" type="slidenum">
              <a:rPr lang="es-CL" smtClean="0"/>
              <a:t>15</a:t>
            </a:fld>
            <a:endParaRPr lang="es-CL"/>
          </a:p>
        </p:txBody>
      </p:sp>
      <p:sp>
        <p:nvSpPr>
          <p:cNvPr id="8" name="1 Título"/>
          <p:cNvSpPr txBox="1">
            <a:spLocks/>
          </p:cNvSpPr>
          <p:nvPr/>
        </p:nvSpPr>
        <p:spPr>
          <a:xfrm>
            <a:off x="386224" y="1395949"/>
            <a:ext cx="8229600" cy="288032"/>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p>
        </p:txBody>
      </p:sp>
      <p:sp>
        <p:nvSpPr>
          <p:cNvPr id="7" name="1 Título"/>
          <p:cNvSpPr>
            <a:spLocks noGrp="1"/>
          </p:cNvSpPr>
          <p:nvPr>
            <p:ph type="title"/>
          </p:nvPr>
        </p:nvSpPr>
        <p:spPr>
          <a:xfrm>
            <a:off x="414338" y="579456"/>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ABRIL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CAPÍTULO 04. PROGRAMA 01:  GENDARMERÍA DE CHILE</a:t>
            </a:r>
          </a:p>
        </p:txBody>
      </p:sp>
      <p:graphicFrame>
        <p:nvGraphicFramePr>
          <p:cNvPr id="2" name="Objeto 1">
            <a:extLst>
              <a:ext uri="{FF2B5EF4-FFF2-40B4-BE49-F238E27FC236}">
                <a16:creationId xmlns:a16="http://schemas.microsoft.com/office/drawing/2014/main" id="{A19C0EE1-120E-463A-AF42-D88A9F6C0383}"/>
              </a:ext>
            </a:extLst>
          </p:cNvPr>
          <p:cNvGraphicFramePr>
            <a:graphicFrameLocks noChangeAspect="1"/>
          </p:cNvGraphicFramePr>
          <p:nvPr>
            <p:extLst>
              <p:ext uri="{D42A27DB-BD31-4B8C-83A1-F6EECF244321}">
                <p14:modId xmlns:p14="http://schemas.microsoft.com/office/powerpoint/2010/main" val="2889731613"/>
              </p:ext>
            </p:extLst>
          </p:nvPr>
        </p:nvGraphicFramePr>
        <p:xfrm>
          <a:off x="414338" y="1700808"/>
          <a:ext cx="8201486" cy="3209925"/>
        </p:xfrm>
        <a:graphic>
          <a:graphicData uri="http://schemas.openxmlformats.org/presentationml/2006/ole">
            <mc:AlternateContent xmlns:mc="http://schemas.openxmlformats.org/markup-compatibility/2006">
              <mc:Choice xmlns:v="urn:schemas-microsoft-com:vml" Requires="v">
                <p:oleObj spid="_x0000_s15465" name="Worksheet" r:id="rId3" imgW="8153400" imgH="3209835" progId="Excel.Sheet.8">
                  <p:embed/>
                </p:oleObj>
              </mc:Choice>
              <mc:Fallback>
                <p:oleObj name="Worksheet" r:id="rId3" imgW="8153400" imgH="3209835" progId="Excel.Sheet.8">
                  <p:embed/>
                  <p:pic>
                    <p:nvPicPr>
                      <p:cNvPr id="0" name=""/>
                      <p:cNvPicPr/>
                      <p:nvPr/>
                    </p:nvPicPr>
                    <p:blipFill>
                      <a:blip r:embed="rId4"/>
                      <a:stretch>
                        <a:fillRect/>
                      </a:stretch>
                    </p:blipFill>
                    <p:spPr>
                      <a:xfrm>
                        <a:off x="414338" y="1700808"/>
                        <a:ext cx="8201486" cy="3209925"/>
                      </a:xfrm>
                      <a:prstGeom prst="rect">
                        <a:avLst/>
                      </a:prstGeom>
                    </p:spPr>
                  </p:pic>
                </p:oleObj>
              </mc:Fallback>
            </mc:AlternateContent>
          </a:graphicData>
        </a:graphic>
      </p:graphicFrame>
    </p:spTree>
    <p:extLst>
      <p:ext uri="{BB962C8B-B14F-4D97-AF65-F5344CB8AC3E}">
        <p14:creationId xmlns:p14="http://schemas.microsoft.com/office/powerpoint/2010/main" val="3361125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395536" y="6473857"/>
            <a:ext cx="8406135" cy="339519"/>
          </a:xfrm>
        </p:spPr>
        <p:txBody>
          <a:bodyPr/>
          <a:lstStyle/>
          <a:p>
            <a:r>
              <a:rPr lang="es-CL" sz="1050" b="1" dirty="0"/>
              <a:t>Fuente</a:t>
            </a:r>
            <a:r>
              <a:rPr lang="es-CL" sz="1050" dirty="0"/>
              <a:t>: Elaboración propia en base  a Informes de ejecución presupuestaria mensual de DIPRES</a:t>
            </a:r>
          </a:p>
        </p:txBody>
      </p:sp>
      <p:sp>
        <p:nvSpPr>
          <p:cNvPr id="5" name="4 Marcador de número de diapositiva"/>
          <p:cNvSpPr>
            <a:spLocks noGrp="1"/>
          </p:cNvSpPr>
          <p:nvPr>
            <p:ph type="sldNum" sz="quarter" idx="12"/>
          </p:nvPr>
        </p:nvSpPr>
        <p:spPr/>
        <p:txBody>
          <a:bodyPr/>
          <a:lstStyle/>
          <a:p>
            <a:fld id="{66452F03-F775-4AB4-A3E9-A5A78C748C69}" type="slidenum">
              <a:rPr lang="es-CL" smtClean="0"/>
              <a:t>16</a:t>
            </a:fld>
            <a:endParaRPr lang="es-CL" dirty="0"/>
          </a:p>
        </p:txBody>
      </p:sp>
      <p:sp>
        <p:nvSpPr>
          <p:cNvPr id="8" name="1 Título"/>
          <p:cNvSpPr txBox="1">
            <a:spLocks/>
          </p:cNvSpPr>
          <p:nvPr/>
        </p:nvSpPr>
        <p:spPr>
          <a:xfrm>
            <a:off x="386224" y="1533500"/>
            <a:ext cx="8229600" cy="22767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p>
        </p:txBody>
      </p:sp>
      <p:sp>
        <p:nvSpPr>
          <p:cNvPr id="7" name="1 Título"/>
          <p:cNvSpPr>
            <a:spLocks noGrp="1"/>
          </p:cNvSpPr>
          <p:nvPr>
            <p:ph type="title"/>
          </p:nvPr>
        </p:nvSpPr>
        <p:spPr>
          <a:xfrm>
            <a:off x="405026" y="620688"/>
            <a:ext cx="8210798" cy="837314"/>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ABRIL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CAPÍTULO 04. PROGRAMA 02:  PROGRAMA DE REHABILITACIÓN Y REINSERCIÓN SOCIAL</a:t>
            </a:r>
          </a:p>
        </p:txBody>
      </p:sp>
      <p:graphicFrame>
        <p:nvGraphicFramePr>
          <p:cNvPr id="2" name="Objeto 1">
            <a:extLst>
              <a:ext uri="{FF2B5EF4-FFF2-40B4-BE49-F238E27FC236}">
                <a16:creationId xmlns:a16="http://schemas.microsoft.com/office/drawing/2014/main" id="{0DE25AED-71B6-492F-8E59-7727DE9CB308}"/>
              </a:ext>
            </a:extLst>
          </p:cNvPr>
          <p:cNvGraphicFramePr>
            <a:graphicFrameLocks noChangeAspect="1"/>
          </p:cNvGraphicFramePr>
          <p:nvPr>
            <p:extLst>
              <p:ext uri="{D42A27DB-BD31-4B8C-83A1-F6EECF244321}">
                <p14:modId xmlns:p14="http://schemas.microsoft.com/office/powerpoint/2010/main" val="3105006525"/>
              </p:ext>
            </p:extLst>
          </p:nvPr>
        </p:nvGraphicFramePr>
        <p:xfrm>
          <a:off x="386225" y="1852761"/>
          <a:ext cx="8229600" cy="4600575"/>
        </p:xfrm>
        <a:graphic>
          <a:graphicData uri="http://schemas.openxmlformats.org/presentationml/2006/ole">
            <mc:AlternateContent xmlns:mc="http://schemas.openxmlformats.org/markup-compatibility/2006">
              <mc:Choice xmlns:v="urn:schemas-microsoft-com:vml" Requires="v">
                <p:oleObj spid="_x0000_s16489" name="Worksheet" r:id="rId3" imgW="8734357" imgH="4600575" progId="Excel.Sheet.8">
                  <p:embed/>
                </p:oleObj>
              </mc:Choice>
              <mc:Fallback>
                <p:oleObj name="Worksheet" r:id="rId3" imgW="8734357" imgH="4600575" progId="Excel.Sheet.8">
                  <p:embed/>
                  <p:pic>
                    <p:nvPicPr>
                      <p:cNvPr id="0" name=""/>
                      <p:cNvPicPr/>
                      <p:nvPr/>
                    </p:nvPicPr>
                    <p:blipFill>
                      <a:blip r:embed="rId4"/>
                      <a:stretch>
                        <a:fillRect/>
                      </a:stretch>
                    </p:blipFill>
                    <p:spPr>
                      <a:xfrm>
                        <a:off x="386225" y="1852761"/>
                        <a:ext cx="8229600" cy="4600575"/>
                      </a:xfrm>
                      <a:prstGeom prst="rect">
                        <a:avLst/>
                      </a:prstGeom>
                    </p:spPr>
                  </p:pic>
                </p:oleObj>
              </mc:Fallback>
            </mc:AlternateContent>
          </a:graphicData>
        </a:graphic>
      </p:graphicFrame>
    </p:spTree>
    <p:extLst>
      <p:ext uri="{BB962C8B-B14F-4D97-AF65-F5344CB8AC3E}">
        <p14:creationId xmlns:p14="http://schemas.microsoft.com/office/powerpoint/2010/main" val="2001897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386224" y="3639940"/>
            <a:ext cx="8406135" cy="365124"/>
          </a:xfrm>
        </p:spPr>
        <p:txBody>
          <a:bodyPr/>
          <a:lstStyle/>
          <a:p>
            <a:r>
              <a:rPr lang="es-CL" sz="1050" b="1" dirty="0"/>
              <a:t>Fuente</a:t>
            </a:r>
            <a:r>
              <a:rPr lang="es-CL" sz="1050" dirty="0"/>
              <a:t>: Elaboración propia en base  a Informes de ejecución presupuestaria mensual de DIPRES</a:t>
            </a:r>
          </a:p>
        </p:txBody>
      </p:sp>
      <p:sp>
        <p:nvSpPr>
          <p:cNvPr id="5" name="4 Marcador de número de diapositiva"/>
          <p:cNvSpPr>
            <a:spLocks noGrp="1"/>
          </p:cNvSpPr>
          <p:nvPr>
            <p:ph type="sldNum" sz="quarter" idx="12"/>
          </p:nvPr>
        </p:nvSpPr>
        <p:spPr/>
        <p:txBody>
          <a:bodyPr/>
          <a:lstStyle/>
          <a:p>
            <a:fld id="{66452F03-F775-4AB4-A3E9-A5A78C748C69}" type="slidenum">
              <a:rPr lang="es-CL" smtClean="0"/>
              <a:t>17</a:t>
            </a:fld>
            <a:endParaRPr lang="es-CL" dirty="0"/>
          </a:p>
        </p:txBody>
      </p:sp>
      <p:sp>
        <p:nvSpPr>
          <p:cNvPr id="8" name="1 Título"/>
          <p:cNvSpPr txBox="1">
            <a:spLocks/>
          </p:cNvSpPr>
          <p:nvPr/>
        </p:nvSpPr>
        <p:spPr>
          <a:xfrm>
            <a:off x="386224" y="1340768"/>
            <a:ext cx="8229600" cy="22767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p>
        </p:txBody>
      </p:sp>
      <p:sp>
        <p:nvSpPr>
          <p:cNvPr id="7" name="1 Título"/>
          <p:cNvSpPr>
            <a:spLocks noGrp="1"/>
          </p:cNvSpPr>
          <p:nvPr>
            <p:ph type="title"/>
          </p:nvPr>
        </p:nvSpPr>
        <p:spPr>
          <a:xfrm>
            <a:off x="414338" y="579456"/>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ABRIL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CAPÍTULO 06. PROGRAMA 01:  SUBSECRETARÍA DE DERECHOS HUMANOS</a:t>
            </a:r>
          </a:p>
        </p:txBody>
      </p:sp>
      <p:graphicFrame>
        <p:nvGraphicFramePr>
          <p:cNvPr id="2" name="Objeto 1">
            <a:extLst>
              <a:ext uri="{FF2B5EF4-FFF2-40B4-BE49-F238E27FC236}">
                <a16:creationId xmlns:a16="http://schemas.microsoft.com/office/drawing/2014/main" id="{76C3460A-3126-44BE-90E9-0F27A14C2178}"/>
              </a:ext>
            </a:extLst>
          </p:cNvPr>
          <p:cNvGraphicFramePr>
            <a:graphicFrameLocks noChangeAspect="1"/>
          </p:cNvGraphicFramePr>
          <p:nvPr>
            <p:extLst>
              <p:ext uri="{D42A27DB-BD31-4B8C-83A1-F6EECF244321}">
                <p14:modId xmlns:p14="http://schemas.microsoft.com/office/powerpoint/2010/main" val="130685733"/>
              </p:ext>
            </p:extLst>
          </p:nvPr>
        </p:nvGraphicFramePr>
        <p:xfrm>
          <a:off x="414338" y="1628800"/>
          <a:ext cx="8201486" cy="2009775"/>
        </p:xfrm>
        <a:graphic>
          <a:graphicData uri="http://schemas.openxmlformats.org/presentationml/2006/ole">
            <mc:AlternateContent xmlns:mc="http://schemas.openxmlformats.org/markup-compatibility/2006">
              <mc:Choice xmlns:v="urn:schemas-microsoft-com:vml" Requires="v">
                <p:oleObj spid="_x0000_s20548" name="Worksheet" r:id="rId3" imgW="8153400" imgH="2009685" progId="Excel.Sheet.8">
                  <p:embed/>
                </p:oleObj>
              </mc:Choice>
              <mc:Fallback>
                <p:oleObj name="Worksheet" r:id="rId3" imgW="8153400" imgH="2009685" progId="Excel.Sheet.8">
                  <p:embed/>
                  <p:pic>
                    <p:nvPicPr>
                      <p:cNvPr id="0" name=""/>
                      <p:cNvPicPr/>
                      <p:nvPr/>
                    </p:nvPicPr>
                    <p:blipFill>
                      <a:blip r:embed="rId4"/>
                      <a:stretch>
                        <a:fillRect/>
                      </a:stretch>
                    </p:blipFill>
                    <p:spPr>
                      <a:xfrm>
                        <a:off x="414338" y="1628800"/>
                        <a:ext cx="8201486" cy="2009775"/>
                      </a:xfrm>
                      <a:prstGeom prst="rect">
                        <a:avLst/>
                      </a:prstGeom>
                    </p:spPr>
                  </p:pic>
                </p:oleObj>
              </mc:Fallback>
            </mc:AlternateContent>
          </a:graphicData>
        </a:graphic>
      </p:graphicFrame>
    </p:spTree>
    <p:extLst>
      <p:ext uri="{BB962C8B-B14F-4D97-AF65-F5344CB8AC3E}">
        <p14:creationId xmlns:p14="http://schemas.microsoft.com/office/powerpoint/2010/main" val="2148263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369945" y="4581128"/>
            <a:ext cx="8406135" cy="288032"/>
          </a:xfrm>
        </p:spPr>
        <p:txBody>
          <a:bodyPr/>
          <a:lstStyle/>
          <a:p>
            <a:r>
              <a:rPr lang="es-CL" sz="1050" b="1" dirty="0"/>
              <a:t>Fuente</a:t>
            </a:r>
            <a:r>
              <a:rPr lang="es-CL" sz="1050" dirty="0"/>
              <a:t>: Elaboración propia en base  a Informes de ejecución presupuestaria mensual de DIPRES</a:t>
            </a:r>
          </a:p>
        </p:txBody>
      </p:sp>
      <p:sp>
        <p:nvSpPr>
          <p:cNvPr id="5" name="4 Marcador de número de diapositiva"/>
          <p:cNvSpPr>
            <a:spLocks noGrp="1"/>
          </p:cNvSpPr>
          <p:nvPr>
            <p:ph type="sldNum" sz="quarter" idx="12"/>
          </p:nvPr>
        </p:nvSpPr>
        <p:spPr/>
        <p:txBody>
          <a:bodyPr/>
          <a:lstStyle/>
          <a:p>
            <a:fld id="{66452F03-F775-4AB4-A3E9-A5A78C748C69}" type="slidenum">
              <a:rPr lang="es-CL" smtClean="0"/>
              <a:t>18</a:t>
            </a:fld>
            <a:endParaRPr lang="es-CL"/>
          </a:p>
        </p:txBody>
      </p:sp>
      <p:sp>
        <p:nvSpPr>
          <p:cNvPr id="8" name="1 Título"/>
          <p:cNvSpPr txBox="1">
            <a:spLocks/>
          </p:cNvSpPr>
          <p:nvPr/>
        </p:nvSpPr>
        <p:spPr>
          <a:xfrm>
            <a:off x="395536" y="1394936"/>
            <a:ext cx="8229600" cy="311324"/>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p>
        </p:txBody>
      </p:sp>
      <p:sp>
        <p:nvSpPr>
          <p:cNvPr id="7" name="1 Título"/>
          <p:cNvSpPr>
            <a:spLocks noGrp="1"/>
          </p:cNvSpPr>
          <p:nvPr>
            <p:ph type="title"/>
          </p:nvPr>
        </p:nvSpPr>
        <p:spPr>
          <a:xfrm>
            <a:off x="414338" y="579456"/>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ABRIL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CAPÍTULO 07. PROGRAMA 01:  SERVICIO NACIONAL DE MENORES</a:t>
            </a:r>
          </a:p>
        </p:txBody>
      </p:sp>
      <p:graphicFrame>
        <p:nvGraphicFramePr>
          <p:cNvPr id="2" name="Objeto 1">
            <a:extLst>
              <a:ext uri="{FF2B5EF4-FFF2-40B4-BE49-F238E27FC236}">
                <a16:creationId xmlns:a16="http://schemas.microsoft.com/office/drawing/2014/main" id="{68A21817-F3B0-4704-8573-5471793BF4B7}"/>
              </a:ext>
            </a:extLst>
          </p:cNvPr>
          <p:cNvGraphicFramePr>
            <a:graphicFrameLocks noChangeAspect="1"/>
          </p:cNvGraphicFramePr>
          <p:nvPr>
            <p:extLst>
              <p:ext uri="{D42A27DB-BD31-4B8C-83A1-F6EECF244321}">
                <p14:modId xmlns:p14="http://schemas.microsoft.com/office/powerpoint/2010/main" val="3935494621"/>
              </p:ext>
            </p:extLst>
          </p:nvPr>
        </p:nvGraphicFramePr>
        <p:xfrm>
          <a:off x="395536" y="1700808"/>
          <a:ext cx="8229600" cy="2771775"/>
        </p:xfrm>
        <a:graphic>
          <a:graphicData uri="http://schemas.openxmlformats.org/presentationml/2006/ole">
            <mc:AlternateContent xmlns:mc="http://schemas.openxmlformats.org/markup-compatibility/2006">
              <mc:Choice xmlns:v="urn:schemas-microsoft-com:vml" Requires="v">
                <p:oleObj spid="_x0000_s17513" name="Worksheet" r:id="rId3" imgW="8515485" imgH="2771775" progId="Excel.Sheet.8">
                  <p:embed/>
                </p:oleObj>
              </mc:Choice>
              <mc:Fallback>
                <p:oleObj name="Worksheet" r:id="rId3" imgW="8515485" imgH="2771775" progId="Excel.Sheet.8">
                  <p:embed/>
                  <p:pic>
                    <p:nvPicPr>
                      <p:cNvPr id="0" name=""/>
                      <p:cNvPicPr/>
                      <p:nvPr/>
                    </p:nvPicPr>
                    <p:blipFill>
                      <a:blip r:embed="rId4"/>
                      <a:stretch>
                        <a:fillRect/>
                      </a:stretch>
                    </p:blipFill>
                    <p:spPr>
                      <a:xfrm>
                        <a:off x="395536" y="1700808"/>
                        <a:ext cx="8229600" cy="2771775"/>
                      </a:xfrm>
                      <a:prstGeom prst="rect">
                        <a:avLst/>
                      </a:prstGeom>
                    </p:spPr>
                  </p:pic>
                </p:oleObj>
              </mc:Fallback>
            </mc:AlternateContent>
          </a:graphicData>
        </a:graphic>
      </p:graphicFrame>
    </p:spTree>
    <p:extLst>
      <p:ext uri="{BB962C8B-B14F-4D97-AF65-F5344CB8AC3E}">
        <p14:creationId xmlns:p14="http://schemas.microsoft.com/office/powerpoint/2010/main" val="5061946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395536" y="4365104"/>
            <a:ext cx="8406135" cy="311324"/>
          </a:xfrm>
        </p:spPr>
        <p:txBody>
          <a:bodyPr/>
          <a:lstStyle/>
          <a:p>
            <a:r>
              <a:rPr lang="es-CL" sz="1050" b="1" dirty="0"/>
              <a:t>Fuente</a:t>
            </a:r>
            <a:r>
              <a:rPr lang="es-CL" sz="1050" dirty="0"/>
              <a:t>: Elaboración propia en base  a Informes de ejecución presupuestaria mensual de DIPRES</a:t>
            </a:r>
          </a:p>
        </p:txBody>
      </p:sp>
      <p:sp>
        <p:nvSpPr>
          <p:cNvPr id="5" name="4 Marcador de número de diapositiva"/>
          <p:cNvSpPr>
            <a:spLocks noGrp="1"/>
          </p:cNvSpPr>
          <p:nvPr>
            <p:ph type="sldNum" sz="quarter" idx="12"/>
          </p:nvPr>
        </p:nvSpPr>
        <p:spPr/>
        <p:txBody>
          <a:bodyPr/>
          <a:lstStyle/>
          <a:p>
            <a:fld id="{66452F03-F775-4AB4-A3E9-A5A78C748C69}" type="slidenum">
              <a:rPr lang="es-CL" smtClean="0"/>
              <a:t>19</a:t>
            </a:fld>
            <a:endParaRPr lang="es-CL" dirty="0"/>
          </a:p>
        </p:txBody>
      </p:sp>
      <p:sp>
        <p:nvSpPr>
          <p:cNvPr id="8" name="1 Título"/>
          <p:cNvSpPr txBox="1">
            <a:spLocks/>
          </p:cNvSpPr>
          <p:nvPr/>
        </p:nvSpPr>
        <p:spPr>
          <a:xfrm>
            <a:off x="386224" y="1689162"/>
            <a:ext cx="8229600" cy="311324"/>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endParaRPr lang="es-CL" sz="1200" b="1" i="1" dirty="0">
              <a:latin typeface="+mn-lt"/>
              <a:ea typeface="Verdana" pitchFamily="34" charset="0"/>
              <a:cs typeface="Verdana" pitchFamily="34" charset="0"/>
            </a:endParaRPr>
          </a:p>
        </p:txBody>
      </p:sp>
      <p:sp>
        <p:nvSpPr>
          <p:cNvPr id="7" name="1 Título"/>
          <p:cNvSpPr>
            <a:spLocks noGrp="1"/>
          </p:cNvSpPr>
          <p:nvPr>
            <p:ph type="title"/>
          </p:nvPr>
        </p:nvSpPr>
        <p:spPr>
          <a:xfrm>
            <a:off x="405026" y="620688"/>
            <a:ext cx="8210798" cy="837314"/>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ABRIL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CAPÍTULO 07. PROGRAMA 02:  PROGRAMA DE ADMINISTRACIÓN DIRECTA Y PROYECTOS NACIONALES</a:t>
            </a:r>
          </a:p>
        </p:txBody>
      </p:sp>
      <p:graphicFrame>
        <p:nvGraphicFramePr>
          <p:cNvPr id="2" name="Objeto 1">
            <a:extLst>
              <a:ext uri="{FF2B5EF4-FFF2-40B4-BE49-F238E27FC236}">
                <a16:creationId xmlns:a16="http://schemas.microsoft.com/office/drawing/2014/main" id="{5C2F97F8-89C4-4AE2-BBD0-53E759E64AC3}"/>
              </a:ext>
            </a:extLst>
          </p:cNvPr>
          <p:cNvGraphicFramePr>
            <a:graphicFrameLocks noChangeAspect="1"/>
          </p:cNvGraphicFramePr>
          <p:nvPr>
            <p:extLst>
              <p:ext uri="{D42A27DB-BD31-4B8C-83A1-F6EECF244321}">
                <p14:modId xmlns:p14="http://schemas.microsoft.com/office/powerpoint/2010/main" val="3781911220"/>
              </p:ext>
            </p:extLst>
          </p:nvPr>
        </p:nvGraphicFramePr>
        <p:xfrm>
          <a:off x="395536" y="1988840"/>
          <a:ext cx="8220288" cy="2314575"/>
        </p:xfrm>
        <a:graphic>
          <a:graphicData uri="http://schemas.openxmlformats.org/presentationml/2006/ole">
            <mc:AlternateContent xmlns:mc="http://schemas.openxmlformats.org/markup-compatibility/2006">
              <mc:Choice xmlns:v="urn:schemas-microsoft-com:vml" Requires="v">
                <p:oleObj spid="_x0000_s18538" name="Worksheet" r:id="rId3" imgW="8153400" imgH="2314575" progId="Excel.Sheet.8">
                  <p:embed/>
                </p:oleObj>
              </mc:Choice>
              <mc:Fallback>
                <p:oleObj name="Worksheet" r:id="rId3" imgW="8153400" imgH="2314575" progId="Excel.Sheet.8">
                  <p:embed/>
                  <p:pic>
                    <p:nvPicPr>
                      <p:cNvPr id="0" name=""/>
                      <p:cNvPicPr/>
                      <p:nvPr/>
                    </p:nvPicPr>
                    <p:blipFill>
                      <a:blip r:embed="rId4"/>
                      <a:stretch>
                        <a:fillRect/>
                      </a:stretch>
                    </p:blipFill>
                    <p:spPr>
                      <a:xfrm>
                        <a:off x="395536" y="1988840"/>
                        <a:ext cx="8220288" cy="2314575"/>
                      </a:xfrm>
                      <a:prstGeom prst="rect">
                        <a:avLst/>
                      </a:prstGeom>
                    </p:spPr>
                  </p:pic>
                </p:oleObj>
              </mc:Fallback>
            </mc:AlternateContent>
          </a:graphicData>
        </a:graphic>
      </p:graphicFrame>
    </p:spTree>
    <p:extLst>
      <p:ext uri="{BB962C8B-B14F-4D97-AF65-F5344CB8AC3E}">
        <p14:creationId xmlns:p14="http://schemas.microsoft.com/office/powerpoint/2010/main" val="1784479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a:xfrm>
            <a:off x="6510338" y="6309320"/>
            <a:ext cx="2133600" cy="365125"/>
          </a:xfrm>
        </p:spPr>
        <p:txBody>
          <a:bodyPr/>
          <a:lstStyle/>
          <a:p>
            <a:fld id="{66452F03-F775-4AB4-A3E9-A5A78C748C69}" type="slidenum">
              <a:rPr lang="es-CL" smtClean="0"/>
              <a:t>2</a:t>
            </a:fld>
            <a:endParaRPr lang="es-CL"/>
          </a:p>
        </p:txBody>
      </p:sp>
      <p:sp>
        <p:nvSpPr>
          <p:cNvPr id="6" name="1 Título"/>
          <p:cNvSpPr txBox="1">
            <a:spLocks/>
          </p:cNvSpPr>
          <p:nvPr/>
        </p:nvSpPr>
        <p:spPr>
          <a:xfrm>
            <a:off x="386224" y="1412776"/>
            <a:ext cx="8229600" cy="5256584"/>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just">
              <a:spcBef>
                <a:spcPts val="0"/>
              </a:spcBef>
            </a:pPr>
            <a:r>
              <a:rPr lang="es-CL" sz="1600" b="1" dirty="0">
                <a:latin typeface="+mn-lt"/>
                <a:ea typeface="Verdana" pitchFamily="34" charset="0"/>
                <a:cs typeface="Verdana" pitchFamily="34" charset="0"/>
              </a:rPr>
              <a:t>Principales hallazgos</a:t>
            </a:r>
          </a:p>
          <a:p>
            <a:pPr algn="just">
              <a:spcBef>
                <a:spcPts val="0"/>
              </a:spcBef>
            </a:pPr>
            <a:endParaRPr lang="es-CL" sz="1600" b="1" dirty="0">
              <a:latin typeface="+mn-lt"/>
              <a:ea typeface="Verdana" pitchFamily="34" charset="0"/>
              <a:cs typeface="Verdana" pitchFamily="34" charset="0"/>
            </a:endParaRPr>
          </a:p>
          <a:p>
            <a:pPr marL="342900" indent="-342900" algn="just">
              <a:buFont typeface="+mj-lt"/>
              <a:buAutoNum type="arabicPeriod"/>
            </a:pPr>
            <a:r>
              <a:rPr lang="es-CL" sz="1400" dirty="0"/>
              <a:t>El presupuesto vigente de la Partida 10 Ministerio de Justicia y Derechos Humanos alcanza a $1.296.857 millones, y su ejecución de gasto finalizó en $410.885 millones, </a:t>
            </a:r>
            <a:r>
              <a:rPr lang="es-CL" sz="1400" b="1" dirty="0"/>
              <a:t>equivalentes a un 31% del Presupuesto Vigente.</a:t>
            </a:r>
          </a:p>
          <a:p>
            <a:pPr marL="342900" indent="-342900" algn="just">
              <a:buFont typeface="+mj-lt"/>
              <a:buAutoNum type="arabicPeriod"/>
            </a:pPr>
            <a:endParaRPr lang="es-CL" sz="1400" b="1" dirty="0"/>
          </a:p>
          <a:p>
            <a:pPr marL="342900" indent="-342900" algn="just">
              <a:buFont typeface="+mj-lt"/>
              <a:buAutoNum type="arabicPeriod"/>
            </a:pPr>
            <a:r>
              <a:rPr lang="es-CL" sz="1400" dirty="0"/>
              <a:t>Los recursos vigentes disponen la inclusión de $10.423 millones para el pago de la </a:t>
            </a:r>
            <a:r>
              <a:rPr lang="es-CL" sz="1400" b="1" dirty="0"/>
              <a:t>Deuda Flotante</a:t>
            </a:r>
            <a:r>
              <a:rPr lang="es-CL" sz="1400" dirty="0"/>
              <a:t>, que corresponden a obligaciones contraídas en el ejercicio presupuestario anterior. </a:t>
            </a:r>
          </a:p>
          <a:p>
            <a:pPr marL="342900" indent="-342900" algn="just">
              <a:buFont typeface="+mj-lt"/>
              <a:buAutoNum type="arabicPeriod"/>
            </a:pPr>
            <a:endParaRPr lang="es-CL" sz="1400" b="1" dirty="0"/>
          </a:p>
          <a:p>
            <a:pPr marL="342900" indent="-342900" algn="just">
              <a:buFont typeface="+mj-lt"/>
              <a:buAutoNum type="arabicPeriod"/>
            </a:pPr>
            <a:r>
              <a:rPr lang="es-CL" sz="1400" dirty="0"/>
              <a:t>En </a:t>
            </a:r>
            <a:r>
              <a:rPr lang="es-CL" sz="1400" b="1" dirty="0"/>
              <a:t>Gendarmería de Chile</a:t>
            </a:r>
            <a:r>
              <a:rPr lang="es-CL" sz="1400" dirty="0"/>
              <a:t>, </a:t>
            </a:r>
            <a:r>
              <a:rPr lang="es-ES" sz="1400" dirty="0"/>
              <a:t>las iniciativas de inversión, que inicialmente presentaron recursos por $3.571 millones, compuesto $500 millones del Fondo de Emergencia y por $3.071 millones </a:t>
            </a:r>
            <a:r>
              <a:rPr lang="es-CL" sz="1400" dirty="0"/>
              <a:t>Programa de Construcción de Redes Contra Incendio en Unidades Penales, que considera la ejecución de 7 proyectos de arrastre; presenta un gasto de $199 millones, que equivale a un 5% de avance.</a:t>
            </a:r>
          </a:p>
          <a:p>
            <a:pPr marL="342900" indent="-342900" algn="just">
              <a:buFont typeface="+mj-lt"/>
              <a:buAutoNum type="arabicPeriod"/>
            </a:pPr>
            <a:endParaRPr lang="es-CL" sz="1400" dirty="0"/>
          </a:p>
          <a:p>
            <a:pPr marL="342900" indent="-342900" algn="just">
              <a:buFont typeface="+mj-lt"/>
              <a:buAutoNum type="arabicPeriod"/>
            </a:pPr>
            <a:r>
              <a:rPr lang="es-ES" sz="1400" dirty="0"/>
              <a:t>En los </a:t>
            </a:r>
            <a:r>
              <a:rPr lang="es-ES" sz="1400" b="1" dirty="0"/>
              <a:t>Programas de Rehabilitación y Reinserción Social,</a:t>
            </a:r>
            <a:r>
              <a:rPr lang="es-ES" sz="1400" dirty="0"/>
              <a:t> se contemplan 9 asignaciones programáticas que </a:t>
            </a:r>
            <a:r>
              <a:rPr lang="es-ES" sz="1400" b="1" dirty="0"/>
              <a:t>totalizan un presupuesto de $9.740 millones</a:t>
            </a:r>
            <a:r>
              <a:rPr lang="es-ES" sz="1400" dirty="0"/>
              <a:t>, las cuales presentan un gasto de $1.280 millones, que equivale aun 13% de avance presupuestario.</a:t>
            </a:r>
          </a:p>
          <a:p>
            <a:pPr marL="342900" indent="-342900" algn="just">
              <a:buFont typeface="+mj-lt"/>
              <a:buAutoNum type="arabicPeriod"/>
            </a:pPr>
            <a:endParaRPr lang="es-CL" sz="1400" dirty="0"/>
          </a:p>
          <a:p>
            <a:pPr marL="342900" indent="-342900" algn="just">
              <a:buFont typeface="+mj-lt"/>
              <a:buAutoNum type="arabicPeriod"/>
            </a:pPr>
            <a:r>
              <a:rPr lang="es-CL" sz="1400" dirty="0"/>
              <a:t>En el </a:t>
            </a:r>
            <a:r>
              <a:rPr lang="es-CL" sz="1400" b="1" dirty="0"/>
              <a:t>Registro Civil</a:t>
            </a:r>
            <a:r>
              <a:rPr lang="es-CL" sz="1400" dirty="0"/>
              <a:t>, </a:t>
            </a:r>
            <a:r>
              <a:rPr lang="es-ES" sz="1400" dirty="0"/>
              <a:t>las iniciativas de inversión </a:t>
            </a:r>
            <a:r>
              <a:rPr lang="es-CL" sz="1400" dirty="0"/>
              <a:t>incluyen 5 proyectos de arrastre por un total de $1.312 millones</a:t>
            </a:r>
            <a:r>
              <a:rPr lang="es-ES" sz="1400" b="1" dirty="0"/>
              <a:t>, observándose una ejecución presupuestaria de 33% ($443 millones de gasto acumulado).</a:t>
            </a:r>
            <a:endParaRPr lang="es-ES" sz="1600" dirty="0"/>
          </a:p>
          <a:p>
            <a:pPr marL="342900" indent="-342900" algn="just">
              <a:spcBef>
                <a:spcPts val="0"/>
              </a:spcBef>
              <a:buFont typeface="+mj-lt"/>
              <a:buAutoNum type="arabicPeriod"/>
            </a:pPr>
            <a:endParaRPr lang="es-CL" sz="1600" dirty="0"/>
          </a:p>
          <a:p>
            <a:pPr marL="342900" indent="-342900" algn="just">
              <a:spcBef>
                <a:spcPts val="0"/>
              </a:spcBef>
              <a:buFont typeface="+mj-lt"/>
              <a:buAutoNum type="arabicPeriod"/>
            </a:pPr>
            <a:endParaRPr lang="es-CL" sz="1600" dirty="0"/>
          </a:p>
          <a:p>
            <a:pPr marL="342900" indent="-342900" algn="just">
              <a:spcBef>
                <a:spcPts val="0"/>
              </a:spcBef>
              <a:buFont typeface="+mj-lt"/>
              <a:buAutoNum type="arabicPeriod"/>
            </a:pPr>
            <a:endParaRPr lang="es-CL" sz="1600" dirty="0"/>
          </a:p>
          <a:p>
            <a:pPr marL="342900" indent="-342900" algn="just">
              <a:spcBef>
                <a:spcPts val="0"/>
              </a:spcBef>
              <a:buFont typeface="+mj-lt"/>
              <a:buAutoNum type="arabicPeriod"/>
            </a:pPr>
            <a:endParaRPr lang="es-CL" sz="1600" dirty="0"/>
          </a:p>
          <a:p>
            <a:pPr marL="342900" indent="-342900" algn="just">
              <a:spcBef>
                <a:spcPts val="0"/>
              </a:spcBef>
              <a:buFont typeface="+mj-lt"/>
              <a:buAutoNum type="arabicPeriod"/>
            </a:pPr>
            <a:endParaRPr lang="es-ES" sz="1600" dirty="0"/>
          </a:p>
          <a:p>
            <a:pPr marL="342900" indent="-342900" algn="just">
              <a:spcBef>
                <a:spcPts val="0"/>
              </a:spcBef>
              <a:buFont typeface="+mj-lt"/>
              <a:buAutoNum type="arabicPeriod"/>
            </a:pPr>
            <a:endParaRPr lang="es-CL" sz="1600" dirty="0">
              <a:latin typeface="+mn-lt"/>
            </a:endParaRPr>
          </a:p>
        </p:txBody>
      </p:sp>
      <p:sp>
        <p:nvSpPr>
          <p:cNvPr id="7"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ABRIL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MINISTERIO DE JUSTICIA</a:t>
            </a:r>
          </a:p>
        </p:txBody>
      </p:sp>
    </p:spTree>
    <p:extLst>
      <p:ext uri="{BB962C8B-B14F-4D97-AF65-F5344CB8AC3E}">
        <p14:creationId xmlns:p14="http://schemas.microsoft.com/office/powerpoint/2010/main" val="3205060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381999" y="5656163"/>
            <a:ext cx="8406135" cy="365125"/>
          </a:xfrm>
        </p:spPr>
        <p:txBody>
          <a:bodyPr/>
          <a:lstStyle/>
          <a:p>
            <a:r>
              <a:rPr lang="es-CL" sz="1050" b="1" dirty="0"/>
              <a:t>Fuente</a:t>
            </a:r>
            <a:r>
              <a:rPr lang="es-CL" sz="1050" dirty="0"/>
              <a:t>: Elaboración propia en base  a Informes de ejecución presupuestaria mensual de DIPRES</a:t>
            </a:r>
          </a:p>
        </p:txBody>
      </p:sp>
      <p:sp>
        <p:nvSpPr>
          <p:cNvPr id="5" name="4 Marcador de número de diapositiva"/>
          <p:cNvSpPr>
            <a:spLocks noGrp="1"/>
          </p:cNvSpPr>
          <p:nvPr>
            <p:ph type="sldNum" sz="quarter" idx="12"/>
          </p:nvPr>
        </p:nvSpPr>
        <p:spPr/>
        <p:txBody>
          <a:bodyPr/>
          <a:lstStyle/>
          <a:p>
            <a:fld id="{66452F03-F775-4AB4-A3E9-A5A78C748C69}" type="slidenum">
              <a:rPr lang="es-CL" smtClean="0"/>
              <a:t>20</a:t>
            </a:fld>
            <a:endParaRPr lang="es-CL"/>
          </a:p>
        </p:txBody>
      </p:sp>
      <p:sp>
        <p:nvSpPr>
          <p:cNvPr id="8" name="1 Título"/>
          <p:cNvSpPr txBox="1">
            <a:spLocks/>
          </p:cNvSpPr>
          <p:nvPr/>
        </p:nvSpPr>
        <p:spPr>
          <a:xfrm>
            <a:off x="366571" y="1258632"/>
            <a:ext cx="8229600" cy="311324"/>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endParaRPr lang="es-CL" sz="1200" b="1" i="1" dirty="0">
              <a:latin typeface="+mn-lt"/>
              <a:ea typeface="Verdana" pitchFamily="34" charset="0"/>
              <a:cs typeface="Verdana" pitchFamily="34" charset="0"/>
            </a:endParaRPr>
          </a:p>
        </p:txBody>
      </p:sp>
      <p:sp>
        <p:nvSpPr>
          <p:cNvPr id="7" name="1 Título"/>
          <p:cNvSpPr>
            <a:spLocks noGrp="1"/>
          </p:cNvSpPr>
          <p:nvPr>
            <p:ph type="title"/>
          </p:nvPr>
        </p:nvSpPr>
        <p:spPr>
          <a:xfrm>
            <a:off x="414338" y="579456"/>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ABRIL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CAPÍTULO 09. PROGRAMA 01:  DEFENSORÍA PENAL PÚBLICA</a:t>
            </a:r>
          </a:p>
        </p:txBody>
      </p:sp>
      <p:graphicFrame>
        <p:nvGraphicFramePr>
          <p:cNvPr id="2" name="Objeto 1">
            <a:extLst>
              <a:ext uri="{FF2B5EF4-FFF2-40B4-BE49-F238E27FC236}">
                <a16:creationId xmlns:a16="http://schemas.microsoft.com/office/drawing/2014/main" id="{7377809E-92B0-4F0B-9A50-2357E5449696}"/>
              </a:ext>
            </a:extLst>
          </p:cNvPr>
          <p:cNvGraphicFramePr>
            <a:graphicFrameLocks noChangeAspect="1"/>
          </p:cNvGraphicFramePr>
          <p:nvPr>
            <p:extLst>
              <p:ext uri="{D42A27DB-BD31-4B8C-83A1-F6EECF244321}">
                <p14:modId xmlns:p14="http://schemas.microsoft.com/office/powerpoint/2010/main" val="1309843967"/>
              </p:ext>
            </p:extLst>
          </p:nvPr>
        </p:nvGraphicFramePr>
        <p:xfrm>
          <a:off x="414339" y="1556792"/>
          <a:ext cx="8229600" cy="3990975"/>
        </p:xfrm>
        <a:graphic>
          <a:graphicData uri="http://schemas.openxmlformats.org/presentationml/2006/ole">
            <mc:AlternateContent xmlns:mc="http://schemas.openxmlformats.org/markup-compatibility/2006">
              <mc:Choice xmlns:v="urn:schemas-microsoft-com:vml" Requires="v">
                <p:oleObj spid="_x0000_s19563" name="Worksheet" r:id="rId3" imgW="8734357" imgH="3991065" progId="Excel.Sheet.8">
                  <p:embed/>
                </p:oleObj>
              </mc:Choice>
              <mc:Fallback>
                <p:oleObj name="Worksheet" r:id="rId3" imgW="8734357" imgH="3991065" progId="Excel.Sheet.8">
                  <p:embed/>
                  <p:pic>
                    <p:nvPicPr>
                      <p:cNvPr id="0" name=""/>
                      <p:cNvPicPr/>
                      <p:nvPr/>
                    </p:nvPicPr>
                    <p:blipFill>
                      <a:blip r:embed="rId4"/>
                      <a:stretch>
                        <a:fillRect/>
                      </a:stretch>
                    </p:blipFill>
                    <p:spPr>
                      <a:xfrm>
                        <a:off x="414339" y="1556792"/>
                        <a:ext cx="8229600" cy="3990975"/>
                      </a:xfrm>
                      <a:prstGeom prst="rect">
                        <a:avLst/>
                      </a:prstGeom>
                    </p:spPr>
                  </p:pic>
                </p:oleObj>
              </mc:Fallback>
            </mc:AlternateContent>
          </a:graphicData>
        </a:graphic>
      </p:graphicFrame>
    </p:spTree>
    <p:extLst>
      <p:ext uri="{BB962C8B-B14F-4D97-AF65-F5344CB8AC3E}">
        <p14:creationId xmlns:p14="http://schemas.microsoft.com/office/powerpoint/2010/main" val="2710549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a:xfrm>
            <a:off x="6510338" y="6309320"/>
            <a:ext cx="2133600" cy="365125"/>
          </a:xfrm>
        </p:spPr>
        <p:txBody>
          <a:bodyPr/>
          <a:lstStyle/>
          <a:p>
            <a:fld id="{66452F03-F775-4AB4-A3E9-A5A78C748C69}" type="slidenum">
              <a:rPr lang="es-CL" smtClean="0"/>
              <a:t>3</a:t>
            </a:fld>
            <a:endParaRPr lang="es-CL"/>
          </a:p>
        </p:txBody>
      </p:sp>
      <p:sp>
        <p:nvSpPr>
          <p:cNvPr id="6" name="1 Título"/>
          <p:cNvSpPr txBox="1">
            <a:spLocks/>
          </p:cNvSpPr>
          <p:nvPr/>
        </p:nvSpPr>
        <p:spPr>
          <a:xfrm>
            <a:off x="386224" y="1412776"/>
            <a:ext cx="8229600" cy="4896544"/>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just"/>
            <a:r>
              <a:rPr lang="es-CL" sz="1600" b="1" dirty="0">
                <a:latin typeface="+mn-lt"/>
                <a:ea typeface="Verdana" pitchFamily="34" charset="0"/>
                <a:cs typeface="Verdana" pitchFamily="34" charset="0"/>
              </a:rPr>
              <a:t>Principales hallazgos</a:t>
            </a:r>
          </a:p>
          <a:p>
            <a:pPr marL="342900" indent="-342900" algn="just">
              <a:spcBef>
                <a:spcPts val="0"/>
              </a:spcBef>
              <a:buFont typeface="+mj-lt"/>
              <a:buAutoNum type="arabicPeriod" startAt="5"/>
            </a:pPr>
            <a:endParaRPr lang="es-CL" sz="1600" b="1" dirty="0"/>
          </a:p>
          <a:p>
            <a:pPr marL="342900" indent="-342900" algn="just">
              <a:spcBef>
                <a:spcPts val="0"/>
              </a:spcBef>
              <a:buFont typeface="+mj-lt"/>
              <a:buAutoNum type="arabicPeriod" startAt="5"/>
            </a:pPr>
            <a:r>
              <a:rPr lang="es-CL" sz="1400" dirty="0"/>
              <a:t>En la </a:t>
            </a:r>
            <a:r>
              <a:rPr lang="es-CL" sz="1400" b="1" dirty="0"/>
              <a:t>Subsecretaría de Justicia</a:t>
            </a:r>
            <a:r>
              <a:rPr lang="es-CL" sz="1400" dirty="0"/>
              <a:t>, </a:t>
            </a:r>
            <a:r>
              <a:rPr lang="es-ES" sz="1400" dirty="0"/>
              <a:t>las </a:t>
            </a:r>
            <a:r>
              <a:rPr lang="es-ES" sz="1400" b="1" dirty="0"/>
              <a:t>“Iniciativas de Inversión”</a:t>
            </a:r>
            <a:r>
              <a:rPr lang="es-ES" sz="1400" dirty="0"/>
              <a:t>, que contemplan recursos para proyectos en cárceles ($38.672 millones, para </a:t>
            </a:r>
            <a:r>
              <a:rPr lang="es-CL" sz="1400" dirty="0"/>
              <a:t>6 proyectos de arrastre</a:t>
            </a:r>
            <a:r>
              <a:rPr lang="es-ES" sz="1400" dirty="0"/>
              <a:t>), centros de menores ($8.219 millones, </a:t>
            </a:r>
            <a:r>
              <a:rPr lang="es-CL" sz="1400" dirty="0"/>
              <a:t>para 3 iniciativas de inversión</a:t>
            </a:r>
            <a:r>
              <a:rPr lang="es-ES" sz="1400" dirty="0"/>
              <a:t>), para el Servicio Médico Legal ($2.841 millones, para </a:t>
            </a:r>
            <a:r>
              <a:rPr lang="es-CL" sz="1400" dirty="0"/>
              <a:t>5 proyectos de arrastre</a:t>
            </a:r>
            <a:r>
              <a:rPr lang="es-ES" sz="1400" dirty="0"/>
              <a:t>) y para proyectos de la Subsecretaría ($5.948 millones, </a:t>
            </a:r>
            <a:r>
              <a:rPr lang="es-CL" sz="1400" dirty="0"/>
              <a:t>para el proyecto de arrastre “Construcción Edificio Sector Justicia Puerto Montt”</a:t>
            </a:r>
            <a:r>
              <a:rPr lang="es-ES" sz="1400" dirty="0"/>
              <a:t>), </a:t>
            </a:r>
            <a:r>
              <a:rPr lang="es-ES" sz="1400" b="1" dirty="0"/>
              <a:t>mostró un avance de 5</a:t>
            </a:r>
            <a:r>
              <a:rPr lang="es-CL" sz="1400" b="1" dirty="0"/>
              <a:t>%, con un gasto total de $3.071 millones</a:t>
            </a:r>
            <a:r>
              <a:rPr lang="es-CL" sz="1400" dirty="0"/>
              <a:t>.</a:t>
            </a:r>
          </a:p>
          <a:p>
            <a:pPr marL="342900" indent="-342900" algn="just">
              <a:spcBef>
                <a:spcPts val="0"/>
              </a:spcBef>
              <a:buFont typeface="+mj-lt"/>
              <a:buAutoNum type="arabicPeriod" startAt="5"/>
            </a:pPr>
            <a:endParaRPr lang="es-CL" sz="1400" dirty="0"/>
          </a:p>
          <a:p>
            <a:pPr marL="342900" indent="-342900" algn="just">
              <a:spcBef>
                <a:spcPts val="0"/>
              </a:spcBef>
              <a:buFont typeface="+mj-lt"/>
              <a:buAutoNum type="arabicPeriod" startAt="5"/>
            </a:pPr>
            <a:r>
              <a:rPr lang="es-CL" sz="1400" b="1" dirty="0"/>
              <a:t>Corporaciones de Asistencia Judicial</a:t>
            </a:r>
            <a:r>
              <a:rPr lang="es-CL" sz="1400" dirty="0"/>
              <a:t>: corresponde al sistema público de asistencia jurídica gratuita, a través de las Corporación de Asistencia Judicial de las Regiones de Tarapacá, Antofagasta, Valparaíso RM y  Biobío. Mediante la transferencia de recursos se financian gastos en personal y gastos en bienes y servicios de consumo asociados a la operación de las cuatro corporaciones antes indicadas. Se observa un total transferido de $15.193 millones (32% de ejecución presupuestaria).</a:t>
            </a:r>
          </a:p>
          <a:p>
            <a:pPr marL="342900" indent="-342900" algn="just">
              <a:spcBef>
                <a:spcPts val="0"/>
              </a:spcBef>
              <a:buFont typeface="+mj-lt"/>
              <a:buAutoNum type="arabicPeriod" startAt="5"/>
            </a:pPr>
            <a:endParaRPr lang="es-CL" sz="1400" dirty="0"/>
          </a:p>
          <a:p>
            <a:pPr marL="342900" indent="-342900" algn="just">
              <a:spcBef>
                <a:spcPts val="0"/>
              </a:spcBef>
              <a:buFont typeface="+mj-lt"/>
              <a:buAutoNum type="arabicPeriod" startAt="5"/>
            </a:pPr>
            <a:r>
              <a:rPr lang="es-CL" sz="1400" b="1" dirty="0"/>
              <a:t>Corporaciones de Asistencia Judicial - Programa de Representación Jurídica de Niños, Niñas y Adolescentes ($4.168 millones)</a:t>
            </a:r>
            <a:r>
              <a:rPr lang="es-CL" sz="1400" dirty="0"/>
              <a:t>: El servicio de representación jurídica es ejecutado a través de las Corporaciones de Asistencia Judicial (CAJ), donde el Ministerio de Justicia y Derechos Humanos actúa realizando la supervigilancia técnica de la implementación del programa. Se incluyen recursos para la remuneración de las personas contratadas en la primera etapa, con sus respectivos gastos de operación y viáticos, y para la realización de un Estudio de Evaluación de Línea Base, para primera medición de indicadores. Se observan transferencias de recursos por $1.236 millones, que corresponden a un 29% de ejecución presupuestaria.</a:t>
            </a:r>
          </a:p>
          <a:p>
            <a:pPr marL="342900" indent="-342900" algn="just">
              <a:spcBef>
                <a:spcPts val="0"/>
              </a:spcBef>
              <a:buFont typeface="+mj-lt"/>
              <a:buAutoNum type="arabicPeriod" startAt="5"/>
            </a:pPr>
            <a:endParaRPr lang="es-CL" sz="1400" dirty="0"/>
          </a:p>
          <a:p>
            <a:pPr marL="342900" indent="-342900" algn="just">
              <a:spcBef>
                <a:spcPts val="0"/>
              </a:spcBef>
              <a:buFont typeface="+mj-lt"/>
              <a:buAutoNum type="arabicPeriod" startAt="5"/>
            </a:pPr>
            <a:endParaRPr lang="es-ES" sz="1600" dirty="0"/>
          </a:p>
          <a:p>
            <a:pPr marL="342900" indent="-342900" algn="just">
              <a:spcBef>
                <a:spcPts val="0"/>
              </a:spcBef>
              <a:buFont typeface="+mj-lt"/>
              <a:buAutoNum type="arabicPeriod" startAt="6"/>
            </a:pPr>
            <a:endParaRPr lang="es-CL" sz="1600" b="1" dirty="0">
              <a:ea typeface="Verdana" pitchFamily="34" charset="0"/>
              <a:cs typeface="Verdana" pitchFamily="34" charset="0"/>
            </a:endParaRPr>
          </a:p>
        </p:txBody>
      </p:sp>
      <p:sp>
        <p:nvSpPr>
          <p:cNvPr id="7"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ABRIL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MINISTERIO DE JUSTICIA</a:t>
            </a:r>
          </a:p>
        </p:txBody>
      </p:sp>
    </p:spTree>
    <p:extLst>
      <p:ext uri="{BB962C8B-B14F-4D97-AF65-F5344CB8AC3E}">
        <p14:creationId xmlns:p14="http://schemas.microsoft.com/office/powerpoint/2010/main" val="2882976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a:xfrm>
            <a:off x="6510338" y="6309320"/>
            <a:ext cx="2133600" cy="365125"/>
          </a:xfrm>
        </p:spPr>
        <p:txBody>
          <a:bodyPr/>
          <a:lstStyle/>
          <a:p>
            <a:fld id="{66452F03-F775-4AB4-A3E9-A5A78C748C69}" type="slidenum">
              <a:rPr lang="es-CL" smtClean="0"/>
              <a:t>4</a:t>
            </a:fld>
            <a:endParaRPr lang="es-CL"/>
          </a:p>
        </p:txBody>
      </p:sp>
      <p:sp>
        <p:nvSpPr>
          <p:cNvPr id="6" name="1 Título"/>
          <p:cNvSpPr txBox="1">
            <a:spLocks/>
          </p:cNvSpPr>
          <p:nvPr/>
        </p:nvSpPr>
        <p:spPr>
          <a:xfrm>
            <a:off x="386224" y="1412776"/>
            <a:ext cx="8229600" cy="4896544"/>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just"/>
            <a:r>
              <a:rPr lang="es-CL" sz="1600" b="1" dirty="0">
                <a:latin typeface="+mn-lt"/>
                <a:ea typeface="Verdana" pitchFamily="34" charset="0"/>
                <a:cs typeface="Verdana" pitchFamily="34" charset="0"/>
              </a:rPr>
              <a:t>Principales hallazgos</a:t>
            </a:r>
          </a:p>
          <a:p>
            <a:pPr marL="342900" indent="-342900" algn="just">
              <a:spcBef>
                <a:spcPts val="0"/>
              </a:spcBef>
              <a:buFont typeface="+mj-lt"/>
              <a:buAutoNum type="arabicPeriod" startAt="5"/>
            </a:pPr>
            <a:endParaRPr lang="es-CL" sz="1600" b="1" dirty="0"/>
          </a:p>
          <a:p>
            <a:pPr marL="342900" indent="-342900" algn="just">
              <a:spcBef>
                <a:spcPts val="0"/>
              </a:spcBef>
              <a:buFont typeface="+mj-lt"/>
              <a:buAutoNum type="arabicPeriod" startAt="8"/>
            </a:pPr>
            <a:r>
              <a:rPr lang="es-ES" sz="1400" dirty="0"/>
              <a:t>En el </a:t>
            </a:r>
            <a:r>
              <a:rPr lang="es-ES" sz="1400" b="1" dirty="0"/>
              <a:t>Servicio Nacional de Menores</a:t>
            </a:r>
            <a:r>
              <a:rPr lang="es-ES" sz="1400" dirty="0"/>
              <a:t>, las iniciativas de inversión incluyen el Fondo de Emergencia ($232 millones) y </a:t>
            </a:r>
            <a:r>
              <a:rPr lang="es-CL" sz="1400" dirty="0"/>
              <a:t>recursos para proyectos asociados al Programa de Normalización y Mejoramiento de los Centros de Administración Directa </a:t>
            </a:r>
            <a:r>
              <a:rPr lang="es-ES" sz="1400" dirty="0"/>
              <a:t>($1.879 millones). </a:t>
            </a:r>
            <a:r>
              <a:rPr lang="es-CL" sz="1400" b="1" dirty="0"/>
              <a:t>Su </a:t>
            </a:r>
            <a:r>
              <a:rPr lang="es-ES" sz="1400" b="1" dirty="0"/>
              <a:t>ejecución alcanzó un 2%, que equivale a un gasto de $53 millones.</a:t>
            </a:r>
          </a:p>
          <a:p>
            <a:pPr marL="342900" indent="-342900" algn="just">
              <a:spcBef>
                <a:spcPts val="0"/>
              </a:spcBef>
              <a:buFont typeface="+mj-lt"/>
              <a:buAutoNum type="arabicPeriod" startAt="8"/>
            </a:pPr>
            <a:endParaRPr lang="es-CL" sz="1400" dirty="0"/>
          </a:p>
          <a:p>
            <a:pPr marL="342900" indent="-342900" algn="just">
              <a:spcBef>
                <a:spcPts val="0"/>
              </a:spcBef>
              <a:buFont typeface="+mj-lt"/>
              <a:buAutoNum type="arabicPeriod" startAt="8"/>
            </a:pPr>
            <a:r>
              <a:rPr lang="es-CL" sz="1400" dirty="0"/>
              <a:t>La </a:t>
            </a:r>
            <a:r>
              <a:rPr lang="es-CL" sz="1400" b="1" dirty="0"/>
              <a:t>Subvención Proyectos Área Protección a Menores</a:t>
            </a:r>
            <a:r>
              <a:rPr lang="es-CL" sz="1400" dirty="0"/>
              <a:t> considera recursos por $200.475 millones, que corresponden a: Diagnósticos por $10.462 millones, que permite financiar una cobertura anual de 5.607 plazas; Oficinas de Protección de Derechos por $14.544 millones; Programas (FAE, PRO, PER, PEE y PAS) por $112.046 millones; Centros Residenciales por $32.638 millones; recursos para aplicación artículo 80 bis por $27.502 millones; y   $3.280 para el Fondo de Emergencias, el Piloto de Adopción y Estudio de Resultados. La ejecución presupuestaria fue de 29%, con un total gastado de $59.894 millones.</a:t>
            </a:r>
          </a:p>
          <a:p>
            <a:pPr marL="342900" indent="-342900" algn="just">
              <a:spcBef>
                <a:spcPts val="0"/>
              </a:spcBef>
              <a:buFont typeface="+mj-lt"/>
              <a:buAutoNum type="arabicPeriod" startAt="8"/>
            </a:pPr>
            <a:endParaRPr lang="es-CL" sz="1400" dirty="0"/>
          </a:p>
          <a:p>
            <a:pPr marL="342900" indent="-342900" algn="just">
              <a:spcBef>
                <a:spcPts val="0"/>
              </a:spcBef>
              <a:buFont typeface="+mj-lt"/>
              <a:buAutoNum type="arabicPeriod" startAt="8"/>
            </a:pPr>
            <a:r>
              <a:rPr lang="es-CL" sz="1400" dirty="0"/>
              <a:t>La </a:t>
            </a:r>
            <a:r>
              <a:rPr lang="es-CL" sz="1400" b="1" dirty="0"/>
              <a:t>Subvención Proyectos Área Justicia Juvenil</a:t>
            </a:r>
            <a:r>
              <a:rPr lang="es-CL" sz="1400" dirty="0"/>
              <a:t> considera recursos de continuidad para las siguientes líneas de atención: Libertad Asistida (1.931 plazas), Libertad Asistida Especial (3.995 plazas), Servicios en Beneficio de la Comunidad (1.969 plazas), Salidas Alternativas (1.625 plazas), Medidas Cautelares Ambulatorias (2.007 plazas), Reinserción Educativa (850 plazas), Intermediación Laboral (2.053 plazas) y Atención Socioeducativa para Adolescentes Privados de Libertad y Medio Libre (1.485 plazas). Se observó una ejecución presupuestaria de un 24%, totalizando un gasto de $6.065 millones.</a:t>
            </a:r>
            <a:endParaRPr lang="es-ES" sz="1600" dirty="0"/>
          </a:p>
          <a:p>
            <a:pPr marL="342900" indent="-342900" algn="just">
              <a:spcBef>
                <a:spcPts val="0"/>
              </a:spcBef>
              <a:buFont typeface="+mj-lt"/>
              <a:buAutoNum type="arabicPeriod" startAt="6"/>
            </a:pPr>
            <a:endParaRPr lang="es-CL" sz="1600" b="1" dirty="0">
              <a:ea typeface="Verdana" pitchFamily="34" charset="0"/>
              <a:cs typeface="Verdana" pitchFamily="34" charset="0"/>
            </a:endParaRPr>
          </a:p>
        </p:txBody>
      </p:sp>
      <p:sp>
        <p:nvSpPr>
          <p:cNvPr id="7"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ABRIL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MINISTERIO DE JUSTICIA</a:t>
            </a:r>
          </a:p>
        </p:txBody>
      </p:sp>
    </p:spTree>
    <p:extLst>
      <p:ext uri="{BB962C8B-B14F-4D97-AF65-F5344CB8AC3E}">
        <p14:creationId xmlns:p14="http://schemas.microsoft.com/office/powerpoint/2010/main" val="2952279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a:xfrm>
            <a:off x="6510338" y="6309320"/>
            <a:ext cx="2133600" cy="365125"/>
          </a:xfrm>
        </p:spPr>
        <p:txBody>
          <a:bodyPr/>
          <a:lstStyle/>
          <a:p>
            <a:fld id="{66452F03-F775-4AB4-A3E9-A5A78C748C69}" type="slidenum">
              <a:rPr lang="es-CL" smtClean="0"/>
              <a:t>5</a:t>
            </a:fld>
            <a:endParaRPr lang="es-CL"/>
          </a:p>
        </p:txBody>
      </p:sp>
      <p:sp>
        <p:nvSpPr>
          <p:cNvPr id="7"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ABRIL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MINISTERIO DE JUSTICIA</a:t>
            </a:r>
          </a:p>
        </p:txBody>
      </p:sp>
      <p:pic>
        <p:nvPicPr>
          <p:cNvPr id="2" name="Imagen 1">
            <a:extLst>
              <a:ext uri="{FF2B5EF4-FFF2-40B4-BE49-F238E27FC236}">
                <a16:creationId xmlns:a16="http://schemas.microsoft.com/office/drawing/2014/main" id="{9FEED674-3923-4F1B-9EF8-C34AFEAD0D21}"/>
              </a:ext>
            </a:extLst>
          </p:cNvPr>
          <p:cNvPicPr>
            <a:picLocks noChangeAspect="1"/>
          </p:cNvPicPr>
          <p:nvPr/>
        </p:nvPicPr>
        <p:blipFill>
          <a:blip r:embed="rId2"/>
          <a:stretch>
            <a:fillRect/>
          </a:stretch>
        </p:blipFill>
        <p:spPr>
          <a:xfrm>
            <a:off x="2063681" y="1785985"/>
            <a:ext cx="5028599" cy="3604276"/>
          </a:xfrm>
          <a:prstGeom prst="rect">
            <a:avLst/>
          </a:prstGeom>
        </p:spPr>
      </p:pic>
      <p:sp>
        <p:nvSpPr>
          <p:cNvPr id="8" name="3 Marcador de pie de página">
            <a:extLst>
              <a:ext uri="{FF2B5EF4-FFF2-40B4-BE49-F238E27FC236}">
                <a16:creationId xmlns:a16="http://schemas.microsoft.com/office/drawing/2014/main" id="{87C6ACB6-80B5-4441-BEAC-BE91EEF59B99}"/>
              </a:ext>
            </a:extLst>
          </p:cNvPr>
          <p:cNvSpPr>
            <a:spLocks noGrp="1"/>
          </p:cNvSpPr>
          <p:nvPr>
            <p:ph type="ftr" sz="quarter" idx="11"/>
          </p:nvPr>
        </p:nvSpPr>
        <p:spPr>
          <a:xfrm>
            <a:off x="395536" y="5512147"/>
            <a:ext cx="8406135" cy="365125"/>
          </a:xfrm>
        </p:spPr>
        <p:txBody>
          <a:bodyPr/>
          <a:lstStyle/>
          <a:p>
            <a:pPr algn="ctr"/>
            <a:r>
              <a:rPr lang="es-CL" sz="1050" b="1" dirty="0"/>
              <a:t>Fuente</a:t>
            </a:r>
            <a:r>
              <a:rPr lang="es-CL" sz="1050" dirty="0"/>
              <a:t>: Elaboración propia en base  a Ley de Presupuestos 2019</a:t>
            </a:r>
          </a:p>
        </p:txBody>
      </p:sp>
    </p:spTree>
    <p:extLst>
      <p:ext uri="{BB962C8B-B14F-4D97-AF65-F5344CB8AC3E}">
        <p14:creationId xmlns:p14="http://schemas.microsoft.com/office/powerpoint/2010/main" val="1876975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a:xfrm>
            <a:off x="6510338" y="6309320"/>
            <a:ext cx="2133600" cy="365125"/>
          </a:xfrm>
        </p:spPr>
        <p:txBody>
          <a:bodyPr/>
          <a:lstStyle/>
          <a:p>
            <a:fld id="{66452F03-F775-4AB4-A3E9-A5A78C748C69}" type="slidenum">
              <a:rPr lang="es-CL" smtClean="0"/>
              <a:t>6</a:t>
            </a:fld>
            <a:endParaRPr lang="es-CL"/>
          </a:p>
        </p:txBody>
      </p:sp>
      <p:sp>
        <p:nvSpPr>
          <p:cNvPr id="7"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ABRIL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MINISTERIO DE JUSTICIA</a:t>
            </a:r>
          </a:p>
        </p:txBody>
      </p:sp>
      <p:sp>
        <p:nvSpPr>
          <p:cNvPr id="8" name="3 Marcador de pie de página">
            <a:extLst>
              <a:ext uri="{FF2B5EF4-FFF2-40B4-BE49-F238E27FC236}">
                <a16:creationId xmlns:a16="http://schemas.microsoft.com/office/drawing/2014/main" id="{87C6ACB6-80B5-4441-BEAC-BE91EEF59B99}"/>
              </a:ext>
            </a:extLst>
          </p:cNvPr>
          <p:cNvSpPr>
            <a:spLocks noGrp="1"/>
          </p:cNvSpPr>
          <p:nvPr>
            <p:ph type="ftr" sz="quarter" idx="11"/>
          </p:nvPr>
        </p:nvSpPr>
        <p:spPr>
          <a:xfrm>
            <a:off x="395536" y="5512147"/>
            <a:ext cx="8406135" cy="365125"/>
          </a:xfrm>
        </p:spPr>
        <p:txBody>
          <a:bodyPr/>
          <a:lstStyle/>
          <a:p>
            <a:pPr algn="ctr"/>
            <a:r>
              <a:rPr lang="es-CL" sz="1050" b="1" dirty="0"/>
              <a:t>Fuente</a:t>
            </a:r>
            <a:r>
              <a:rPr lang="es-CL" sz="1050" dirty="0"/>
              <a:t>: Elaboración propia en base  a Ley de Presupuestos 2019</a:t>
            </a:r>
          </a:p>
        </p:txBody>
      </p:sp>
      <p:pic>
        <p:nvPicPr>
          <p:cNvPr id="3" name="Imagen 2">
            <a:extLst>
              <a:ext uri="{FF2B5EF4-FFF2-40B4-BE49-F238E27FC236}">
                <a16:creationId xmlns:a16="http://schemas.microsoft.com/office/drawing/2014/main" id="{15BEF1EE-84AB-4820-BAAF-3DE27CFEBD5D}"/>
              </a:ext>
            </a:extLst>
          </p:cNvPr>
          <p:cNvPicPr>
            <a:picLocks noChangeAspect="1"/>
          </p:cNvPicPr>
          <p:nvPr/>
        </p:nvPicPr>
        <p:blipFill>
          <a:blip r:embed="rId2"/>
          <a:stretch>
            <a:fillRect/>
          </a:stretch>
        </p:blipFill>
        <p:spPr>
          <a:xfrm>
            <a:off x="1691680" y="2051183"/>
            <a:ext cx="5760640" cy="3338217"/>
          </a:xfrm>
          <a:prstGeom prst="rect">
            <a:avLst/>
          </a:prstGeom>
        </p:spPr>
      </p:pic>
    </p:spTree>
    <p:extLst>
      <p:ext uri="{BB962C8B-B14F-4D97-AF65-F5344CB8AC3E}">
        <p14:creationId xmlns:p14="http://schemas.microsoft.com/office/powerpoint/2010/main" val="3004906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a:xfrm>
            <a:off x="6510338" y="6309320"/>
            <a:ext cx="2133600" cy="365125"/>
          </a:xfrm>
        </p:spPr>
        <p:txBody>
          <a:bodyPr/>
          <a:lstStyle/>
          <a:p>
            <a:fld id="{66452F03-F775-4AB4-A3E9-A5A78C748C69}" type="slidenum">
              <a:rPr lang="es-CL" smtClean="0"/>
              <a:t>7</a:t>
            </a:fld>
            <a:endParaRPr lang="es-CL"/>
          </a:p>
        </p:txBody>
      </p:sp>
      <p:sp>
        <p:nvSpPr>
          <p:cNvPr id="6" name="1 Título"/>
          <p:cNvSpPr txBox="1">
            <a:spLocks/>
          </p:cNvSpPr>
          <p:nvPr/>
        </p:nvSpPr>
        <p:spPr>
          <a:xfrm>
            <a:off x="386224" y="1412776"/>
            <a:ext cx="8229600" cy="4896544"/>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pPr marL="342900" indent="-342900" algn="just">
              <a:spcBef>
                <a:spcPts val="0"/>
              </a:spcBef>
              <a:buFont typeface="+mj-lt"/>
              <a:buAutoNum type="arabicPeriod" startAt="9"/>
            </a:pPr>
            <a:endParaRPr lang="es-CL" sz="1600" dirty="0"/>
          </a:p>
          <a:p>
            <a:pPr marL="342900" indent="-342900" algn="just">
              <a:spcBef>
                <a:spcPts val="0"/>
              </a:spcBef>
              <a:buFont typeface="+mj-lt"/>
              <a:buAutoNum type="arabicPeriod" startAt="9"/>
            </a:pPr>
            <a:endParaRPr lang="es-CL" sz="1600" dirty="0"/>
          </a:p>
          <a:p>
            <a:pPr marL="342900" indent="-342900" algn="just">
              <a:spcBef>
                <a:spcPts val="0"/>
              </a:spcBef>
              <a:buFont typeface="+mj-lt"/>
              <a:buAutoNum type="arabicPeriod" startAt="9"/>
            </a:pPr>
            <a:endParaRPr lang="es-CL" sz="1600" b="1" dirty="0">
              <a:ea typeface="Verdana" pitchFamily="34" charset="0"/>
              <a:cs typeface="Verdana" pitchFamily="34" charset="0"/>
            </a:endParaRPr>
          </a:p>
        </p:txBody>
      </p:sp>
      <p:sp>
        <p:nvSpPr>
          <p:cNvPr id="9" name="1 Título"/>
          <p:cNvSpPr txBox="1">
            <a:spLocks/>
          </p:cNvSpPr>
          <p:nvPr/>
        </p:nvSpPr>
        <p:spPr>
          <a:xfrm>
            <a:off x="414336" y="724413"/>
            <a:ext cx="8210799" cy="591093"/>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600" b="1" dirty="0">
                <a:solidFill>
                  <a:schemeClr val="tx1"/>
                </a:solidFill>
                <a:ea typeface="Verdana" pitchFamily="34" charset="0"/>
                <a:cs typeface="Verdana" pitchFamily="34" charset="0"/>
              </a:rPr>
              <a:t>COMPORTAMIENTO DE LA EJECUCIÓN ACUMULADA DE GASTOS A ABRIL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MINISTERIO DE JUSTICIA</a:t>
            </a:r>
          </a:p>
        </p:txBody>
      </p:sp>
      <p:sp>
        <p:nvSpPr>
          <p:cNvPr id="8" name="3 Marcador de pie de página"/>
          <p:cNvSpPr>
            <a:spLocks noGrp="1"/>
          </p:cNvSpPr>
          <p:nvPr>
            <p:ph type="ftr" sz="quarter" idx="11"/>
          </p:nvPr>
        </p:nvSpPr>
        <p:spPr>
          <a:xfrm>
            <a:off x="386224" y="5656163"/>
            <a:ext cx="8406135" cy="365125"/>
          </a:xfrm>
        </p:spPr>
        <p:txBody>
          <a:bodyPr/>
          <a:lstStyle/>
          <a:p>
            <a:pPr algn="ctr"/>
            <a:r>
              <a:rPr lang="es-CL" sz="1050" b="1" dirty="0"/>
              <a:t>Fuente</a:t>
            </a:r>
            <a:r>
              <a:rPr lang="es-CL" sz="1050" dirty="0"/>
              <a:t>: Elaboración propia en base  a Informes de ejecución presupuestaria mensual de DIPRES.</a:t>
            </a:r>
          </a:p>
        </p:txBody>
      </p:sp>
      <p:pic>
        <p:nvPicPr>
          <p:cNvPr id="3" name="Imagen 2">
            <a:extLst>
              <a:ext uri="{FF2B5EF4-FFF2-40B4-BE49-F238E27FC236}">
                <a16:creationId xmlns:a16="http://schemas.microsoft.com/office/drawing/2014/main" id="{2ECEEE46-6A6C-4487-B8A9-AC66B128BE08}"/>
              </a:ext>
            </a:extLst>
          </p:cNvPr>
          <p:cNvPicPr>
            <a:picLocks noChangeAspect="1"/>
          </p:cNvPicPr>
          <p:nvPr/>
        </p:nvPicPr>
        <p:blipFill>
          <a:blip r:embed="rId2"/>
          <a:stretch>
            <a:fillRect/>
          </a:stretch>
        </p:blipFill>
        <p:spPr>
          <a:xfrm>
            <a:off x="1691680" y="2051184"/>
            <a:ext cx="5760640" cy="3462512"/>
          </a:xfrm>
          <a:prstGeom prst="rect">
            <a:avLst/>
          </a:prstGeom>
        </p:spPr>
      </p:pic>
    </p:spTree>
    <p:extLst>
      <p:ext uri="{BB962C8B-B14F-4D97-AF65-F5344CB8AC3E}">
        <p14:creationId xmlns:p14="http://schemas.microsoft.com/office/powerpoint/2010/main" val="2046342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a:xfrm>
            <a:off x="6510338" y="6309320"/>
            <a:ext cx="2133600" cy="365125"/>
          </a:xfrm>
        </p:spPr>
        <p:txBody>
          <a:bodyPr/>
          <a:lstStyle/>
          <a:p>
            <a:fld id="{66452F03-F775-4AB4-A3E9-A5A78C748C69}" type="slidenum">
              <a:rPr lang="es-CL" smtClean="0"/>
              <a:t>8</a:t>
            </a:fld>
            <a:endParaRPr lang="es-CL"/>
          </a:p>
        </p:txBody>
      </p:sp>
      <p:sp>
        <p:nvSpPr>
          <p:cNvPr id="6" name="1 Título"/>
          <p:cNvSpPr txBox="1">
            <a:spLocks/>
          </p:cNvSpPr>
          <p:nvPr/>
        </p:nvSpPr>
        <p:spPr>
          <a:xfrm>
            <a:off x="386224" y="1412776"/>
            <a:ext cx="8229600" cy="4896544"/>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pPr marL="342900" indent="-342900" algn="just">
              <a:spcBef>
                <a:spcPts val="0"/>
              </a:spcBef>
              <a:buFont typeface="+mj-lt"/>
              <a:buAutoNum type="arabicPeriod" startAt="9"/>
            </a:pPr>
            <a:endParaRPr lang="es-CL" sz="1600" dirty="0"/>
          </a:p>
          <a:p>
            <a:pPr marL="342900" indent="-342900" algn="just">
              <a:spcBef>
                <a:spcPts val="0"/>
              </a:spcBef>
              <a:buFont typeface="+mj-lt"/>
              <a:buAutoNum type="arabicPeriod" startAt="9"/>
            </a:pPr>
            <a:endParaRPr lang="es-CL" sz="1600" dirty="0"/>
          </a:p>
          <a:p>
            <a:pPr marL="342900" indent="-342900" algn="just">
              <a:spcBef>
                <a:spcPts val="0"/>
              </a:spcBef>
              <a:buFont typeface="+mj-lt"/>
              <a:buAutoNum type="arabicPeriod" startAt="9"/>
            </a:pPr>
            <a:endParaRPr lang="es-CL" sz="1600" b="1" dirty="0">
              <a:ea typeface="Verdana" pitchFamily="34" charset="0"/>
              <a:cs typeface="Verdana" pitchFamily="34" charset="0"/>
            </a:endParaRPr>
          </a:p>
        </p:txBody>
      </p:sp>
      <p:sp>
        <p:nvSpPr>
          <p:cNvPr id="9" name="1 Título"/>
          <p:cNvSpPr txBox="1">
            <a:spLocks/>
          </p:cNvSpPr>
          <p:nvPr/>
        </p:nvSpPr>
        <p:spPr>
          <a:xfrm>
            <a:off x="414336" y="724413"/>
            <a:ext cx="8210799" cy="591093"/>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600" b="1" dirty="0">
                <a:solidFill>
                  <a:schemeClr val="tx1"/>
                </a:solidFill>
                <a:ea typeface="Verdana" pitchFamily="34" charset="0"/>
                <a:cs typeface="Verdana" pitchFamily="34" charset="0"/>
              </a:rPr>
              <a:t>COMPORTAMIENTO DE LA EJECUCIÓN ACUMULADA DE GASTOS A ABRIL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MINISTERIO DE JUSTICIA</a:t>
            </a:r>
          </a:p>
        </p:txBody>
      </p:sp>
      <p:sp>
        <p:nvSpPr>
          <p:cNvPr id="8" name="3 Marcador de pie de página"/>
          <p:cNvSpPr>
            <a:spLocks noGrp="1"/>
          </p:cNvSpPr>
          <p:nvPr>
            <p:ph type="ftr" sz="quarter" idx="11"/>
          </p:nvPr>
        </p:nvSpPr>
        <p:spPr>
          <a:xfrm>
            <a:off x="386224" y="5656163"/>
            <a:ext cx="8406135" cy="365125"/>
          </a:xfrm>
        </p:spPr>
        <p:txBody>
          <a:bodyPr/>
          <a:lstStyle/>
          <a:p>
            <a:pPr algn="ctr"/>
            <a:r>
              <a:rPr lang="es-CL" sz="1050" b="1" dirty="0"/>
              <a:t>Fuente</a:t>
            </a:r>
            <a:r>
              <a:rPr lang="es-CL" sz="1050" dirty="0"/>
              <a:t>: Elaboración propia en base  a Informes de ejecución presupuestaria mensual de DIPRES.</a:t>
            </a:r>
          </a:p>
        </p:txBody>
      </p:sp>
      <p:pic>
        <p:nvPicPr>
          <p:cNvPr id="3" name="Imagen 2">
            <a:extLst>
              <a:ext uri="{FF2B5EF4-FFF2-40B4-BE49-F238E27FC236}">
                <a16:creationId xmlns:a16="http://schemas.microsoft.com/office/drawing/2014/main" id="{E22D6149-4080-4CE8-8FA4-D7339A96055B}"/>
              </a:ext>
            </a:extLst>
          </p:cNvPr>
          <p:cNvPicPr>
            <a:picLocks noChangeAspect="1"/>
          </p:cNvPicPr>
          <p:nvPr/>
        </p:nvPicPr>
        <p:blipFill>
          <a:blip r:embed="rId2"/>
          <a:stretch>
            <a:fillRect/>
          </a:stretch>
        </p:blipFill>
        <p:spPr>
          <a:xfrm>
            <a:off x="1691680" y="2051184"/>
            <a:ext cx="5760640" cy="3462513"/>
          </a:xfrm>
          <a:prstGeom prst="rect">
            <a:avLst/>
          </a:prstGeom>
        </p:spPr>
      </p:pic>
    </p:spTree>
    <p:extLst>
      <p:ext uri="{BB962C8B-B14F-4D97-AF65-F5344CB8AC3E}">
        <p14:creationId xmlns:p14="http://schemas.microsoft.com/office/powerpoint/2010/main" val="2673578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386224" y="3933056"/>
            <a:ext cx="8406135" cy="365125"/>
          </a:xfrm>
        </p:spPr>
        <p:txBody>
          <a:bodyPr/>
          <a:lstStyle/>
          <a:p>
            <a:r>
              <a:rPr lang="es-CL" sz="1050" b="1" dirty="0"/>
              <a:t>Fuente</a:t>
            </a:r>
            <a:r>
              <a:rPr lang="es-CL" sz="1050" dirty="0"/>
              <a:t>: Elaboración propia en base  a Informes de ejecución presupuestaria mensual de DIPRES.</a:t>
            </a:r>
          </a:p>
        </p:txBody>
      </p:sp>
      <p:sp>
        <p:nvSpPr>
          <p:cNvPr id="5" name="4 Marcador de número de diapositiva"/>
          <p:cNvSpPr>
            <a:spLocks noGrp="1"/>
          </p:cNvSpPr>
          <p:nvPr>
            <p:ph type="sldNum" sz="quarter" idx="12"/>
          </p:nvPr>
        </p:nvSpPr>
        <p:spPr>
          <a:xfrm>
            <a:off x="6510338" y="6309320"/>
            <a:ext cx="2133600" cy="365125"/>
          </a:xfrm>
        </p:spPr>
        <p:txBody>
          <a:bodyPr/>
          <a:lstStyle/>
          <a:p>
            <a:fld id="{66452F03-F775-4AB4-A3E9-A5A78C748C69}" type="slidenum">
              <a:rPr lang="es-CL" smtClean="0"/>
              <a:t>9</a:t>
            </a:fld>
            <a:endParaRPr lang="es-CL"/>
          </a:p>
        </p:txBody>
      </p:sp>
      <p:sp>
        <p:nvSpPr>
          <p:cNvPr id="6" name="1 Título"/>
          <p:cNvSpPr txBox="1">
            <a:spLocks/>
          </p:cNvSpPr>
          <p:nvPr/>
        </p:nvSpPr>
        <p:spPr>
          <a:xfrm>
            <a:off x="386224" y="1412776"/>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p>
        </p:txBody>
      </p:sp>
      <p:sp>
        <p:nvSpPr>
          <p:cNvPr id="8"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ABRIL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10 MINISTERIO DE JUSTICIA</a:t>
            </a:r>
          </a:p>
        </p:txBody>
      </p:sp>
      <p:graphicFrame>
        <p:nvGraphicFramePr>
          <p:cNvPr id="2" name="Objeto 1">
            <a:extLst>
              <a:ext uri="{FF2B5EF4-FFF2-40B4-BE49-F238E27FC236}">
                <a16:creationId xmlns:a16="http://schemas.microsoft.com/office/drawing/2014/main" id="{72B5B848-6912-4DAA-9B1E-114189EFF632}"/>
              </a:ext>
            </a:extLst>
          </p:cNvPr>
          <p:cNvGraphicFramePr>
            <a:graphicFrameLocks noChangeAspect="1"/>
          </p:cNvGraphicFramePr>
          <p:nvPr>
            <p:extLst>
              <p:ext uri="{D42A27DB-BD31-4B8C-83A1-F6EECF244321}">
                <p14:modId xmlns:p14="http://schemas.microsoft.com/office/powerpoint/2010/main" val="3919708261"/>
              </p:ext>
            </p:extLst>
          </p:nvPr>
        </p:nvGraphicFramePr>
        <p:xfrm>
          <a:off x="414338" y="1700808"/>
          <a:ext cx="8201486" cy="2162175"/>
        </p:xfrm>
        <a:graphic>
          <a:graphicData uri="http://schemas.openxmlformats.org/presentationml/2006/ole">
            <mc:AlternateContent xmlns:mc="http://schemas.openxmlformats.org/markup-compatibility/2006">
              <mc:Choice xmlns:v="urn:schemas-microsoft-com:vml" Requires="v">
                <p:oleObj spid="_x0000_s8296" name="Worksheet" r:id="rId3" imgW="7524885" imgH="2162265" progId="Excel.Sheet.8">
                  <p:embed/>
                </p:oleObj>
              </mc:Choice>
              <mc:Fallback>
                <p:oleObj name="Worksheet" r:id="rId3" imgW="7524885" imgH="2162265" progId="Excel.Sheet.8">
                  <p:embed/>
                  <p:pic>
                    <p:nvPicPr>
                      <p:cNvPr id="0" name=""/>
                      <p:cNvPicPr/>
                      <p:nvPr/>
                    </p:nvPicPr>
                    <p:blipFill>
                      <a:blip r:embed="rId4"/>
                      <a:stretch>
                        <a:fillRect/>
                      </a:stretch>
                    </p:blipFill>
                    <p:spPr>
                      <a:xfrm>
                        <a:off x="414338" y="1700808"/>
                        <a:ext cx="8201486" cy="2162175"/>
                      </a:xfrm>
                      <a:prstGeom prst="rect">
                        <a:avLst/>
                      </a:prstGeom>
                    </p:spPr>
                  </p:pic>
                </p:oleObj>
              </mc:Fallback>
            </mc:AlternateContent>
          </a:graphicData>
        </a:graphic>
      </p:graphicFrame>
    </p:spTree>
    <p:extLst>
      <p:ext uri="{BB962C8B-B14F-4D97-AF65-F5344CB8AC3E}">
        <p14:creationId xmlns:p14="http://schemas.microsoft.com/office/powerpoint/2010/main" val="524812675"/>
      </p:ext>
    </p:extLst>
  </p:cSld>
  <p:clrMapOvr>
    <a:masterClrMapping/>
  </p:clrMapOvr>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3445</TotalTime>
  <Words>1252</Words>
  <Application>Microsoft Office PowerPoint</Application>
  <PresentationFormat>Presentación en pantalla (4:3)</PresentationFormat>
  <Paragraphs>101</Paragraphs>
  <Slides>20</Slides>
  <Notes>1</Notes>
  <HiddenSlides>0</HiddenSlides>
  <MMClips>0</MMClips>
  <ScaleCrop>false</ScaleCrop>
  <HeadingPairs>
    <vt:vector size="8" baseType="variant">
      <vt:variant>
        <vt:lpstr>Fuentes usadas</vt:lpstr>
      </vt:variant>
      <vt:variant>
        <vt:i4>4</vt:i4>
      </vt:variant>
      <vt:variant>
        <vt:lpstr>Tema</vt:lpstr>
      </vt:variant>
      <vt:variant>
        <vt:i4>2</vt:i4>
      </vt:variant>
      <vt:variant>
        <vt:lpstr>Servidores OLE incrustados</vt:lpstr>
      </vt:variant>
      <vt:variant>
        <vt:i4>2</vt:i4>
      </vt:variant>
      <vt:variant>
        <vt:lpstr>Títulos de diapositiva</vt:lpstr>
      </vt:variant>
      <vt:variant>
        <vt:i4>20</vt:i4>
      </vt:variant>
    </vt:vector>
  </HeadingPairs>
  <TitlesOfParts>
    <vt:vector size="28" baseType="lpstr">
      <vt:lpstr>Andalus</vt:lpstr>
      <vt:lpstr>Arial</vt:lpstr>
      <vt:lpstr>Calibri</vt:lpstr>
      <vt:lpstr>Times New Roman</vt:lpstr>
      <vt:lpstr>1_Tema de Office</vt:lpstr>
      <vt:lpstr>Tema de Office</vt:lpstr>
      <vt:lpstr>Imagen de mapa de bits</vt:lpstr>
      <vt:lpstr>Hoja de cálculo de Microsoft Excel 97-2003</vt:lpstr>
      <vt:lpstr>EJECUCIÓN ACUMULADA DE GASTOS PRESUPUESTARIOS AL MES DE ABRIL DE 2019 PARTIDA 10: MINISTERIO DE JUSTICIA</vt:lpstr>
      <vt:lpstr>EJECUCIÓN ACUMULADA DE GASTOS A ABRIL DE 2019  PARTIDA 10 MINISTERIO DE JUSTICIA</vt:lpstr>
      <vt:lpstr>EJECUCIÓN ACUMULADA DE GASTOS A ABRIL DE 2019  PARTIDA 10 MINISTERIO DE JUSTICIA</vt:lpstr>
      <vt:lpstr>EJECUCIÓN ACUMULADA DE GASTOS A ABRIL DE 2019  PARTIDA 10 MINISTERIO DE JUSTICIA</vt:lpstr>
      <vt:lpstr>EJECUCIÓN ACUMULADA DE GASTOS A ABRIL DE 2019  PARTIDA 10 MINISTERIO DE JUSTICIA</vt:lpstr>
      <vt:lpstr>EJECUCIÓN ACUMULADA DE GASTOS A ABRIL DE 2019  PARTIDA 10 MINISTERIO DE JUSTICIA</vt:lpstr>
      <vt:lpstr>Presentación de PowerPoint</vt:lpstr>
      <vt:lpstr>Presentación de PowerPoint</vt:lpstr>
      <vt:lpstr>EJECUCIÓN ACUMULADA DE GASTOS A ABRIL DE 2019  PARTIDA 10 MINISTERIO DE JUSTICIA</vt:lpstr>
      <vt:lpstr>EJECUCIÓN ACUMULADA DE GASTOS A ABRIL DE 2019  PARTIDA 10 RESUMEN POR CAPÍTULOS</vt:lpstr>
      <vt:lpstr>EJECUCIÓN ACUMULADA DE GASTOS A ABRIL DE 2019  PARTIDA 10. CAPÍTULO 01. PROGRAMA 01:  SECRETARÍA Y ADMINISTRACIÓN GENERAL</vt:lpstr>
      <vt:lpstr>EJECUCIÓN ACUMULADA DE GASTOS A ABRIL DE 2019  PARTIDA 10. CAPÍTULO 01. PROGRAMA 02:  PROGRAMA DE CONCESIONES DEL MINISTERIO DE JUSTICIA</vt:lpstr>
      <vt:lpstr>EJECUCIÓN ACUMULADA DE GASTOS A ABRIL DE 2019  PARTIDA 10. CAPÍTULO 02. PROGRAMA 01: SERVICIO REGISTRO CIVIL E IDENTIFICACIÓN</vt:lpstr>
      <vt:lpstr>EJECUCIÓN ACUMULADA DE GASTOS A ABRIL DE 2019  PARTIDA 10. CAPÍTULO 03. PROGRAMA 01:  SERVICIO MÉDICO LEGAL</vt:lpstr>
      <vt:lpstr>EJECUCIÓN ACUMULADA DE GASTOS A ABRIL DE 2019  PARTIDA 10. CAPÍTULO 04. PROGRAMA 01:  GENDARMERÍA DE CHILE</vt:lpstr>
      <vt:lpstr>EJECUCIÓN ACUMULADA DE GASTOS A ABRIL DE 2019  PARTIDA 10. CAPÍTULO 04. PROGRAMA 02:  PROGRAMA DE REHABILITACIÓN Y REINSERCIÓN SOCIAL</vt:lpstr>
      <vt:lpstr>EJECUCIÓN ACUMULADA DE GASTOS A ABRIL DE 2019  PARTIDA 10. CAPÍTULO 06. PROGRAMA 01:  SUBSECRETARÍA DE DERECHOS HUMANOS</vt:lpstr>
      <vt:lpstr>EJECUCIÓN ACUMULADA DE GASTOS A ABRIL DE 2019  PARTIDA 10. CAPÍTULO 07. PROGRAMA 01:  SERVICIO NACIONAL DE MENORES</vt:lpstr>
      <vt:lpstr>EJECUCIÓN ACUMULADA DE GASTOS A ABRIL DE 2019  PARTIDA 10. CAPÍTULO 07. PROGRAMA 02:  PROGRAMA DE ADMINISTRACIÓN DIRECTA Y PROYECTOS NACIONALES</vt:lpstr>
      <vt:lpstr>EJECUCIÓN ACUMULADA DE GASTOS A ABRIL DE 2019  PARTIDA 10. CAPÍTULO 09. PROGRAMA 01:  DEFENSORÍA PENAL PÚBLICA</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PRESUPUESTO1</dc:creator>
  <cp:lastModifiedBy>EDIAZ</cp:lastModifiedBy>
  <cp:revision>210</cp:revision>
  <cp:lastPrinted>2016-10-20T14:15:11Z</cp:lastPrinted>
  <dcterms:created xsi:type="dcterms:W3CDTF">2016-06-23T13:38:47Z</dcterms:created>
  <dcterms:modified xsi:type="dcterms:W3CDTF">2019-06-05T14:26:43Z</dcterms:modified>
</cp:coreProperties>
</file>