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298" r:id="rId4"/>
    <p:sldId id="299" r:id="rId5"/>
    <p:sldId id="305" r:id="rId6"/>
    <p:sldId id="300" r:id="rId7"/>
    <p:sldId id="303" r:id="rId8"/>
    <p:sldId id="264" r:id="rId9"/>
    <p:sldId id="263" r:id="rId10"/>
    <p:sldId id="265" r:id="rId11"/>
    <p:sldId id="267" r:id="rId12"/>
    <p:sldId id="268" r:id="rId13"/>
    <p:sldId id="269" r:id="rId14"/>
    <p:sldId id="301" r:id="rId15"/>
    <p:sldId id="271" r:id="rId16"/>
    <p:sldId id="304" r:id="rId17"/>
    <p:sldId id="273" r:id="rId18"/>
    <p:sldId id="274" r:id="rId19"/>
    <p:sldId id="275" r:id="rId20"/>
    <p:sldId id="276" r:id="rId21"/>
    <p:sldId id="278" r:id="rId22"/>
    <p:sldId id="272" r:id="rId23"/>
    <p:sldId id="280" r:id="rId24"/>
    <p:sldId id="281" r:id="rId25"/>
    <p:sldId id="282" r:id="rId26"/>
    <p:sldId id="302" r:id="rId2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73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4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43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00472FE-EE33-4DF6-B42C-A2602BDFD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724936"/>
              </p:ext>
            </p:extLst>
          </p:nvPr>
        </p:nvGraphicFramePr>
        <p:xfrm>
          <a:off x="628649" y="1772816"/>
          <a:ext cx="7886701" cy="156994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73204289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05481113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4370067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685895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960304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3840347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322910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2322298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12518985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81990361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67973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59073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9.414.835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5692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522.985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32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3095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9793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3549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8916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4319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507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CF170C-226D-48A3-B5D9-9939BF1C2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81511"/>
              </p:ext>
            </p:extLst>
          </p:nvPr>
        </p:nvGraphicFramePr>
        <p:xfrm>
          <a:off x="550980" y="1772816"/>
          <a:ext cx="8042040" cy="2062448"/>
        </p:xfrm>
        <a:graphic>
          <a:graphicData uri="http://schemas.openxmlformats.org/drawingml/2006/table">
            <a:tbl>
              <a:tblPr/>
              <a:tblGrid>
                <a:gridCol w="269506">
                  <a:extLst>
                    <a:ext uri="{9D8B030D-6E8A-4147-A177-3AD203B41FA5}">
                      <a16:colId xmlns:a16="http://schemas.microsoft.com/office/drawing/2014/main" val="687663139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4171060795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1729247156"/>
                    </a:ext>
                  </a:extLst>
                </a:gridCol>
                <a:gridCol w="3040020">
                  <a:extLst>
                    <a:ext uri="{9D8B030D-6E8A-4147-A177-3AD203B41FA5}">
                      <a16:colId xmlns:a16="http://schemas.microsoft.com/office/drawing/2014/main" val="3120963887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2576180163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2176238142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3151940964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1612536919"/>
                    </a:ext>
                  </a:extLst>
                </a:gridCol>
                <a:gridCol w="657593">
                  <a:extLst>
                    <a:ext uri="{9D8B030D-6E8A-4147-A177-3AD203B41FA5}">
                      <a16:colId xmlns:a16="http://schemas.microsoft.com/office/drawing/2014/main" val="1235235317"/>
                    </a:ext>
                  </a:extLst>
                </a:gridCol>
                <a:gridCol w="646813">
                  <a:extLst>
                    <a:ext uri="{9D8B030D-6E8A-4147-A177-3AD203B41FA5}">
                      <a16:colId xmlns:a16="http://schemas.microsoft.com/office/drawing/2014/main" val="2141098372"/>
                    </a:ext>
                  </a:extLst>
                </a:gridCol>
              </a:tblGrid>
              <a:tr h="1434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122402"/>
                  </a:ext>
                </a:extLst>
              </a:tr>
              <a:tr h="439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018055"/>
                  </a:ext>
                </a:extLst>
              </a:tr>
              <a:tr h="1883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1.031.766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934337"/>
                  </a:ext>
                </a:extLst>
              </a:tr>
              <a:tr h="14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19937"/>
                  </a:ext>
                </a:extLst>
              </a:tr>
              <a:tr h="14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369932"/>
                  </a:ext>
                </a:extLst>
              </a:tr>
              <a:tr h="14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517269"/>
                  </a:ext>
                </a:extLst>
              </a:tr>
              <a:tr h="14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905751"/>
                  </a:ext>
                </a:extLst>
              </a:tr>
              <a:tr h="14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261998"/>
                  </a:ext>
                </a:extLst>
              </a:tr>
              <a:tr h="14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Servicion Agrícola y Ganadero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871882"/>
                  </a:ext>
                </a:extLst>
              </a:tr>
              <a:tr h="14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560244"/>
                  </a:ext>
                </a:extLst>
              </a:tr>
              <a:tr h="14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146729"/>
                  </a:ext>
                </a:extLst>
              </a:tr>
              <a:tr h="14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52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37A7ED-AB78-4B4F-9C9A-8C0F6DB6A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928668"/>
              </p:ext>
            </p:extLst>
          </p:nvPr>
        </p:nvGraphicFramePr>
        <p:xfrm>
          <a:off x="628650" y="1699123"/>
          <a:ext cx="7886700" cy="3025656"/>
        </p:xfrm>
        <a:graphic>
          <a:graphicData uri="http://schemas.openxmlformats.org/drawingml/2006/table">
            <a:tbl>
              <a:tblPr/>
              <a:tblGrid>
                <a:gridCol w="262540">
                  <a:extLst>
                    <a:ext uri="{9D8B030D-6E8A-4147-A177-3AD203B41FA5}">
                      <a16:colId xmlns:a16="http://schemas.microsoft.com/office/drawing/2014/main" val="2826303114"/>
                    </a:ext>
                  </a:extLst>
                </a:gridCol>
                <a:gridCol w="262540">
                  <a:extLst>
                    <a:ext uri="{9D8B030D-6E8A-4147-A177-3AD203B41FA5}">
                      <a16:colId xmlns:a16="http://schemas.microsoft.com/office/drawing/2014/main" val="3736460195"/>
                    </a:ext>
                  </a:extLst>
                </a:gridCol>
                <a:gridCol w="262540">
                  <a:extLst>
                    <a:ext uri="{9D8B030D-6E8A-4147-A177-3AD203B41FA5}">
                      <a16:colId xmlns:a16="http://schemas.microsoft.com/office/drawing/2014/main" val="1072897582"/>
                    </a:ext>
                  </a:extLst>
                </a:gridCol>
                <a:gridCol w="3013959">
                  <a:extLst>
                    <a:ext uri="{9D8B030D-6E8A-4147-A177-3AD203B41FA5}">
                      <a16:colId xmlns:a16="http://schemas.microsoft.com/office/drawing/2014/main" val="2558923804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234430313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1159478037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2731254046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1767203"/>
                    </a:ext>
                  </a:extLst>
                </a:gridCol>
                <a:gridCol w="640597">
                  <a:extLst>
                    <a:ext uri="{9D8B030D-6E8A-4147-A177-3AD203B41FA5}">
                      <a16:colId xmlns:a16="http://schemas.microsoft.com/office/drawing/2014/main" val="2391128083"/>
                    </a:ext>
                  </a:extLst>
                </a:gridCol>
                <a:gridCol w="630096">
                  <a:extLst>
                    <a:ext uri="{9D8B030D-6E8A-4147-A177-3AD203B41FA5}">
                      <a16:colId xmlns:a16="http://schemas.microsoft.com/office/drawing/2014/main" val="2129432750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085169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96865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641.217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1627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85.615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8752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21258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281.567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4752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281.567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4624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57028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55.025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26779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95.469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23380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8269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69.144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06313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Registro Civil e Identificación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2260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9523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776022"/>
                  </a:ext>
                </a:extLst>
              </a:tr>
              <a:tr h="133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93590"/>
                  </a:ext>
                </a:extLst>
              </a:tr>
              <a:tr h="133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87479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194532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267.863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1990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94187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684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DE96F0-88B6-412B-B2EE-8DDBA07EE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487044"/>
              </p:ext>
            </p:extLst>
          </p:nvPr>
        </p:nvGraphicFramePr>
        <p:xfrm>
          <a:off x="583098" y="1821174"/>
          <a:ext cx="8042037" cy="2327902"/>
        </p:xfrm>
        <a:graphic>
          <a:graphicData uri="http://schemas.openxmlformats.org/drawingml/2006/table">
            <a:tbl>
              <a:tblPr/>
              <a:tblGrid>
                <a:gridCol w="269506">
                  <a:extLst>
                    <a:ext uri="{9D8B030D-6E8A-4147-A177-3AD203B41FA5}">
                      <a16:colId xmlns:a16="http://schemas.microsoft.com/office/drawing/2014/main" val="3007813342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1257489336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2970043799"/>
                    </a:ext>
                  </a:extLst>
                </a:gridCol>
                <a:gridCol w="3040018">
                  <a:extLst>
                    <a:ext uri="{9D8B030D-6E8A-4147-A177-3AD203B41FA5}">
                      <a16:colId xmlns:a16="http://schemas.microsoft.com/office/drawing/2014/main" val="2329203505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1363113386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2495526689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982988088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2137335589"/>
                    </a:ext>
                  </a:extLst>
                </a:gridCol>
                <a:gridCol w="657592">
                  <a:extLst>
                    <a:ext uri="{9D8B030D-6E8A-4147-A177-3AD203B41FA5}">
                      <a16:colId xmlns:a16="http://schemas.microsoft.com/office/drawing/2014/main" val="2888878798"/>
                    </a:ext>
                  </a:extLst>
                </a:gridCol>
                <a:gridCol w="646813">
                  <a:extLst>
                    <a:ext uri="{9D8B030D-6E8A-4147-A177-3AD203B41FA5}">
                      <a16:colId xmlns:a16="http://schemas.microsoft.com/office/drawing/2014/main" val="1992113967"/>
                    </a:ext>
                  </a:extLst>
                </a:gridCol>
              </a:tblGrid>
              <a:tr h="1339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75383"/>
                  </a:ext>
                </a:extLst>
              </a:tr>
              <a:tr h="410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970456"/>
                  </a:ext>
                </a:extLst>
              </a:tr>
              <a:tr h="1758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684.896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127643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01297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330884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17418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295873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63846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ProChile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572308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754778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110211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4052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515074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602998"/>
                  </a:ext>
                </a:extLst>
              </a:tr>
              <a:tr h="133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780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D027E48-972D-411B-88FE-3A1E5900A0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13335"/>
              </p:ext>
            </p:extLst>
          </p:nvPr>
        </p:nvGraphicFramePr>
        <p:xfrm>
          <a:off x="583095" y="1822310"/>
          <a:ext cx="7932255" cy="2243066"/>
        </p:xfrm>
        <a:graphic>
          <a:graphicData uri="http://schemas.openxmlformats.org/drawingml/2006/table">
            <a:tbl>
              <a:tblPr/>
              <a:tblGrid>
                <a:gridCol w="265827">
                  <a:extLst>
                    <a:ext uri="{9D8B030D-6E8A-4147-A177-3AD203B41FA5}">
                      <a16:colId xmlns:a16="http://schemas.microsoft.com/office/drawing/2014/main" val="150690036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1746854301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2483512326"/>
                    </a:ext>
                  </a:extLst>
                </a:gridCol>
                <a:gridCol w="2998519">
                  <a:extLst>
                    <a:ext uri="{9D8B030D-6E8A-4147-A177-3AD203B41FA5}">
                      <a16:colId xmlns:a16="http://schemas.microsoft.com/office/drawing/2014/main" val="609445076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958616738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3606408197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2292613963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3085248267"/>
                    </a:ext>
                  </a:extLst>
                </a:gridCol>
                <a:gridCol w="648616">
                  <a:extLst>
                    <a:ext uri="{9D8B030D-6E8A-4147-A177-3AD203B41FA5}">
                      <a16:colId xmlns:a16="http://schemas.microsoft.com/office/drawing/2014/main" val="178738986"/>
                    </a:ext>
                  </a:extLst>
                </a:gridCol>
                <a:gridCol w="637983">
                  <a:extLst>
                    <a:ext uri="{9D8B030D-6E8A-4147-A177-3AD203B41FA5}">
                      <a16:colId xmlns:a16="http://schemas.microsoft.com/office/drawing/2014/main" val="163613787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213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30906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15.272.954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7.239.778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309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12.764.071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12.746.830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-17.241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5.012.086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25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304.947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1588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7878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1076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386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2799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4825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Programas de los Servicios Públicos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7218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860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3051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0256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729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E30D17-8431-45DC-8EDC-494360E8E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369467"/>
              </p:ext>
            </p:extLst>
          </p:nvPr>
        </p:nvGraphicFramePr>
        <p:xfrm>
          <a:off x="467545" y="1822310"/>
          <a:ext cx="8047805" cy="1390665"/>
        </p:xfrm>
        <a:graphic>
          <a:graphicData uri="http://schemas.openxmlformats.org/drawingml/2006/table">
            <a:tbl>
              <a:tblPr/>
              <a:tblGrid>
                <a:gridCol w="269699">
                  <a:extLst>
                    <a:ext uri="{9D8B030D-6E8A-4147-A177-3AD203B41FA5}">
                      <a16:colId xmlns:a16="http://schemas.microsoft.com/office/drawing/2014/main" val="1510626504"/>
                    </a:ext>
                  </a:extLst>
                </a:gridCol>
                <a:gridCol w="269699">
                  <a:extLst>
                    <a:ext uri="{9D8B030D-6E8A-4147-A177-3AD203B41FA5}">
                      <a16:colId xmlns:a16="http://schemas.microsoft.com/office/drawing/2014/main" val="1029296114"/>
                    </a:ext>
                  </a:extLst>
                </a:gridCol>
                <a:gridCol w="269699">
                  <a:extLst>
                    <a:ext uri="{9D8B030D-6E8A-4147-A177-3AD203B41FA5}">
                      <a16:colId xmlns:a16="http://schemas.microsoft.com/office/drawing/2014/main" val="2646281461"/>
                    </a:ext>
                  </a:extLst>
                </a:gridCol>
                <a:gridCol w="3042199">
                  <a:extLst>
                    <a:ext uri="{9D8B030D-6E8A-4147-A177-3AD203B41FA5}">
                      <a16:colId xmlns:a16="http://schemas.microsoft.com/office/drawing/2014/main" val="1024222827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256555125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4141825104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3882073809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1490658023"/>
                    </a:ext>
                  </a:extLst>
                </a:gridCol>
                <a:gridCol w="658064">
                  <a:extLst>
                    <a:ext uri="{9D8B030D-6E8A-4147-A177-3AD203B41FA5}">
                      <a16:colId xmlns:a16="http://schemas.microsoft.com/office/drawing/2014/main" val="4016216843"/>
                    </a:ext>
                  </a:extLst>
                </a:gridCol>
                <a:gridCol w="647277">
                  <a:extLst>
                    <a:ext uri="{9D8B030D-6E8A-4147-A177-3AD203B41FA5}">
                      <a16:colId xmlns:a16="http://schemas.microsoft.com/office/drawing/2014/main" val="2981068455"/>
                    </a:ext>
                  </a:extLst>
                </a:gridCol>
              </a:tblGrid>
              <a:tr h="1340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130787"/>
                  </a:ext>
                </a:extLst>
              </a:tr>
              <a:tr h="410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586169"/>
                  </a:ext>
                </a:extLst>
              </a:tr>
              <a:tr h="1759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1.211.216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84668"/>
                  </a:ext>
                </a:extLst>
              </a:tr>
              <a:tr h="134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2.185.840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53859"/>
                  </a:ext>
                </a:extLst>
              </a:tr>
              <a:tr h="134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889995"/>
                  </a:ext>
                </a:extLst>
              </a:tr>
              <a:tr h="134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379841"/>
                  </a:ext>
                </a:extLst>
              </a:tr>
              <a:tr h="134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941588"/>
                  </a:ext>
                </a:extLst>
              </a:tr>
              <a:tr h="134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3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DDFB18-8F07-4104-B6E1-1870D0C04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33558"/>
              </p:ext>
            </p:extLst>
          </p:nvPr>
        </p:nvGraphicFramePr>
        <p:xfrm>
          <a:off x="583095" y="1822310"/>
          <a:ext cx="8042040" cy="3203819"/>
        </p:xfrm>
        <a:graphic>
          <a:graphicData uri="http://schemas.openxmlformats.org/drawingml/2006/table">
            <a:tbl>
              <a:tblPr/>
              <a:tblGrid>
                <a:gridCol w="269506">
                  <a:extLst>
                    <a:ext uri="{9D8B030D-6E8A-4147-A177-3AD203B41FA5}">
                      <a16:colId xmlns:a16="http://schemas.microsoft.com/office/drawing/2014/main" val="1083483377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2028800506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1435690102"/>
                    </a:ext>
                  </a:extLst>
                </a:gridCol>
                <a:gridCol w="3040020">
                  <a:extLst>
                    <a:ext uri="{9D8B030D-6E8A-4147-A177-3AD203B41FA5}">
                      <a16:colId xmlns:a16="http://schemas.microsoft.com/office/drawing/2014/main" val="3749855279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4214383049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3472662933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1290382966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4272123324"/>
                    </a:ext>
                  </a:extLst>
                </a:gridCol>
                <a:gridCol w="657593">
                  <a:extLst>
                    <a:ext uri="{9D8B030D-6E8A-4147-A177-3AD203B41FA5}">
                      <a16:colId xmlns:a16="http://schemas.microsoft.com/office/drawing/2014/main" val="2313010205"/>
                    </a:ext>
                  </a:extLst>
                </a:gridCol>
                <a:gridCol w="646813">
                  <a:extLst>
                    <a:ext uri="{9D8B030D-6E8A-4147-A177-3AD203B41FA5}">
                      <a16:colId xmlns:a16="http://schemas.microsoft.com/office/drawing/2014/main" val="2328715999"/>
                    </a:ext>
                  </a:extLst>
                </a:gridCol>
              </a:tblGrid>
              <a:tr h="1289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307029"/>
                  </a:ext>
                </a:extLst>
              </a:tr>
              <a:tr h="3948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277245"/>
                  </a:ext>
                </a:extLst>
              </a:tr>
              <a:tr h="169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78.680.961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402411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003152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6.945.042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47655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1.353.808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173713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1.353.808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31944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04628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982519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703309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166612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292732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69983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67385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7371"/>
                  </a:ext>
                </a:extLst>
              </a:tr>
              <a:tr h="136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85705"/>
                  </a:ext>
                </a:extLst>
              </a:tr>
              <a:tr h="136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76570"/>
                  </a:ext>
                </a:extLst>
              </a:tr>
              <a:tr h="136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1.864.673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747380"/>
                  </a:ext>
                </a:extLst>
              </a:tr>
              <a:tr h="136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319353"/>
                  </a:ext>
                </a:extLst>
              </a:tr>
              <a:tr h="136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082354"/>
                  </a:ext>
                </a:extLst>
              </a:tr>
              <a:tr h="136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737502"/>
                  </a:ext>
                </a:extLst>
              </a:tr>
              <a:tr h="128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815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DA34E0F-4803-4C25-9BB2-CC0607568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306345"/>
              </p:ext>
            </p:extLst>
          </p:nvPr>
        </p:nvGraphicFramePr>
        <p:xfrm>
          <a:off x="583095" y="1818886"/>
          <a:ext cx="7932255" cy="1898146"/>
        </p:xfrm>
        <a:graphic>
          <a:graphicData uri="http://schemas.openxmlformats.org/drawingml/2006/table">
            <a:tbl>
              <a:tblPr/>
              <a:tblGrid>
                <a:gridCol w="265827">
                  <a:extLst>
                    <a:ext uri="{9D8B030D-6E8A-4147-A177-3AD203B41FA5}">
                      <a16:colId xmlns:a16="http://schemas.microsoft.com/office/drawing/2014/main" val="279828778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2784961072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214519457"/>
                    </a:ext>
                  </a:extLst>
                </a:gridCol>
                <a:gridCol w="2998519">
                  <a:extLst>
                    <a:ext uri="{9D8B030D-6E8A-4147-A177-3AD203B41FA5}">
                      <a16:colId xmlns:a16="http://schemas.microsoft.com/office/drawing/2014/main" val="2464305739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2443520413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50928299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585335436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416949159"/>
                    </a:ext>
                  </a:extLst>
                </a:gridCol>
                <a:gridCol w="648616">
                  <a:extLst>
                    <a:ext uri="{9D8B030D-6E8A-4147-A177-3AD203B41FA5}">
                      <a16:colId xmlns:a16="http://schemas.microsoft.com/office/drawing/2014/main" val="3922107801"/>
                    </a:ext>
                  </a:extLst>
                </a:gridCol>
                <a:gridCol w="637983">
                  <a:extLst>
                    <a:ext uri="{9D8B030D-6E8A-4147-A177-3AD203B41FA5}">
                      <a16:colId xmlns:a16="http://schemas.microsoft.com/office/drawing/2014/main" val="1757977492"/>
                    </a:ext>
                  </a:extLst>
                </a:gridCol>
              </a:tblGrid>
              <a:tr h="1320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042068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427871"/>
                  </a:ext>
                </a:extLst>
              </a:tr>
              <a:tr h="1733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770473"/>
                  </a:ext>
                </a:extLst>
              </a:tr>
              <a:tr h="13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21.634.403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552794"/>
                  </a:ext>
                </a:extLst>
              </a:tr>
              <a:tr h="13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1.977.876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727338"/>
                  </a:ext>
                </a:extLst>
              </a:tr>
              <a:tr h="13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440893"/>
                  </a:ext>
                </a:extLst>
              </a:tr>
              <a:tr h="13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35433"/>
                  </a:ext>
                </a:extLst>
              </a:tr>
              <a:tr h="13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73630"/>
                  </a:ext>
                </a:extLst>
              </a:tr>
              <a:tr h="13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737960"/>
                  </a:ext>
                </a:extLst>
              </a:tr>
              <a:tr h="13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446559"/>
                  </a:ext>
                </a:extLst>
              </a:tr>
              <a:tr h="13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310828"/>
                  </a:ext>
                </a:extLst>
              </a:tr>
              <a:tr h="13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37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C1ECBA-9323-4901-BBB3-19E9E9883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46869"/>
              </p:ext>
            </p:extLst>
          </p:nvPr>
        </p:nvGraphicFramePr>
        <p:xfrm>
          <a:off x="583095" y="1822310"/>
          <a:ext cx="7932256" cy="2113217"/>
        </p:xfrm>
        <a:graphic>
          <a:graphicData uri="http://schemas.openxmlformats.org/drawingml/2006/table">
            <a:tbl>
              <a:tblPr/>
              <a:tblGrid>
                <a:gridCol w="265827">
                  <a:extLst>
                    <a:ext uri="{9D8B030D-6E8A-4147-A177-3AD203B41FA5}">
                      <a16:colId xmlns:a16="http://schemas.microsoft.com/office/drawing/2014/main" val="2226730552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2742329890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1598969110"/>
                    </a:ext>
                  </a:extLst>
                </a:gridCol>
                <a:gridCol w="2998520">
                  <a:extLst>
                    <a:ext uri="{9D8B030D-6E8A-4147-A177-3AD203B41FA5}">
                      <a16:colId xmlns:a16="http://schemas.microsoft.com/office/drawing/2014/main" val="2230392244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2550240617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2031292033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154411701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3544987417"/>
                    </a:ext>
                  </a:extLst>
                </a:gridCol>
                <a:gridCol w="648616">
                  <a:extLst>
                    <a:ext uri="{9D8B030D-6E8A-4147-A177-3AD203B41FA5}">
                      <a16:colId xmlns:a16="http://schemas.microsoft.com/office/drawing/2014/main" val="2959180103"/>
                    </a:ext>
                  </a:extLst>
                </a:gridCol>
                <a:gridCol w="637983">
                  <a:extLst>
                    <a:ext uri="{9D8B030D-6E8A-4147-A177-3AD203B41FA5}">
                      <a16:colId xmlns:a16="http://schemas.microsoft.com/office/drawing/2014/main" val="283585003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9969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25214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22.813.211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1101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18.238.562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71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1880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505.179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2543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505.179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973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7645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7194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748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19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209.558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8582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1039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349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D3A6CE5-C18C-4460-BBF8-563F9F53F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638076"/>
              </p:ext>
            </p:extLst>
          </p:nvPr>
        </p:nvGraphicFramePr>
        <p:xfrm>
          <a:off x="583094" y="1772816"/>
          <a:ext cx="8042040" cy="2232244"/>
        </p:xfrm>
        <a:graphic>
          <a:graphicData uri="http://schemas.openxmlformats.org/drawingml/2006/table">
            <a:tbl>
              <a:tblPr/>
              <a:tblGrid>
                <a:gridCol w="269506">
                  <a:extLst>
                    <a:ext uri="{9D8B030D-6E8A-4147-A177-3AD203B41FA5}">
                      <a16:colId xmlns:a16="http://schemas.microsoft.com/office/drawing/2014/main" val="1205323479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3000206251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2724437622"/>
                    </a:ext>
                  </a:extLst>
                </a:gridCol>
                <a:gridCol w="3040020">
                  <a:extLst>
                    <a:ext uri="{9D8B030D-6E8A-4147-A177-3AD203B41FA5}">
                      <a16:colId xmlns:a16="http://schemas.microsoft.com/office/drawing/2014/main" val="1531774598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872352805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3502488115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527419325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1803169771"/>
                    </a:ext>
                  </a:extLst>
                </a:gridCol>
                <a:gridCol w="657593">
                  <a:extLst>
                    <a:ext uri="{9D8B030D-6E8A-4147-A177-3AD203B41FA5}">
                      <a16:colId xmlns:a16="http://schemas.microsoft.com/office/drawing/2014/main" val="2922469948"/>
                    </a:ext>
                  </a:extLst>
                </a:gridCol>
                <a:gridCol w="646813">
                  <a:extLst>
                    <a:ext uri="{9D8B030D-6E8A-4147-A177-3AD203B41FA5}">
                      <a16:colId xmlns:a16="http://schemas.microsoft.com/office/drawing/2014/main" val="3498148620"/>
                    </a:ext>
                  </a:extLst>
                </a:gridCol>
              </a:tblGrid>
              <a:tr h="132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151720"/>
                  </a:ext>
                </a:extLst>
              </a:tr>
              <a:tr h="405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853109"/>
                  </a:ext>
                </a:extLst>
              </a:tr>
              <a:tr h="173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523487"/>
                  </a:ext>
                </a:extLst>
              </a:tr>
              <a:tr h="13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1.495.665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78755"/>
                  </a:ext>
                </a:extLst>
              </a:tr>
              <a:tr h="13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23593"/>
                  </a:ext>
                </a:extLst>
              </a:tr>
              <a:tr h="13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103134"/>
                  </a:ext>
                </a:extLst>
              </a:tr>
              <a:tr h="13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748028"/>
                  </a:ext>
                </a:extLst>
              </a:tr>
              <a:tr h="13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948211"/>
                  </a:ext>
                </a:extLst>
              </a:tr>
              <a:tr h="13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496113"/>
                  </a:ext>
                </a:extLst>
              </a:tr>
              <a:tr h="13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132.014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82889"/>
                  </a:ext>
                </a:extLst>
              </a:tr>
              <a:tr h="13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475217"/>
                  </a:ext>
                </a:extLst>
              </a:tr>
              <a:tr h="13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17254"/>
                  </a:ext>
                </a:extLst>
              </a:tr>
              <a:tr h="165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205308"/>
                  </a:ext>
                </a:extLst>
              </a:tr>
              <a:tr h="165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12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El proyecto de Ley de presupuestos contempló, en lo principal, dar continuidad de funcionamiento a los servicios del ministerio, así como financiar nuevos ciclos a plataformas de sistemas, déficit en algunas partidas que impactan en la atención de los usuarios, obligaciones legales asociadas a remuneraciones y leyes en régimen, así como financiar demandas extras producidas por la modernización del Complejo Fronterizo Los Libertadores y la ampliación del Aeropuerto Arturo Merino Benítez.  Respecto del programa de Modernización del Sector Público, el proyecto consideró 4 nuevas iniciativas (Registro Civil, COMPIN, DIBAM, Superintendencia de Salud) y en el marco del programa de Gobierno el proyecto buscó  reforzar el gasto en el Programa SICEX asociado a Certificación Electrónica – SAG.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en ABRIL ascendió a </a:t>
            </a:r>
            <a:r>
              <a:rPr lang="es-CL" sz="1400" b="1" dirty="0">
                <a:latin typeface="+mn-lt"/>
              </a:rPr>
              <a:t>$49.635 millones</a:t>
            </a:r>
            <a:r>
              <a:rPr lang="es-CL" sz="1400" dirty="0">
                <a:latin typeface="+mn-lt"/>
              </a:rPr>
              <a:t>, equivalente a un gasto de </a:t>
            </a:r>
            <a:r>
              <a:rPr lang="es-CL" sz="1400" b="1" dirty="0">
                <a:latin typeface="+mn-lt"/>
              </a:rPr>
              <a:t>9,7%</a:t>
            </a:r>
            <a:r>
              <a:rPr lang="es-CL" sz="1400" dirty="0">
                <a:latin typeface="+mn-lt"/>
              </a:rPr>
              <a:t> respecto al presupuesto vigente, dicha erogación es superior a la registrada a igual mes de los últimos dos años (9,3% al registrado en 2017 y 9,2% en 2018).  </a:t>
            </a:r>
            <a:r>
              <a:rPr lang="es-CL" sz="1400" dirty="0"/>
              <a:t>Con ello, la </a:t>
            </a:r>
            <a:r>
              <a:rPr lang="es-CL" sz="1400" b="1" dirty="0"/>
              <a:t>ejecución acumulada al cuarto mes de 2019 ascendió al 37,7%</a:t>
            </a:r>
            <a:r>
              <a:rPr lang="es-CL" sz="1400" dirty="0"/>
              <a:t>, gasto inferior en 0,5 puntos porcentuales al registrado a igual periodo del ejercicio anterior (38,2%), aunque mayor en 1,0 punto porcentual al registrado el año 2017.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modificaciones por </a:t>
            </a:r>
            <a:r>
              <a:rPr lang="es-CL" sz="1400" b="1" dirty="0"/>
              <a:t>$189 millones</a:t>
            </a:r>
            <a:r>
              <a:rPr lang="es-CL" sz="1400" dirty="0"/>
              <a:t>, incrementando principalmente los subtítulos 23 “prestaciones de seguridad social” ($131 millones) por la aplicación de la Ley de Incentivo al Retiro (como consecuencia de ello se reduce el subtítulo 21 “gastos en personal” en $30 millones, para hacer frente al aporte institucional); y, 34 “servicio de la deuda” ($86 millones) para hacer frente a los compromisos devengados al 31 de diciembre de 2018</a:t>
            </a:r>
            <a:r>
              <a:rPr lang="es-CL" sz="1400" b="1" dirty="0"/>
              <a:t>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E10B928-F494-4FDD-8A9C-878124E1F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604475"/>
              </p:ext>
            </p:extLst>
          </p:nvPr>
        </p:nvGraphicFramePr>
        <p:xfrm>
          <a:off x="538196" y="1844824"/>
          <a:ext cx="8047805" cy="2383662"/>
        </p:xfrm>
        <a:graphic>
          <a:graphicData uri="http://schemas.openxmlformats.org/drawingml/2006/table">
            <a:tbl>
              <a:tblPr/>
              <a:tblGrid>
                <a:gridCol w="269699">
                  <a:extLst>
                    <a:ext uri="{9D8B030D-6E8A-4147-A177-3AD203B41FA5}">
                      <a16:colId xmlns:a16="http://schemas.microsoft.com/office/drawing/2014/main" val="3337572986"/>
                    </a:ext>
                  </a:extLst>
                </a:gridCol>
                <a:gridCol w="269699">
                  <a:extLst>
                    <a:ext uri="{9D8B030D-6E8A-4147-A177-3AD203B41FA5}">
                      <a16:colId xmlns:a16="http://schemas.microsoft.com/office/drawing/2014/main" val="420557224"/>
                    </a:ext>
                  </a:extLst>
                </a:gridCol>
                <a:gridCol w="269699">
                  <a:extLst>
                    <a:ext uri="{9D8B030D-6E8A-4147-A177-3AD203B41FA5}">
                      <a16:colId xmlns:a16="http://schemas.microsoft.com/office/drawing/2014/main" val="1845238888"/>
                    </a:ext>
                  </a:extLst>
                </a:gridCol>
                <a:gridCol w="3042199">
                  <a:extLst>
                    <a:ext uri="{9D8B030D-6E8A-4147-A177-3AD203B41FA5}">
                      <a16:colId xmlns:a16="http://schemas.microsoft.com/office/drawing/2014/main" val="1607215223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633936291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2656425669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648489839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69902912"/>
                    </a:ext>
                  </a:extLst>
                </a:gridCol>
                <a:gridCol w="658064">
                  <a:extLst>
                    <a:ext uri="{9D8B030D-6E8A-4147-A177-3AD203B41FA5}">
                      <a16:colId xmlns:a16="http://schemas.microsoft.com/office/drawing/2014/main" val="1141259436"/>
                    </a:ext>
                  </a:extLst>
                </a:gridCol>
                <a:gridCol w="647277">
                  <a:extLst>
                    <a:ext uri="{9D8B030D-6E8A-4147-A177-3AD203B41FA5}">
                      <a16:colId xmlns:a16="http://schemas.microsoft.com/office/drawing/2014/main" val="2023288608"/>
                    </a:ext>
                  </a:extLst>
                </a:gridCol>
              </a:tblGrid>
              <a:tr h="1293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246858"/>
                  </a:ext>
                </a:extLst>
              </a:tr>
              <a:tr h="396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682717"/>
                  </a:ext>
                </a:extLst>
              </a:tr>
              <a:tr h="1697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25.158.778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26172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14.051.287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14.051.287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4.496.459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806451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4.893.719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4.893.719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1.329.066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180605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136402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573342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20788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898606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887934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 - OCDE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805392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770850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696708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52.508.045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52.508.045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893847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310559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834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A20F022-E6A9-4355-BBB2-673E994B9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02249"/>
              </p:ext>
            </p:extLst>
          </p:nvPr>
        </p:nvGraphicFramePr>
        <p:xfrm>
          <a:off x="583095" y="1699123"/>
          <a:ext cx="7932255" cy="2089921"/>
        </p:xfrm>
        <a:graphic>
          <a:graphicData uri="http://schemas.openxmlformats.org/drawingml/2006/table">
            <a:tbl>
              <a:tblPr/>
              <a:tblGrid>
                <a:gridCol w="265827">
                  <a:extLst>
                    <a:ext uri="{9D8B030D-6E8A-4147-A177-3AD203B41FA5}">
                      <a16:colId xmlns:a16="http://schemas.microsoft.com/office/drawing/2014/main" val="1332081397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1294390749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348818995"/>
                    </a:ext>
                  </a:extLst>
                </a:gridCol>
                <a:gridCol w="2998519">
                  <a:extLst>
                    <a:ext uri="{9D8B030D-6E8A-4147-A177-3AD203B41FA5}">
                      <a16:colId xmlns:a16="http://schemas.microsoft.com/office/drawing/2014/main" val="3765427836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755682633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484308524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2192411658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32529979"/>
                    </a:ext>
                  </a:extLst>
                </a:gridCol>
                <a:gridCol w="648616">
                  <a:extLst>
                    <a:ext uri="{9D8B030D-6E8A-4147-A177-3AD203B41FA5}">
                      <a16:colId xmlns:a16="http://schemas.microsoft.com/office/drawing/2014/main" val="2395293111"/>
                    </a:ext>
                  </a:extLst>
                </a:gridCol>
                <a:gridCol w="637983">
                  <a:extLst>
                    <a:ext uri="{9D8B030D-6E8A-4147-A177-3AD203B41FA5}">
                      <a16:colId xmlns:a16="http://schemas.microsoft.com/office/drawing/2014/main" val="3580678582"/>
                    </a:ext>
                  </a:extLst>
                </a:gridCol>
              </a:tblGrid>
              <a:tr h="1359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378420"/>
                  </a:ext>
                </a:extLst>
              </a:tr>
              <a:tr h="4162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255056"/>
                  </a:ext>
                </a:extLst>
              </a:tr>
              <a:tr h="1784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730874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2.027.954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6058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3.121.652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503793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46986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75740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240653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465307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113516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394367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264628"/>
                  </a:ext>
                </a:extLst>
              </a:tr>
              <a:tr h="13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905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E9B6E7-492E-49B8-BD5A-946D5130F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110051"/>
              </p:ext>
            </p:extLst>
          </p:nvPr>
        </p:nvGraphicFramePr>
        <p:xfrm>
          <a:off x="539552" y="1822310"/>
          <a:ext cx="8085582" cy="1822717"/>
        </p:xfrm>
        <a:graphic>
          <a:graphicData uri="http://schemas.openxmlformats.org/drawingml/2006/table">
            <a:tbl>
              <a:tblPr/>
              <a:tblGrid>
                <a:gridCol w="270965">
                  <a:extLst>
                    <a:ext uri="{9D8B030D-6E8A-4147-A177-3AD203B41FA5}">
                      <a16:colId xmlns:a16="http://schemas.microsoft.com/office/drawing/2014/main" val="4227404040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4122005801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2122136522"/>
                    </a:ext>
                  </a:extLst>
                </a:gridCol>
                <a:gridCol w="3056479">
                  <a:extLst>
                    <a:ext uri="{9D8B030D-6E8A-4147-A177-3AD203B41FA5}">
                      <a16:colId xmlns:a16="http://schemas.microsoft.com/office/drawing/2014/main" val="1219348982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2205981006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44989557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47819103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2922944695"/>
                    </a:ext>
                  </a:extLst>
                </a:gridCol>
                <a:gridCol w="661153">
                  <a:extLst>
                    <a:ext uri="{9D8B030D-6E8A-4147-A177-3AD203B41FA5}">
                      <a16:colId xmlns:a16="http://schemas.microsoft.com/office/drawing/2014/main" val="1888593968"/>
                    </a:ext>
                  </a:extLst>
                </a:gridCol>
                <a:gridCol w="650315">
                  <a:extLst>
                    <a:ext uri="{9D8B030D-6E8A-4147-A177-3AD203B41FA5}">
                      <a16:colId xmlns:a16="http://schemas.microsoft.com/office/drawing/2014/main" val="183863118"/>
                    </a:ext>
                  </a:extLst>
                </a:gridCol>
              </a:tblGrid>
              <a:tr h="136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188003"/>
                  </a:ext>
                </a:extLst>
              </a:tr>
              <a:tr h="417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97461"/>
                  </a:ext>
                </a:extLst>
              </a:tr>
              <a:tr h="1788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1.227.742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26992"/>
                  </a:ext>
                </a:extLst>
              </a:tr>
              <a:tr h="136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41395"/>
                  </a:ext>
                </a:extLst>
              </a:tr>
              <a:tr h="136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12662"/>
                  </a:ext>
                </a:extLst>
              </a:tr>
              <a:tr h="136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165466"/>
                  </a:ext>
                </a:extLst>
              </a:tr>
              <a:tr h="136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723231"/>
                  </a:ext>
                </a:extLst>
              </a:tr>
              <a:tr h="136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078952"/>
                  </a:ext>
                </a:extLst>
              </a:tr>
              <a:tr h="136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459308"/>
                  </a:ext>
                </a:extLst>
              </a:tr>
              <a:tr h="136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796939"/>
                  </a:ext>
                </a:extLst>
              </a:tr>
              <a:tr h="136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59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C7C2015-3307-4846-A10E-318B61CE3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487437"/>
              </p:ext>
            </p:extLst>
          </p:nvPr>
        </p:nvGraphicFramePr>
        <p:xfrm>
          <a:off x="583095" y="1816090"/>
          <a:ext cx="7932256" cy="1540902"/>
        </p:xfrm>
        <a:graphic>
          <a:graphicData uri="http://schemas.openxmlformats.org/drawingml/2006/table">
            <a:tbl>
              <a:tblPr/>
              <a:tblGrid>
                <a:gridCol w="265827">
                  <a:extLst>
                    <a:ext uri="{9D8B030D-6E8A-4147-A177-3AD203B41FA5}">
                      <a16:colId xmlns:a16="http://schemas.microsoft.com/office/drawing/2014/main" val="1400128266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1594455762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1133478786"/>
                    </a:ext>
                  </a:extLst>
                </a:gridCol>
                <a:gridCol w="2998520">
                  <a:extLst>
                    <a:ext uri="{9D8B030D-6E8A-4147-A177-3AD203B41FA5}">
                      <a16:colId xmlns:a16="http://schemas.microsoft.com/office/drawing/2014/main" val="3767422006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696288990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181651844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2684188384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4092288722"/>
                    </a:ext>
                  </a:extLst>
                </a:gridCol>
                <a:gridCol w="648616">
                  <a:extLst>
                    <a:ext uri="{9D8B030D-6E8A-4147-A177-3AD203B41FA5}">
                      <a16:colId xmlns:a16="http://schemas.microsoft.com/office/drawing/2014/main" val="3406408272"/>
                    </a:ext>
                  </a:extLst>
                </a:gridCol>
                <a:gridCol w="637983">
                  <a:extLst>
                    <a:ext uri="{9D8B030D-6E8A-4147-A177-3AD203B41FA5}">
                      <a16:colId xmlns:a16="http://schemas.microsoft.com/office/drawing/2014/main" val="2486405442"/>
                    </a:ext>
                  </a:extLst>
                </a:gridCol>
              </a:tblGrid>
              <a:tr h="13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125778"/>
                  </a:ext>
                </a:extLst>
              </a:tr>
              <a:tr h="4148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592341"/>
                  </a:ext>
                </a:extLst>
              </a:tr>
              <a:tr h="177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787986"/>
                  </a:ext>
                </a:extLst>
              </a:tr>
              <a:tr h="13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073316"/>
                  </a:ext>
                </a:extLst>
              </a:tr>
              <a:tr h="13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215198"/>
                  </a:ext>
                </a:extLst>
              </a:tr>
              <a:tr h="13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280836"/>
                  </a:ext>
                </a:extLst>
              </a:tr>
              <a:tr h="13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612199"/>
                  </a:ext>
                </a:extLst>
              </a:tr>
              <a:tr h="13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862085"/>
                  </a:ext>
                </a:extLst>
              </a:tr>
              <a:tr h="13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455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BBF308-8D64-4449-9364-1F4EA3669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448163"/>
              </p:ext>
            </p:extLst>
          </p:nvPr>
        </p:nvGraphicFramePr>
        <p:xfrm>
          <a:off x="539552" y="1822310"/>
          <a:ext cx="7998576" cy="2122127"/>
        </p:xfrm>
        <a:graphic>
          <a:graphicData uri="http://schemas.openxmlformats.org/drawingml/2006/table">
            <a:tbl>
              <a:tblPr/>
              <a:tblGrid>
                <a:gridCol w="268050">
                  <a:extLst>
                    <a:ext uri="{9D8B030D-6E8A-4147-A177-3AD203B41FA5}">
                      <a16:colId xmlns:a16="http://schemas.microsoft.com/office/drawing/2014/main" val="2961256284"/>
                    </a:ext>
                  </a:extLst>
                </a:gridCol>
                <a:gridCol w="268050">
                  <a:extLst>
                    <a:ext uri="{9D8B030D-6E8A-4147-A177-3AD203B41FA5}">
                      <a16:colId xmlns:a16="http://schemas.microsoft.com/office/drawing/2014/main" val="3819016049"/>
                    </a:ext>
                  </a:extLst>
                </a:gridCol>
                <a:gridCol w="268050">
                  <a:extLst>
                    <a:ext uri="{9D8B030D-6E8A-4147-A177-3AD203B41FA5}">
                      <a16:colId xmlns:a16="http://schemas.microsoft.com/office/drawing/2014/main" val="763084961"/>
                    </a:ext>
                  </a:extLst>
                </a:gridCol>
                <a:gridCol w="3023590">
                  <a:extLst>
                    <a:ext uri="{9D8B030D-6E8A-4147-A177-3AD203B41FA5}">
                      <a16:colId xmlns:a16="http://schemas.microsoft.com/office/drawing/2014/main" val="3274211763"/>
                    </a:ext>
                  </a:extLst>
                </a:gridCol>
                <a:gridCol w="718370">
                  <a:extLst>
                    <a:ext uri="{9D8B030D-6E8A-4147-A177-3AD203B41FA5}">
                      <a16:colId xmlns:a16="http://schemas.microsoft.com/office/drawing/2014/main" val="596688237"/>
                    </a:ext>
                  </a:extLst>
                </a:gridCol>
                <a:gridCol w="718370">
                  <a:extLst>
                    <a:ext uri="{9D8B030D-6E8A-4147-A177-3AD203B41FA5}">
                      <a16:colId xmlns:a16="http://schemas.microsoft.com/office/drawing/2014/main" val="598022150"/>
                    </a:ext>
                  </a:extLst>
                </a:gridCol>
                <a:gridCol w="718370">
                  <a:extLst>
                    <a:ext uri="{9D8B030D-6E8A-4147-A177-3AD203B41FA5}">
                      <a16:colId xmlns:a16="http://schemas.microsoft.com/office/drawing/2014/main" val="3976648144"/>
                    </a:ext>
                  </a:extLst>
                </a:gridCol>
                <a:gridCol w="718370">
                  <a:extLst>
                    <a:ext uri="{9D8B030D-6E8A-4147-A177-3AD203B41FA5}">
                      <a16:colId xmlns:a16="http://schemas.microsoft.com/office/drawing/2014/main" val="802194189"/>
                    </a:ext>
                  </a:extLst>
                </a:gridCol>
                <a:gridCol w="654039">
                  <a:extLst>
                    <a:ext uri="{9D8B030D-6E8A-4147-A177-3AD203B41FA5}">
                      <a16:colId xmlns:a16="http://schemas.microsoft.com/office/drawing/2014/main" val="3752505705"/>
                    </a:ext>
                  </a:extLst>
                </a:gridCol>
                <a:gridCol w="643317">
                  <a:extLst>
                    <a:ext uri="{9D8B030D-6E8A-4147-A177-3AD203B41FA5}">
                      <a16:colId xmlns:a16="http://schemas.microsoft.com/office/drawing/2014/main" val="4002636469"/>
                    </a:ext>
                  </a:extLst>
                </a:gridCol>
              </a:tblGrid>
              <a:tr h="128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561000"/>
                  </a:ext>
                </a:extLst>
              </a:tr>
              <a:tr h="3947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42700"/>
                  </a:ext>
                </a:extLst>
              </a:tr>
              <a:tr h="169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7.981.441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83631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6.968.686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810519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600.378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572981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59918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247587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en Juicios Laborales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445088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447393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898096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935861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44943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904069"/>
                  </a:ext>
                </a:extLst>
              </a:tr>
              <a:tr h="12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97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8A5D77-B008-4D2C-B22B-0B65C5F6B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106377"/>
              </p:ext>
            </p:extLst>
          </p:nvPr>
        </p:nvGraphicFramePr>
        <p:xfrm>
          <a:off x="583095" y="1822310"/>
          <a:ext cx="7932255" cy="2372915"/>
        </p:xfrm>
        <a:graphic>
          <a:graphicData uri="http://schemas.openxmlformats.org/drawingml/2006/table">
            <a:tbl>
              <a:tblPr/>
              <a:tblGrid>
                <a:gridCol w="265827">
                  <a:extLst>
                    <a:ext uri="{9D8B030D-6E8A-4147-A177-3AD203B41FA5}">
                      <a16:colId xmlns:a16="http://schemas.microsoft.com/office/drawing/2014/main" val="2943150618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2734685403"/>
                    </a:ext>
                  </a:extLst>
                </a:gridCol>
                <a:gridCol w="265827">
                  <a:extLst>
                    <a:ext uri="{9D8B030D-6E8A-4147-A177-3AD203B41FA5}">
                      <a16:colId xmlns:a16="http://schemas.microsoft.com/office/drawing/2014/main" val="3195031345"/>
                    </a:ext>
                  </a:extLst>
                </a:gridCol>
                <a:gridCol w="2998519">
                  <a:extLst>
                    <a:ext uri="{9D8B030D-6E8A-4147-A177-3AD203B41FA5}">
                      <a16:colId xmlns:a16="http://schemas.microsoft.com/office/drawing/2014/main" val="4291647429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837498084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1508425738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2899600183"/>
                    </a:ext>
                  </a:extLst>
                </a:gridCol>
                <a:gridCol w="712414">
                  <a:extLst>
                    <a:ext uri="{9D8B030D-6E8A-4147-A177-3AD203B41FA5}">
                      <a16:colId xmlns:a16="http://schemas.microsoft.com/office/drawing/2014/main" val="40157336"/>
                    </a:ext>
                  </a:extLst>
                </a:gridCol>
                <a:gridCol w="648616">
                  <a:extLst>
                    <a:ext uri="{9D8B030D-6E8A-4147-A177-3AD203B41FA5}">
                      <a16:colId xmlns:a16="http://schemas.microsoft.com/office/drawing/2014/main" val="1308097440"/>
                    </a:ext>
                  </a:extLst>
                </a:gridCol>
                <a:gridCol w="637983">
                  <a:extLst>
                    <a:ext uri="{9D8B030D-6E8A-4147-A177-3AD203B41FA5}">
                      <a16:colId xmlns:a16="http://schemas.microsoft.com/office/drawing/2014/main" val="113971371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16700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5356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5.996.488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5291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5.263.925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0051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9728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4740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1364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7086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0450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6631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480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501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3074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351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2339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32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los subtítulos, la mayor ejecución se registra en el </a:t>
            </a:r>
            <a:r>
              <a:rPr lang="es-CL" sz="1400" b="1" dirty="0"/>
              <a:t>subtítulo</a:t>
            </a:r>
            <a:r>
              <a:rPr lang="es-CL" sz="1400" dirty="0"/>
              <a:t> </a:t>
            </a:r>
            <a:r>
              <a:rPr lang="es-CL" sz="1400" b="1" dirty="0"/>
              <a:t>23 “prestaciones de seguridad social” con una ejecución del 1.478,3% </a:t>
            </a:r>
            <a:r>
              <a:rPr lang="es-CL" sz="1400" dirty="0"/>
              <a:t>como consecuencia de la aplicación de la ley de incentivo al retiro, seguido del </a:t>
            </a:r>
            <a:r>
              <a:rPr lang="es-CL" sz="1400" b="1" dirty="0"/>
              <a:t>subtítulo 34 “servicio de la deuda”</a:t>
            </a:r>
            <a:r>
              <a:rPr lang="es-CL" sz="1400" dirty="0"/>
              <a:t> </a:t>
            </a:r>
            <a:r>
              <a:rPr lang="es-CL" sz="1400" b="1" dirty="0"/>
              <a:t>con una ejecución de 423,7%, </a:t>
            </a:r>
            <a:r>
              <a:rPr lang="es-CL" sz="1400" dirty="0"/>
              <a:t>que corresponde básicamente a los gastos destinado al pago de las obligaciones devengadas al 31 de diciembre de 2018 (deuda flotante), sin que se registren a la fecha los Decretos modificatorios respectivos, salvo en el caso de la Dirección de Compras y Contratación Pública.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En cuanto a los Programas, el 76,1% del presupuesto vigente, se concentra en el </a:t>
            </a:r>
            <a:r>
              <a:rPr lang="es-CL" sz="1400" b="1" dirty="0"/>
              <a:t>Servicio de Impuestos Internos</a:t>
            </a:r>
            <a:r>
              <a:rPr lang="es-CL" sz="1400" dirty="0"/>
              <a:t> (37,1%), </a:t>
            </a:r>
            <a:r>
              <a:rPr lang="es-CL" sz="1400" b="1" dirty="0"/>
              <a:t>Servicio Nacional de Aduanas </a:t>
            </a:r>
            <a:r>
              <a:rPr lang="es-CL" sz="1400" dirty="0"/>
              <a:t>(13,7%), el </a:t>
            </a:r>
            <a:r>
              <a:rPr lang="es-CL" sz="1400" b="1" dirty="0"/>
              <a:t>Servicio de Tesorería </a:t>
            </a:r>
            <a:r>
              <a:rPr lang="es-CL" sz="1400" dirty="0"/>
              <a:t>(11,3%) y 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(14%), manteniendo su participación dentro del presupuesto global al igual que los ejercicios presupuestarios anteriores.  Instituciones que al primer cuatrimestre de 2019 alcanzaron niveles de ejecución de </a:t>
            </a:r>
            <a:r>
              <a:rPr lang="es-CL" sz="1400" b="1" dirty="0"/>
              <a:t>41,4%, 36,6%, 39,3% y 35,2% </a:t>
            </a:r>
            <a:r>
              <a:rPr lang="es-CL" sz="14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La </a:t>
            </a:r>
            <a:r>
              <a:rPr lang="es-CL" sz="1400" b="1" dirty="0"/>
              <a:t>Dirección de Presupuestos  </a:t>
            </a:r>
            <a:r>
              <a:rPr lang="es-CL" sz="1400" dirty="0"/>
              <a:t>presentó el mayor avance con un </a:t>
            </a:r>
            <a:r>
              <a:rPr lang="es-CL" sz="1400" b="1" dirty="0"/>
              <a:t>47,4%</a:t>
            </a:r>
            <a:r>
              <a:rPr lang="es-CL" sz="1400" dirty="0"/>
              <a:t>, seguida de la </a:t>
            </a:r>
            <a:r>
              <a:rPr lang="es-CL" sz="1400" b="1" dirty="0"/>
              <a:t>Dirección Nacional del Servicio Civil</a:t>
            </a:r>
            <a:r>
              <a:rPr lang="es-CL" sz="1400" dirty="0"/>
              <a:t> que registró una erogación de </a:t>
            </a:r>
            <a:r>
              <a:rPr lang="es-CL" sz="1400" b="1" dirty="0"/>
              <a:t>44%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Finalmente, el </a:t>
            </a:r>
            <a:r>
              <a:rPr lang="es-CL" sz="1400" b="1" dirty="0"/>
              <a:t>Programa de Modernización Sector Público </a:t>
            </a:r>
            <a:r>
              <a:rPr lang="es-CL" sz="1400" dirty="0"/>
              <a:t>es el que presentó la erogación menor con un</a:t>
            </a:r>
            <a:r>
              <a:rPr lang="es-CL" sz="1400" b="1" dirty="0"/>
              <a:t> 10,6%</a:t>
            </a:r>
            <a:r>
              <a:rPr lang="es-CL" sz="1400" dirty="0"/>
              <a:t>, debido al  bajo nivel de ejecución en las transferencias corrientes (5,9%) que a su vez representan el 78,4% de los recursos contemplado en el programa.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FCC376D-F3F7-408B-9489-BA2C3F042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8" y="1916832"/>
            <a:ext cx="4053189" cy="2448272"/>
          </a:xfrm>
          <a:prstGeom prst="rect">
            <a:avLst/>
          </a:prstGeom>
        </p:spPr>
      </p:pic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66628E9-9192-4F01-9A24-7ED31686B7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793" y="1916832"/>
            <a:ext cx="405318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97FFFA3-0C82-4664-9ADD-B737B1C4F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708" y="1925801"/>
            <a:ext cx="6754668" cy="387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E2C37F0-2B28-448B-B725-B6D433982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628" y="1916832"/>
            <a:ext cx="6594744" cy="382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292DFA-A487-4C37-9EA6-5A4399D7DC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939680"/>
              </p:ext>
            </p:extLst>
          </p:nvPr>
        </p:nvGraphicFramePr>
        <p:xfrm>
          <a:off x="539553" y="1822311"/>
          <a:ext cx="7932255" cy="2614798"/>
        </p:xfrm>
        <a:graphic>
          <a:graphicData uri="http://schemas.openxmlformats.org/drawingml/2006/table">
            <a:tbl>
              <a:tblPr/>
              <a:tblGrid>
                <a:gridCol w="284514">
                  <a:extLst>
                    <a:ext uri="{9D8B030D-6E8A-4147-A177-3AD203B41FA5}">
                      <a16:colId xmlns:a16="http://schemas.microsoft.com/office/drawing/2014/main" val="3540418077"/>
                    </a:ext>
                  </a:extLst>
                </a:gridCol>
                <a:gridCol w="3209319">
                  <a:extLst>
                    <a:ext uri="{9D8B030D-6E8A-4147-A177-3AD203B41FA5}">
                      <a16:colId xmlns:a16="http://schemas.microsoft.com/office/drawing/2014/main" val="2662980727"/>
                    </a:ext>
                  </a:extLst>
                </a:gridCol>
                <a:gridCol w="762498">
                  <a:extLst>
                    <a:ext uri="{9D8B030D-6E8A-4147-A177-3AD203B41FA5}">
                      <a16:colId xmlns:a16="http://schemas.microsoft.com/office/drawing/2014/main" val="1584791607"/>
                    </a:ext>
                  </a:extLst>
                </a:gridCol>
                <a:gridCol w="762498">
                  <a:extLst>
                    <a:ext uri="{9D8B030D-6E8A-4147-A177-3AD203B41FA5}">
                      <a16:colId xmlns:a16="http://schemas.microsoft.com/office/drawing/2014/main" val="4086378754"/>
                    </a:ext>
                  </a:extLst>
                </a:gridCol>
                <a:gridCol w="762498">
                  <a:extLst>
                    <a:ext uri="{9D8B030D-6E8A-4147-A177-3AD203B41FA5}">
                      <a16:colId xmlns:a16="http://schemas.microsoft.com/office/drawing/2014/main" val="3055971264"/>
                    </a:ext>
                  </a:extLst>
                </a:gridCol>
                <a:gridCol w="762498">
                  <a:extLst>
                    <a:ext uri="{9D8B030D-6E8A-4147-A177-3AD203B41FA5}">
                      <a16:colId xmlns:a16="http://schemas.microsoft.com/office/drawing/2014/main" val="956118728"/>
                    </a:ext>
                  </a:extLst>
                </a:gridCol>
                <a:gridCol w="694215">
                  <a:extLst>
                    <a:ext uri="{9D8B030D-6E8A-4147-A177-3AD203B41FA5}">
                      <a16:colId xmlns:a16="http://schemas.microsoft.com/office/drawing/2014/main" val="2029660800"/>
                    </a:ext>
                  </a:extLst>
                </a:gridCol>
                <a:gridCol w="694215">
                  <a:extLst>
                    <a:ext uri="{9D8B030D-6E8A-4147-A177-3AD203B41FA5}">
                      <a16:colId xmlns:a16="http://schemas.microsoft.com/office/drawing/2014/main" val="1032288214"/>
                    </a:ext>
                  </a:extLst>
                </a:gridCol>
              </a:tblGrid>
              <a:tr h="172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84158"/>
                  </a:ext>
                </a:extLst>
              </a:tr>
              <a:tr h="529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216115"/>
                  </a:ext>
                </a:extLst>
              </a:tr>
              <a:tr h="183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511.943.473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512.132.669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193.160.655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130153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358.732.413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358.702.255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133.941.568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33635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19.819.386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460062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1.929.655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454958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18.874.855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18.874.855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84500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788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904802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2.673.162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70877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555851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2.799.900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12.227.861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677266"/>
                  </a:ext>
                </a:extLst>
              </a:tr>
              <a:tr h="17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972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2EBA8E4-8433-46E3-9279-98E39857A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5199"/>
              </p:ext>
            </p:extLst>
          </p:nvPr>
        </p:nvGraphicFramePr>
        <p:xfrm>
          <a:off x="539552" y="1817759"/>
          <a:ext cx="8085586" cy="3699472"/>
        </p:xfrm>
        <a:graphic>
          <a:graphicData uri="http://schemas.openxmlformats.org/drawingml/2006/table">
            <a:tbl>
              <a:tblPr/>
              <a:tblGrid>
                <a:gridCol w="280361">
                  <a:extLst>
                    <a:ext uri="{9D8B030D-6E8A-4147-A177-3AD203B41FA5}">
                      <a16:colId xmlns:a16="http://schemas.microsoft.com/office/drawing/2014/main" val="3459014439"/>
                    </a:ext>
                  </a:extLst>
                </a:gridCol>
                <a:gridCol w="280361">
                  <a:extLst>
                    <a:ext uri="{9D8B030D-6E8A-4147-A177-3AD203B41FA5}">
                      <a16:colId xmlns:a16="http://schemas.microsoft.com/office/drawing/2014/main" val="226918959"/>
                    </a:ext>
                  </a:extLst>
                </a:gridCol>
                <a:gridCol w="3162462">
                  <a:extLst>
                    <a:ext uri="{9D8B030D-6E8A-4147-A177-3AD203B41FA5}">
                      <a16:colId xmlns:a16="http://schemas.microsoft.com/office/drawing/2014/main" val="4287818992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106596255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1110274833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1748032491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2156984633"/>
                    </a:ext>
                  </a:extLst>
                </a:gridCol>
                <a:gridCol w="684078">
                  <a:extLst>
                    <a:ext uri="{9D8B030D-6E8A-4147-A177-3AD203B41FA5}">
                      <a16:colId xmlns:a16="http://schemas.microsoft.com/office/drawing/2014/main" val="220153678"/>
                    </a:ext>
                  </a:extLst>
                </a:gridCol>
                <a:gridCol w="672864">
                  <a:extLst>
                    <a:ext uri="{9D8B030D-6E8A-4147-A177-3AD203B41FA5}">
                      <a16:colId xmlns:a16="http://schemas.microsoft.com/office/drawing/2014/main" val="2894777587"/>
                    </a:ext>
                  </a:extLst>
                </a:gridCol>
              </a:tblGrid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49115"/>
                  </a:ext>
                </a:extLst>
              </a:tr>
              <a:tr h="414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725308"/>
                  </a:ext>
                </a:extLst>
              </a:tr>
              <a:tr h="177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33.902.825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33.906.348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7.725.047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728986"/>
                  </a:ext>
                </a:extLst>
              </a:tr>
              <a:tr h="203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15040"/>
                  </a:ext>
                </a:extLst>
              </a:tr>
              <a:tr h="14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Administradora de los Tribunales Tributarios y Aduaneros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9.414.835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2.901.560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759724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1.031.766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843618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641.217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761806"/>
                  </a:ext>
                </a:extLst>
              </a:tr>
              <a:tr h="14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684.896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58770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20.329.385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20.432.756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8.450.994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666046"/>
                  </a:ext>
                </a:extLst>
              </a:tr>
              <a:tr h="14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15.272.954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7.239.778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748657"/>
                  </a:ext>
                </a:extLst>
              </a:tr>
              <a:tr h="14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Gestión Financiera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5.159.802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1.211.216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481244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78.680.961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349440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25.764.871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209860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22.813.211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336800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9.401.493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2.541.090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46873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25.158.778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800626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5.228.710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509286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1.227.742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4268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1.686.791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916558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7.981.441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17961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5.996.488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69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AB8CA5-8596-4C9B-9289-34A6E6B2C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997049"/>
              </p:ext>
            </p:extLst>
          </p:nvPr>
        </p:nvGraphicFramePr>
        <p:xfrm>
          <a:off x="583094" y="1822318"/>
          <a:ext cx="8042040" cy="2369400"/>
        </p:xfrm>
        <a:graphic>
          <a:graphicData uri="http://schemas.openxmlformats.org/drawingml/2006/table">
            <a:tbl>
              <a:tblPr/>
              <a:tblGrid>
                <a:gridCol w="263414">
                  <a:extLst>
                    <a:ext uri="{9D8B030D-6E8A-4147-A177-3AD203B41FA5}">
                      <a16:colId xmlns:a16="http://schemas.microsoft.com/office/drawing/2014/main" val="863707643"/>
                    </a:ext>
                  </a:extLst>
                </a:gridCol>
                <a:gridCol w="263414">
                  <a:extLst>
                    <a:ext uri="{9D8B030D-6E8A-4147-A177-3AD203B41FA5}">
                      <a16:colId xmlns:a16="http://schemas.microsoft.com/office/drawing/2014/main" val="707529809"/>
                    </a:ext>
                  </a:extLst>
                </a:gridCol>
                <a:gridCol w="263414">
                  <a:extLst>
                    <a:ext uri="{9D8B030D-6E8A-4147-A177-3AD203B41FA5}">
                      <a16:colId xmlns:a16="http://schemas.microsoft.com/office/drawing/2014/main" val="75419891"/>
                    </a:ext>
                  </a:extLst>
                </a:gridCol>
                <a:gridCol w="3153073">
                  <a:extLst>
                    <a:ext uri="{9D8B030D-6E8A-4147-A177-3AD203B41FA5}">
                      <a16:colId xmlns:a16="http://schemas.microsoft.com/office/drawing/2014/main" val="3570103937"/>
                    </a:ext>
                  </a:extLst>
                </a:gridCol>
                <a:gridCol w="705950">
                  <a:extLst>
                    <a:ext uri="{9D8B030D-6E8A-4147-A177-3AD203B41FA5}">
                      <a16:colId xmlns:a16="http://schemas.microsoft.com/office/drawing/2014/main" val="2783495935"/>
                    </a:ext>
                  </a:extLst>
                </a:gridCol>
                <a:gridCol w="705950">
                  <a:extLst>
                    <a:ext uri="{9D8B030D-6E8A-4147-A177-3AD203B41FA5}">
                      <a16:colId xmlns:a16="http://schemas.microsoft.com/office/drawing/2014/main" val="545474837"/>
                    </a:ext>
                  </a:extLst>
                </a:gridCol>
                <a:gridCol w="705950">
                  <a:extLst>
                    <a:ext uri="{9D8B030D-6E8A-4147-A177-3AD203B41FA5}">
                      <a16:colId xmlns:a16="http://schemas.microsoft.com/office/drawing/2014/main" val="1955471247"/>
                    </a:ext>
                  </a:extLst>
                </a:gridCol>
                <a:gridCol w="705950">
                  <a:extLst>
                    <a:ext uri="{9D8B030D-6E8A-4147-A177-3AD203B41FA5}">
                      <a16:colId xmlns:a16="http://schemas.microsoft.com/office/drawing/2014/main" val="26964640"/>
                    </a:ext>
                  </a:extLst>
                </a:gridCol>
                <a:gridCol w="642731">
                  <a:extLst>
                    <a:ext uri="{9D8B030D-6E8A-4147-A177-3AD203B41FA5}">
                      <a16:colId xmlns:a16="http://schemas.microsoft.com/office/drawing/2014/main" val="1861930842"/>
                    </a:ext>
                  </a:extLst>
                </a:gridCol>
                <a:gridCol w="632194">
                  <a:extLst>
                    <a:ext uri="{9D8B030D-6E8A-4147-A177-3AD203B41FA5}">
                      <a16:colId xmlns:a16="http://schemas.microsoft.com/office/drawing/2014/main" val="1994738096"/>
                    </a:ext>
                  </a:extLst>
                </a:gridCol>
              </a:tblGrid>
              <a:tr h="1266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52" marR="7752" marT="7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52" marR="7752" marT="7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457463"/>
                  </a:ext>
                </a:extLst>
              </a:tr>
              <a:tr h="3877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812775"/>
                  </a:ext>
                </a:extLst>
              </a:tr>
              <a:tr h="1661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2.465.608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961707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6.219.109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6.216.116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1.988.466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04566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389.931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452267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83.571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571350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325391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559448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837514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150400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335178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802064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154136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13300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019637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466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4542</TotalTime>
  <Words>5035</Words>
  <Application>Microsoft Office PowerPoint</Application>
  <PresentationFormat>Presentación en pantalla (4:3)</PresentationFormat>
  <Paragraphs>2702</Paragraphs>
  <Slides>25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ABRIL DE 2019 PARTIDA 08: MINISTERIO DE HACIENDA</vt:lpstr>
      <vt:lpstr>EJECUCIÓN ACUMULADA DE GASTOS A ABRIL DE 2019  PARTIDA 08 MINISTERIO DE HACIENDA</vt:lpstr>
      <vt:lpstr>EJECUCIÓN ACUMULADA DE GASTOS A ABRIL DE 2019  PARTIDA 08 MINISTERIO DE HACIENDA</vt:lpstr>
      <vt:lpstr>EJECUCIÓN ACUMULADA DE GASTOS A ABRIL DE 2019  PARTIDA 08 MINISTERIO DE HACIENDA</vt:lpstr>
      <vt:lpstr>Presentación de PowerPoint</vt:lpstr>
      <vt:lpstr>Presentación de PowerPoint</vt:lpstr>
      <vt:lpstr>EJECUCIÓN ACUMULADA DE GASTOS A ABRIL DE 2019  PARTIDA 08 MINISTERIO DE HACIENDA</vt:lpstr>
      <vt:lpstr>EJECUCIÓN ACUMULADA DE GASTOS A ABRIL DE 2019  PARTIDA 08 RESUMEN POR CAPÍTULOS</vt:lpstr>
      <vt:lpstr>EJECUCIÓN ACUMULADA DE GASTOS A ABRIL DE 2019  PARTIDA 08. CAPÍTULO 01. PROGRAMA 01: SECRETARÍA Y ADMINISTRACIÓN GENERAL</vt:lpstr>
      <vt:lpstr>EJECUCIÓN ACUMULADA DE GASTOS A ABRIL DE 2019  PARTIDA 08. CAPÍTULO 01. PROGRAMA 06: UNIDAD ADMINISTRADORA DE LOS TRIBUNALES TRIBUTARIOS Y ADUANERO</vt:lpstr>
      <vt:lpstr>EJECUCIÓN ACUMULADA DE GASTOS A ABRIL DE 2019  PARTIDA 08. CAPÍTULO 01. PROGRAMA 07: SISTEMA INTEGRADO DE COMERCIO EXTERIOR (SICEX)</vt:lpstr>
      <vt:lpstr>EJECUCIÓN ACUMULADA DE GASTOS A ABRIL DE 2019  PARTIDA 08. CAPÍTULO 01. PROGRAMA 08: PROGRAMA DE MODERNIZACIÓN SECTOR PÚBLICO</vt:lpstr>
      <vt:lpstr>EJECUCIÓN ACUMULADA DE GASTOS A ABRIL DE 2019  PARTIDA 08. CAPÍTULO 01. PROGRAMA 09: PROGRAMA EXPORTACIÓN DE SERVICIOS</vt:lpstr>
      <vt:lpstr>EJECUCIÓN ACUMULADA DE GASTOS A ABRIL DE 2019  PARTIDA 08. CAPÍTULO 02. PROGRAMA 01: DIRECCIÓN DE PRESUPUESTOS</vt:lpstr>
      <vt:lpstr>EJECUCIÓN ACUMULADA DE GASTOS A ABRIL DE 2019  PARTIDA 08. CAPÍTULO 02. PROGRAMA 02: SISTEMA DE GESTIÓN FINANCIERA DEL ESTADO</vt:lpstr>
      <vt:lpstr>EJECUCIÓN ACUMULADA DE GASTOS A ABRIL DE 2019  PARTIDA 08. CAPÍTULO 03. PROGRAMA 01: SERVICIO DE IMPUESTOS INTERNOS</vt:lpstr>
      <vt:lpstr>EJECUCIÓN ACUMULADA DE GASTOS A ABRIL DE 2019  PARTIDA 08. CAPÍTULO 04. PROGRAMA 01: SERVICIO NACIONAL DE ADUANAS</vt:lpstr>
      <vt:lpstr>EJECUCIÓN ACUMULADA DE GASTOS A ABRIL DE 2019  PARTIDA 08. CAPÍTULO 05. PROGRAMA 01: SERVICIO DE TESORERÍAS</vt:lpstr>
      <vt:lpstr>EJECUCIÓN ACUMULADA DE GASTOS A ABRIL DE 2019  PARTIDA 08. CAPÍTULO 07. PROGRAMA 01: DIRECCIÓN DE COMPRAS Y CONTRATACIÓN PÚBLICA</vt:lpstr>
      <vt:lpstr>EJECUCIÓN ACUMULADA DE GASTOS A ABRIL DE 2019  PARTIDA 08. CAPÍTULO 11. PROGRAMA 01: SUPERINTENDENCIA DE BANCOS E INSTITUCIONES FINANCIERAS</vt:lpstr>
      <vt:lpstr>EJECUCIÓN ACUMULADA DE GASTOS A ABRIL DE 2019  PARTIDA 08. CAPÍTULO 15. PROGRAMA 01: DIRECCIÓN NACIONAL DEL SERVICIO CIVIL</vt:lpstr>
      <vt:lpstr>EJECUCIÓN ACUMULADA DE GASTOS A ABRIL DE 2019  PARTIDA 08. CAPÍTULO 16. PROGRAMA 01: UNIDAD DE ANÁLISIS FINANCIERO</vt:lpstr>
      <vt:lpstr>EJECUCIÓN ACUMULADA DE GASTOS A ABRIL DE 2019  PARTIDA 08. CAPÍTULO 17. PROGRAMA 01: SUPERINTENDENCIA DE CASINOS DE JUEGO</vt:lpstr>
      <vt:lpstr>EJECUCIÓN ACUMULADA DE GASTOS A ABRIL DE 2019  PARTIDA 08. CAPÍTULO 30. PROGRAMA 01: CONSEJO DE DEFENSA DEL ESTADO</vt:lpstr>
      <vt:lpstr>EJECUCIÓN ACUMULADA DE GASTOS A ABRIL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344</cp:revision>
  <cp:lastPrinted>2018-09-06T17:37:29Z</cp:lastPrinted>
  <dcterms:created xsi:type="dcterms:W3CDTF">2016-06-23T13:38:47Z</dcterms:created>
  <dcterms:modified xsi:type="dcterms:W3CDTF">2019-07-18T13:54:11Z</dcterms:modified>
</cp:coreProperties>
</file>