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33"/>
  </p:notesMasterIdLst>
  <p:handoutMasterIdLst>
    <p:handoutMasterId r:id="rId34"/>
  </p:handoutMasterIdLst>
  <p:sldIdLst>
    <p:sldId id="256" r:id="rId3"/>
    <p:sldId id="315" r:id="rId4"/>
    <p:sldId id="316" r:id="rId5"/>
    <p:sldId id="314" r:id="rId6"/>
    <p:sldId id="313" r:id="rId7"/>
    <p:sldId id="300" r:id="rId8"/>
    <p:sldId id="264" r:id="rId9"/>
    <p:sldId id="263" r:id="rId10"/>
    <p:sldId id="265" r:id="rId11"/>
    <p:sldId id="267" r:id="rId12"/>
    <p:sldId id="268" r:id="rId13"/>
    <p:sldId id="269" r:id="rId14"/>
    <p:sldId id="271" r:id="rId15"/>
    <p:sldId id="273" r:id="rId16"/>
    <p:sldId id="303" r:id="rId17"/>
    <p:sldId id="274" r:id="rId18"/>
    <p:sldId id="275" r:id="rId19"/>
    <p:sldId id="309" r:id="rId20"/>
    <p:sldId id="310" r:id="rId21"/>
    <p:sldId id="276" r:id="rId22"/>
    <p:sldId id="304" r:id="rId23"/>
    <p:sldId id="277" r:id="rId24"/>
    <p:sldId id="278" r:id="rId25"/>
    <p:sldId id="305" r:id="rId26"/>
    <p:sldId id="272" r:id="rId27"/>
    <p:sldId id="280" r:id="rId28"/>
    <p:sldId id="281" r:id="rId29"/>
    <p:sldId id="282" r:id="rId30"/>
    <p:sldId id="302" r:id="rId31"/>
    <p:sldId id="306" r:id="rId32"/>
  </p:sldIdLst>
  <p:sldSz cx="9144000" cy="6858000" type="screen4x3"/>
  <p:notesSz cx="7102475" cy="93884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E91"/>
    <a:srgbClr val="173351"/>
    <a:srgbClr val="3B6285"/>
    <a:srgbClr val="26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16" y="96"/>
      </p:cViewPr>
      <p:guideLst>
        <p:guide orient="horz" pos="2160"/>
        <p:guide pos="2880"/>
      </p:guideLst>
    </p:cSldViewPr>
  </p:slideViewPr>
  <p:notesTextViewPr>
    <p:cViewPr>
      <p:scale>
        <a:sx n="1" d="1"/>
        <a:sy n="1" d="1"/>
      </p:scale>
      <p:origin x="0" y="0"/>
    </p:cViewPr>
  </p:notesTextViewPr>
  <p:notesViewPr>
    <p:cSldViewPr>
      <p:cViewPr varScale="1">
        <p:scale>
          <a:sx n="55" d="100"/>
          <a:sy n="55" d="100"/>
        </p:scale>
        <p:origin x="2760" y="90"/>
      </p:cViewPr>
      <p:guideLst>
        <p:guide orient="horz" pos="2957"/>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200" b="1" i="0" u="none" strike="noStrike" kern="1200" spc="0" baseline="0">
                <a:solidFill>
                  <a:schemeClr val="tx1">
                    <a:lumMod val="65000"/>
                    <a:lumOff val="35000"/>
                  </a:schemeClr>
                </a:solidFill>
                <a:latin typeface="+mn-lt"/>
                <a:ea typeface="+mn-ea"/>
                <a:cs typeface="+mn-cs"/>
              </a:defRPr>
            </a:pPr>
            <a:r>
              <a:rPr lang="es-CL" sz="1200" b="1"/>
              <a:t>% Ejecución Mensual 2017- 2018 - 2019</a:t>
            </a:r>
          </a:p>
        </c:rich>
      </c:tx>
      <c:layout>
        <c:manualLayout>
          <c:xMode val="edge"/>
          <c:yMode val="edge"/>
          <c:x val="0.32193750000000004"/>
          <c:y val="3.9526448852853786E-2"/>
        </c:manualLayout>
      </c:layout>
      <c:overlay val="0"/>
      <c:spPr>
        <a:noFill/>
        <a:ln>
          <a:noFill/>
        </a:ln>
        <a:effectLst/>
      </c:spPr>
      <c:txPr>
        <a:bodyPr rot="0" spcFirstLastPara="1" vertOverflow="ellipsis" vert="horz" wrap="square" anchor="ctr" anchorCtr="1"/>
        <a:lstStyle/>
        <a:p>
          <a:pPr algn="ctr">
            <a:defRPr sz="1200" b="1"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2"/>
          <c:order val="0"/>
          <c:tx>
            <c:strRef>
              <c:f>'Partida 07'!$C$29</c:f>
              <c:strCache>
                <c:ptCount val="1"/>
                <c:pt idx="0">
                  <c:v>% Ejecución Ppto. Vigente 2017</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'Partida 07'!$D$29:$O$29</c:f>
              <c:numCache>
                <c:formatCode>0.0%</c:formatCode>
                <c:ptCount val="12"/>
                <c:pt idx="0">
                  <c:v>1.5761892599429169E-2</c:v>
                </c:pt>
                <c:pt idx="1">
                  <c:v>1.8842040265903099E-2</c:v>
                </c:pt>
                <c:pt idx="2">
                  <c:v>4.5115084853271453E-2</c:v>
                </c:pt>
                <c:pt idx="3">
                  <c:v>5.7038232167340087E-2</c:v>
                </c:pt>
                <c:pt idx="4">
                  <c:v>8.0589208035544868E-2</c:v>
                </c:pt>
                <c:pt idx="5">
                  <c:v>0.18140328600014641</c:v>
                </c:pt>
                <c:pt idx="6">
                  <c:v>3.6553141861631645E-2</c:v>
                </c:pt>
                <c:pt idx="7">
                  <c:v>4.5421537490410571E-2</c:v>
                </c:pt>
                <c:pt idx="8">
                  <c:v>0.13265330806068348</c:v>
                </c:pt>
                <c:pt idx="9">
                  <c:v>4.6521631274637744E-2</c:v>
                </c:pt>
                <c:pt idx="10">
                  <c:v>7.0491837790479142E-2</c:v>
                </c:pt>
                <c:pt idx="11">
                  <c:v>0.2728243368579063</c:v>
                </c:pt>
              </c:numCache>
            </c:numRef>
          </c:val>
          <c:extLst>
            <c:ext xmlns:c16="http://schemas.microsoft.com/office/drawing/2014/chart" uri="{C3380CC4-5D6E-409C-BE32-E72D297353CC}">
              <c16:uniqueId val="{00000000-CFEF-4D77-BFE1-23282E6179E3}"/>
            </c:ext>
          </c:extLst>
        </c:ser>
        <c:ser>
          <c:idx val="0"/>
          <c:order val="1"/>
          <c:tx>
            <c:strRef>
              <c:f>'Partida 07'!$C$30</c:f>
              <c:strCache>
                <c:ptCount val="1"/>
                <c:pt idx="0">
                  <c:v>% Ejecución Ppto. Vigente 2018</c:v>
                </c:pt>
              </c:strCache>
            </c:strRef>
          </c:tx>
          <c:spPr>
            <a:solidFill>
              <a:schemeClr val="accent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'Partida 07'!$D$28:$O$28</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'Partida 07'!$D$30:$O$30</c:f>
              <c:numCache>
                <c:formatCode>0.0%</c:formatCode>
                <c:ptCount val="12"/>
                <c:pt idx="0">
                  <c:v>1.7368658037634373E-2</c:v>
                </c:pt>
                <c:pt idx="1">
                  <c:v>0.10647367903545614</c:v>
                </c:pt>
                <c:pt idx="2">
                  <c:v>5.9254018110409562E-2</c:v>
                </c:pt>
                <c:pt idx="3">
                  <c:v>3.3082092549199221E-2</c:v>
                </c:pt>
                <c:pt idx="4">
                  <c:v>3.5207529596278118E-2</c:v>
                </c:pt>
                <c:pt idx="5">
                  <c:v>8.5634191879720267E-2</c:v>
                </c:pt>
                <c:pt idx="6">
                  <c:v>6.9974308243993699E-2</c:v>
                </c:pt>
                <c:pt idx="7">
                  <c:v>8.1589253078578727E-2</c:v>
                </c:pt>
                <c:pt idx="8">
                  <c:v>5.3660191344413813E-2</c:v>
                </c:pt>
                <c:pt idx="9">
                  <c:v>4.4309980321952665E-2</c:v>
                </c:pt>
                <c:pt idx="10">
                  <c:v>4.2190526668830795E-2</c:v>
                </c:pt>
                <c:pt idx="11">
                  <c:v>0.27945923536695166</c:v>
                </c:pt>
              </c:numCache>
            </c:numRef>
          </c:val>
          <c:extLst>
            <c:ext xmlns:c16="http://schemas.microsoft.com/office/drawing/2014/chart" uri="{C3380CC4-5D6E-409C-BE32-E72D297353CC}">
              <c16:uniqueId val="{00000001-CFEF-4D77-BFE1-23282E6179E3}"/>
            </c:ext>
          </c:extLst>
        </c:ser>
        <c:ser>
          <c:idx val="1"/>
          <c:order val="2"/>
          <c:tx>
            <c:strRef>
              <c:f>'Partida 07'!$C$31</c:f>
              <c:strCache>
                <c:ptCount val="1"/>
                <c:pt idx="0">
                  <c:v>% Ejecución Ppto. Vigente 2019</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'Partida 07'!$D$28:$O$28</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'Partida 07'!$D$31:$G$31</c:f>
              <c:numCache>
                <c:formatCode>0.0%</c:formatCode>
                <c:ptCount val="4"/>
                <c:pt idx="0">
                  <c:v>1.7686048817839351E-2</c:v>
                </c:pt>
                <c:pt idx="1">
                  <c:v>2.245392398554848E-2</c:v>
                </c:pt>
                <c:pt idx="2">
                  <c:v>0.15681747900600787</c:v>
                </c:pt>
                <c:pt idx="3">
                  <c:v>3.8597915452268323E-2</c:v>
                </c:pt>
              </c:numCache>
            </c:numRef>
          </c:val>
          <c:extLst>
            <c:ext xmlns:c16="http://schemas.microsoft.com/office/drawing/2014/chart" uri="{C3380CC4-5D6E-409C-BE32-E72D297353CC}">
              <c16:uniqueId val="{00000002-CFEF-4D77-BFE1-23282E6179E3}"/>
            </c:ext>
          </c:extLst>
        </c:ser>
        <c:dLbls>
          <c:dLblPos val="outEnd"/>
          <c:showLegendKey val="0"/>
          <c:showVal val="1"/>
          <c:showCatName val="0"/>
          <c:showSerName val="0"/>
          <c:showPercent val="0"/>
          <c:showBubbleSize val="0"/>
        </c:dLbls>
        <c:gapWidth val="219"/>
        <c:overlap val="-27"/>
        <c:axId val="196401624"/>
        <c:axId val="1"/>
      </c:barChart>
      <c:catAx>
        <c:axId val="19640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16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
        <c:crosses val="autoZero"/>
        <c:auto val="1"/>
        <c:lblAlgn val="ctr"/>
        <c:lblOffset val="100"/>
        <c:noMultiLvlLbl val="0"/>
      </c:catAx>
      <c:valAx>
        <c:axId val="1"/>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96401624"/>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s-CL" sz="1200"/>
              <a:t>% Ejecución Acumulada  2017 - 2018 - 2019</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title>
    <c:autoTitleDeleted val="0"/>
    <c:plotArea>
      <c:layout/>
      <c:lineChart>
        <c:grouping val="standard"/>
        <c:varyColors val="0"/>
        <c:ser>
          <c:idx val="2"/>
          <c:order val="0"/>
          <c:tx>
            <c:strRef>
              <c:f>'Partida 07'!$C$22</c:f>
              <c:strCache>
                <c:ptCount val="1"/>
                <c:pt idx="0">
                  <c:v>% Ejecución Ppto. Vigente 2017</c:v>
                </c:pt>
              </c:strCache>
            </c:strRef>
          </c:tx>
          <c:spPr>
            <a:ln w="28575" cap="rnd">
              <a:solidFill>
                <a:schemeClr val="accent3"/>
              </a:solidFill>
              <a:round/>
            </a:ln>
            <a:effectLst>
              <a:outerShdw blurRad="40000" dist="23000" dir="5400000" rotWithShape="0">
                <a:srgbClr val="000000">
                  <a:alpha val="35000"/>
                </a:srgbClr>
              </a:outerShdw>
            </a:effectLst>
          </c:spPr>
          <c:marker>
            <c:symbol val="none"/>
          </c:marker>
          <c:val>
            <c:numRef>
              <c:f>'Partida 07'!$D$22:$O$22</c:f>
              <c:numCache>
                <c:formatCode>0.0%</c:formatCode>
                <c:ptCount val="12"/>
                <c:pt idx="0">
                  <c:v>1.5761892599429169E-2</c:v>
                </c:pt>
                <c:pt idx="1">
                  <c:v>3.4603932865332268E-2</c:v>
                </c:pt>
                <c:pt idx="2">
                  <c:v>7.9712422329236934E-2</c:v>
                </c:pt>
                <c:pt idx="3">
                  <c:v>0.13675065449657703</c:v>
                </c:pt>
                <c:pt idx="4">
                  <c:v>0.21690653736675874</c:v>
                </c:pt>
                <c:pt idx="5">
                  <c:v>0.3972793057013293</c:v>
                </c:pt>
                <c:pt idx="6">
                  <c:v>0.43382019147367701</c:v>
                </c:pt>
                <c:pt idx="7">
                  <c:v>0.47905376055019966</c:v>
                </c:pt>
                <c:pt idx="8">
                  <c:v>0.61170706861088309</c:v>
                </c:pt>
                <c:pt idx="9">
                  <c:v>0.65106196720523379</c:v>
                </c:pt>
                <c:pt idx="10">
                  <c:v>0.72243422219575593</c:v>
                </c:pt>
                <c:pt idx="11">
                  <c:v>0.95252147924692387</c:v>
                </c:pt>
              </c:numCache>
            </c:numRef>
          </c:val>
          <c:smooth val="0"/>
          <c:extLst>
            <c:ext xmlns:c16="http://schemas.microsoft.com/office/drawing/2014/chart" uri="{C3380CC4-5D6E-409C-BE32-E72D297353CC}">
              <c16:uniqueId val="{00000000-2344-425A-9B84-92DECBC7D532}"/>
            </c:ext>
          </c:extLst>
        </c:ser>
        <c:ser>
          <c:idx val="0"/>
          <c:order val="1"/>
          <c:tx>
            <c:strRef>
              <c:f>'Partida 07'!$C$23</c:f>
              <c:strCache>
                <c:ptCount val="1"/>
                <c:pt idx="0">
                  <c:v>% Ejecución Ppto. Vigente 2018</c:v>
                </c:pt>
              </c:strCache>
            </c:strRef>
          </c:tx>
          <c:spPr>
            <a:ln w="28575" cap="rnd">
              <a:solidFill>
                <a:schemeClr val="accent1"/>
              </a:solidFill>
              <a:round/>
            </a:ln>
            <a:effectLst>
              <a:outerShdw blurRad="40000" dist="23000" dir="5400000" rotWithShape="0">
                <a:srgbClr val="000000">
                  <a:alpha val="35000"/>
                </a:srgbClr>
              </a:outerShdw>
            </a:effectLst>
          </c:spPr>
          <c:marker>
            <c:symbol val="none"/>
          </c:marker>
          <c:cat>
            <c:strRef>
              <c:f>'Partida 07'!$D$21:$O$21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'Partida 07'!$D$23:$O$23</c:f>
              <c:numCache>
                <c:formatCode>0.0%</c:formatCode>
                <c:ptCount val="12"/>
                <c:pt idx="0">
                  <c:v>1.7368658037634373E-2</c:v>
                </c:pt>
                <c:pt idx="1">
                  <c:v>0.12384233707309052</c:v>
                </c:pt>
                <c:pt idx="2">
                  <c:v>0.18300671503413626</c:v>
                </c:pt>
                <c:pt idx="3">
                  <c:v>0.21126977709651512</c:v>
                </c:pt>
                <c:pt idx="4">
                  <c:v>0.24595503334921318</c:v>
                </c:pt>
                <c:pt idx="5">
                  <c:v>0.33103645532626963</c:v>
                </c:pt>
                <c:pt idx="6">
                  <c:v>0.40232997719460029</c:v>
                </c:pt>
                <c:pt idx="7">
                  <c:v>0.48381188187106128</c:v>
                </c:pt>
                <c:pt idx="8">
                  <c:v>0.53747207321547508</c:v>
                </c:pt>
                <c:pt idx="9">
                  <c:v>0.58177864106184618</c:v>
                </c:pt>
                <c:pt idx="10">
                  <c:v>0.62396628269766663</c:v>
                </c:pt>
                <c:pt idx="11">
                  <c:v>0.88754822807363032</c:v>
                </c:pt>
              </c:numCache>
            </c:numRef>
          </c:val>
          <c:smooth val="0"/>
          <c:extLst>
            <c:ext xmlns:c16="http://schemas.microsoft.com/office/drawing/2014/chart" uri="{C3380CC4-5D6E-409C-BE32-E72D297353CC}">
              <c16:uniqueId val="{00000001-2344-425A-9B84-92DECBC7D532}"/>
            </c:ext>
          </c:extLst>
        </c:ser>
        <c:ser>
          <c:idx val="1"/>
          <c:order val="2"/>
          <c:tx>
            <c:strRef>
              <c:f>'Partida 07'!$C$24</c:f>
              <c:strCache>
                <c:ptCount val="1"/>
                <c:pt idx="0">
                  <c:v>% Ejecución Ppto. Vigente 2019</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Pt>
            <c:idx val="0"/>
            <c:marker>
              <c:symbol val="circle"/>
              <c:size val="6"/>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a:solidFill>
                    <a:schemeClr val="accent2"/>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c:ext xmlns:c16="http://schemas.microsoft.com/office/drawing/2014/chart" uri="{C3380CC4-5D6E-409C-BE32-E72D297353CC}">
                <c16:uniqueId val="{00000002-2344-425A-9B84-92DECBC7D532}"/>
              </c:ext>
            </c:extLst>
          </c:dPt>
          <c:dLbls>
            <c:dLbl>
              <c:idx val="0"/>
              <c:layout>
                <c:manualLayout>
                  <c:x val="-6.9987326350561319E-2"/>
                  <c:y val="-4.0871021590917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44-425A-9B84-92DECBC7D532}"/>
                </c:ext>
              </c:extLst>
            </c:dLbl>
            <c:dLbl>
              <c:idx val="1"/>
              <c:layout>
                <c:manualLayout>
                  <c:x val="-3.7383177570093497E-2"/>
                  <c:y val="-8.7489039758877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44-425A-9B84-92DECBC7D532}"/>
                </c:ext>
              </c:extLst>
            </c:dLbl>
            <c:dLbl>
              <c:idx val="2"/>
              <c:layout>
                <c:manualLayout>
                  <c:x val="-1.4537902388369679E-2"/>
                  <c:y val="-5.94925470360367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44-425A-9B84-92DECBC7D532}"/>
                </c:ext>
              </c:extLst>
            </c:dLbl>
            <c:dLbl>
              <c:idx val="3"/>
              <c:layout>
                <c:manualLayout>
                  <c:x val="-1.8691588785046766E-2"/>
                  <c:y val="-5.5992985445681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44-425A-9B84-92DECBC7D532}"/>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'Partida 07'!$D$21:$O$21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'Partida 07'!$D$24:$G$24</c:f>
              <c:numCache>
                <c:formatCode>0.0%</c:formatCode>
                <c:ptCount val="4"/>
                <c:pt idx="0">
                  <c:v>1.7686048817839351E-2</c:v>
                </c:pt>
                <c:pt idx="1">
                  <c:v>4.0139972803387831E-2</c:v>
                </c:pt>
                <c:pt idx="2">
                  <c:v>0.19692216950731464</c:v>
                </c:pt>
                <c:pt idx="3">
                  <c:v>0.23552008495958299</c:v>
                </c:pt>
              </c:numCache>
            </c:numRef>
          </c:val>
          <c:smooth val="0"/>
          <c:extLst>
            <c:ext xmlns:c16="http://schemas.microsoft.com/office/drawing/2014/chart" uri="{C3380CC4-5D6E-409C-BE32-E72D297353CC}">
              <c16:uniqueId val="{00000006-2344-425A-9B84-92DECBC7D532}"/>
            </c:ext>
          </c:extLst>
        </c:ser>
        <c:dLbls>
          <c:showLegendKey val="0"/>
          <c:showVal val="0"/>
          <c:showCatName val="0"/>
          <c:showSerName val="0"/>
          <c:showPercent val="0"/>
          <c:showBubbleSize val="0"/>
        </c:dLbls>
        <c:smooth val="0"/>
        <c:axId val="196400640"/>
        <c:axId val="1"/>
      </c:lineChart>
      <c:catAx>
        <c:axId val="196400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04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
        <c:crosses val="autoZero"/>
        <c:auto val="1"/>
        <c:lblAlgn val="ctr"/>
        <c:lblOffset val="100"/>
        <c:noMultiLvlLbl val="0"/>
      </c:catAx>
      <c:valAx>
        <c:axId val="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9640064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77740" cy="469424"/>
          </a:xfrm>
          <a:prstGeom prst="rect">
            <a:avLst/>
          </a:prstGeom>
        </p:spPr>
        <p:txBody>
          <a:bodyPr vert="horz" lIns="93134" tIns="46566" rIns="93134" bIns="46566" rtlCol="0"/>
          <a:lstStyle>
            <a:lvl1pPr algn="l">
              <a:defRPr sz="1200"/>
            </a:lvl1pPr>
          </a:lstStyle>
          <a:p>
            <a:endParaRPr lang="es-CL"/>
          </a:p>
        </p:txBody>
      </p:sp>
      <p:sp>
        <p:nvSpPr>
          <p:cNvPr id="3" name="2 Marcador de fecha"/>
          <p:cNvSpPr>
            <a:spLocks noGrp="1"/>
          </p:cNvSpPr>
          <p:nvPr>
            <p:ph type="dt" sz="quarter" idx="1"/>
          </p:nvPr>
        </p:nvSpPr>
        <p:spPr>
          <a:xfrm>
            <a:off x="4023097" y="0"/>
            <a:ext cx="3077740" cy="469424"/>
          </a:xfrm>
          <a:prstGeom prst="rect">
            <a:avLst/>
          </a:prstGeom>
        </p:spPr>
        <p:txBody>
          <a:bodyPr vert="horz" lIns="93134" tIns="46566" rIns="93134" bIns="46566" rtlCol="0"/>
          <a:lstStyle>
            <a:lvl1pPr algn="r">
              <a:defRPr sz="1200"/>
            </a:lvl1pPr>
          </a:lstStyle>
          <a:p>
            <a:fld id="{616FA1BA-8A8E-4023-9C91-FC56F051C6FA}" type="datetimeFigureOut">
              <a:rPr lang="es-CL" smtClean="0"/>
              <a:t>11-06-2019</a:t>
            </a:fld>
            <a:endParaRPr lang="es-CL"/>
          </a:p>
        </p:txBody>
      </p:sp>
      <p:sp>
        <p:nvSpPr>
          <p:cNvPr id="4" name="3 Marcador de pie de página"/>
          <p:cNvSpPr>
            <a:spLocks noGrp="1"/>
          </p:cNvSpPr>
          <p:nvPr>
            <p:ph type="ftr" sz="quarter" idx="2"/>
          </p:nvPr>
        </p:nvSpPr>
        <p:spPr>
          <a:xfrm>
            <a:off x="4" y="8917422"/>
            <a:ext cx="3077740" cy="469424"/>
          </a:xfrm>
          <a:prstGeom prst="rect">
            <a:avLst/>
          </a:prstGeom>
        </p:spPr>
        <p:txBody>
          <a:bodyPr vert="horz" lIns="93134" tIns="46566" rIns="93134" bIns="46566"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023097" y="8917422"/>
            <a:ext cx="3077740" cy="469424"/>
          </a:xfrm>
          <a:prstGeom prst="rect">
            <a:avLst/>
          </a:prstGeom>
        </p:spPr>
        <p:txBody>
          <a:bodyPr vert="horz" lIns="93134" tIns="46566" rIns="93134" bIns="46566" rtlCol="0" anchor="b"/>
          <a:lstStyle>
            <a:lvl1pPr algn="r">
              <a:defRPr sz="1200"/>
            </a:lvl1pPr>
          </a:lstStyle>
          <a:p>
            <a:fld id="{5B2478F1-BD0C-402D-A16D-7669D4371A65}" type="slidenum">
              <a:rPr lang="es-CL" smtClean="0"/>
              <a:t>‹Nº›</a:t>
            </a:fld>
            <a:endParaRPr lang="es-CL"/>
          </a:p>
        </p:txBody>
      </p:sp>
    </p:spTree>
    <p:extLst>
      <p:ext uri="{BB962C8B-B14F-4D97-AF65-F5344CB8AC3E}">
        <p14:creationId xmlns:p14="http://schemas.microsoft.com/office/powerpoint/2010/main" val="17397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77740" cy="469424"/>
          </a:xfrm>
          <a:prstGeom prst="rect">
            <a:avLst/>
          </a:prstGeom>
        </p:spPr>
        <p:txBody>
          <a:bodyPr vert="horz" lIns="93134" tIns="46566" rIns="93134" bIns="46566" rtlCol="0"/>
          <a:lstStyle>
            <a:lvl1pPr algn="l">
              <a:defRPr sz="1200"/>
            </a:lvl1pPr>
          </a:lstStyle>
          <a:p>
            <a:endParaRPr lang="es-CL"/>
          </a:p>
        </p:txBody>
      </p:sp>
      <p:sp>
        <p:nvSpPr>
          <p:cNvPr id="3" name="2 Marcador de fecha"/>
          <p:cNvSpPr>
            <a:spLocks noGrp="1"/>
          </p:cNvSpPr>
          <p:nvPr>
            <p:ph type="dt" idx="1"/>
          </p:nvPr>
        </p:nvSpPr>
        <p:spPr>
          <a:xfrm>
            <a:off x="4023097" y="0"/>
            <a:ext cx="3077740" cy="469424"/>
          </a:xfrm>
          <a:prstGeom prst="rect">
            <a:avLst/>
          </a:prstGeom>
        </p:spPr>
        <p:txBody>
          <a:bodyPr vert="horz" lIns="93134" tIns="46566" rIns="93134" bIns="46566" rtlCol="0"/>
          <a:lstStyle>
            <a:lvl1pPr algn="r">
              <a:defRPr sz="1200"/>
            </a:lvl1pPr>
          </a:lstStyle>
          <a:p>
            <a:fld id="{E2B5B10E-871D-42A9-AFA9-7078BA467708}" type="datetimeFigureOut">
              <a:rPr lang="es-CL" smtClean="0"/>
              <a:t>11-06-2019</a:t>
            </a:fld>
            <a:endParaRPr lang="es-CL"/>
          </a:p>
        </p:txBody>
      </p:sp>
      <p:sp>
        <p:nvSpPr>
          <p:cNvPr id="4" name="3 Marcador de imagen de diapositiva"/>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3134" tIns="46566" rIns="93134" bIns="46566" rtlCol="0" anchor="ctr"/>
          <a:lstStyle/>
          <a:p>
            <a:endParaRPr lang="es-CL"/>
          </a:p>
        </p:txBody>
      </p:sp>
      <p:sp>
        <p:nvSpPr>
          <p:cNvPr id="5" name="4 Marcador de notas"/>
          <p:cNvSpPr>
            <a:spLocks noGrp="1"/>
          </p:cNvSpPr>
          <p:nvPr>
            <p:ph type="body" sz="quarter" idx="3"/>
          </p:nvPr>
        </p:nvSpPr>
        <p:spPr>
          <a:xfrm>
            <a:off x="710248" y="4459526"/>
            <a:ext cx="5681980" cy="4224814"/>
          </a:xfrm>
          <a:prstGeom prst="rect">
            <a:avLst/>
          </a:prstGeom>
        </p:spPr>
        <p:txBody>
          <a:bodyPr vert="horz" lIns="93134" tIns="46566" rIns="93134" bIns="46566"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4" y="8917422"/>
            <a:ext cx="3077740" cy="469424"/>
          </a:xfrm>
          <a:prstGeom prst="rect">
            <a:avLst/>
          </a:prstGeom>
        </p:spPr>
        <p:txBody>
          <a:bodyPr vert="horz" lIns="93134" tIns="46566" rIns="93134" bIns="46566"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23097" y="8917422"/>
            <a:ext cx="3077740" cy="469424"/>
          </a:xfrm>
          <a:prstGeom prst="rect">
            <a:avLst/>
          </a:prstGeom>
        </p:spPr>
        <p:txBody>
          <a:bodyPr vert="horz" lIns="93134" tIns="46566" rIns="93134" bIns="46566" rtlCol="0" anchor="b"/>
          <a:lstStyle>
            <a:lvl1pPr algn="r">
              <a:defRPr sz="1200"/>
            </a:lvl1pPr>
          </a:lstStyle>
          <a:p>
            <a:fld id="{15CC87D2-554F-43C8-B789-DB86F48C67F4}" type="slidenum">
              <a:rPr lang="es-CL" smtClean="0"/>
              <a:t>‹Nº›</a:t>
            </a:fld>
            <a:endParaRPr lang="es-CL"/>
          </a:p>
        </p:txBody>
      </p:sp>
    </p:spTree>
    <p:extLst>
      <p:ext uri="{BB962C8B-B14F-4D97-AF65-F5344CB8AC3E}">
        <p14:creationId xmlns:p14="http://schemas.microsoft.com/office/powerpoint/2010/main" val="4230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8</a:t>
            </a:fld>
            <a:endParaRPr lang="es-CL"/>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11-06-2019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4093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11-06-2019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2488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11-06-2019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66649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11-06-2019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208252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11-06-2019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105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11-06-2019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78908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11-06-2019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9888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11-06-2019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9691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11-06-2019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8209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11-06-2019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7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11-06-2019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4227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11-06-2019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84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11-06-2019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8529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11-06-2019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913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11-06-2019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605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11-06-2019</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3253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11-06-2019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1236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11-06-2019</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085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11-06-2019</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15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11-06-2019</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939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11-06-2019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7751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11-06-2019</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22449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11-06-2019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184404" y="215477"/>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1538956604"/>
              </p:ext>
            </p:extLst>
          </p:nvPr>
        </p:nvGraphicFramePr>
        <p:xfrm>
          <a:off x="5352992" y="215477"/>
          <a:ext cx="659168" cy="417269"/>
        </p:xfrm>
        <a:graphic>
          <a:graphicData uri="http://schemas.openxmlformats.org/presentationml/2006/ole">
            <mc:AlternateContent xmlns:mc="http://schemas.openxmlformats.org/markup-compatibility/2006">
              <mc:Choice xmlns:v="urn:schemas-microsoft-com:vml" Requires="v">
                <p:oleObj spid="_x0000_s6432" name="Imagen de mapa de bits" r:id="rId14" imgW="743054" imgH="523810" progId="PBrush">
                  <p:embed/>
                </p:oleObj>
              </mc:Choice>
              <mc:Fallback>
                <p:oleObj name="Imagen de mapa de bits" r:id="rId14" imgW="743054" imgH="52381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52992" y="215477"/>
                        <a:ext cx="659168" cy="417269"/>
                      </a:xfrm>
                      <a:prstGeom prst="rect">
                        <a:avLst/>
                      </a:prstGeom>
                      <a:noFill/>
                      <a:ln>
                        <a:noFill/>
                      </a:ln>
                    </p:spPr>
                  </p:pic>
                </p:oleObj>
              </mc:Fallback>
            </mc:AlternateContent>
          </a:graphicData>
        </a:graphic>
      </p:graphicFrame>
      <p:sp>
        <p:nvSpPr>
          <p:cNvPr id="5" name="4 Rectángulo"/>
          <p:cNvSpPr/>
          <p:nvPr userDrawn="1"/>
        </p:nvSpPr>
        <p:spPr>
          <a:xfrm>
            <a:off x="6012160" y="215477"/>
            <a:ext cx="3024336"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TÉCNICA DE APOYO PRESUPUESTARIO</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335791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11-06-2019</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grpSp>
        <p:nvGrpSpPr>
          <p:cNvPr id="2" name="Grupo 1">
            <a:extLst>
              <a:ext uri="{FF2B5EF4-FFF2-40B4-BE49-F238E27FC236}">
                <a16:creationId xmlns:a16="http://schemas.microsoft.com/office/drawing/2014/main" id="{B318718E-67A3-4385-87F2-EED77AF00B01}"/>
              </a:ext>
            </a:extLst>
          </p:cNvPr>
          <p:cNvGrpSpPr/>
          <p:nvPr userDrawn="1"/>
        </p:nvGrpSpPr>
        <p:grpSpPr>
          <a:xfrm>
            <a:off x="5436096" y="44624"/>
            <a:ext cx="3672408" cy="504056"/>
            <a:chOff x="5436096" y="44624"/>
            <a:chExt cx="3672408" cy="504056"/>
          </a:xfrm>
        </p:grpSpPr>
        <p:sp>
          <p:nvSpPr>
            <p:cNvPr id="10" name="4 CuadroTexto"/>
            <p:cNvSpPr txBox="1"/>
            <p:nvPr userDrawn="1"/>
          </p:nvSpPr>
          <p:spPr>
            <a:xfrm>
              <a:off x="6156176" y="116632"/>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1405216472"/>
                </p:ext>
              </p:extLst>
            </p:nvPr>
          </p:nvGraphicFramePr>
          <p:xfrm>
            <a:off x="5436096" y="44624"/>
            <a:ext cx="565001" cy="417269"/>
          </p:xfrm>
          <a:graphic>
            <a:graphicData uri="http://schemas.openxmlformats.org/presentationml/2006/ole">
              <mc:AlternateContent xmlns:mc="http://schemas.openxmlformats.org/markup-compatibility/2006">
                <mc:Choice xmlns:v="urn:schemas-microsoft-com:vml" Requires="v">
                  <p:oleObj spid="_x0000_s2365" name="Imagen de mapa de bits" r:id="rId14" imgW="743054" imgH="523810" progId="PBrush">
                    <p:embed/>
                  </p:oleObj>
                </mc:Choice>
                <mc:Fallback>
                  <p:oleObj name="Imagen de mapa de bits" r:id="rId14" imgW="743054" imgH="523810" progId="PBrush">
                    <p:embed/>
                    <p:pic>
                      <p:nvPicPr>
                        <p:cNvPr id="0" name="11 Objet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6096" y="44624"/>
                          <a:ext cx="565001" cy="417269"/>
                        </a:xfrm>
                        <a:prstGeom prst="rect">
                          <a:avLst/>
                        </a:prstGeom>
                        <a:noFill/>
                        <a:ln>
                          <a:noFill/>
                        </a:ln>
                      </p:spPr>
                    </p:pic>
                  </p:oleObj>
                </mc:Fallback>
              </mc:AlternateContent>
            </a:graphicData>
          </a:graphic>
        </p:graphicFrame>
        <p:sp>
          <p:nvSpPr>
            <p:cNvPr id="5" name="4 Rectángulo"/>
            <p:cNvSpPr/>
            <p:nvPr userDrawn="1"/>
          </p:nvSpPr>
          <p:spPr>
            <a:xfrm>
              <a:off x="6012160" y="87015"/>
              <a:ext cx="3096344"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TÉCNCIA DE APOYO PRESUPUESTARIO</a:t>
              </a:r>
              <a:endParaRPr lang="es-CL" sz="1000" dirty="0">
                <a:effectLst/>
                <a:latin typeface="Andalus" pitchFamily="18" charset="-78"/>
                <a:ea typeface="Times New Roman"/>
                <a:cs typeface="Andalus" pitchFamily="18" charset="-78"/>
              </a:endParaRPr>
            </a:p>
          </p:txBody>
        </p:sp>
      </p:grpSp>
    </p:spTree>
    <p:extLst>
      <p:ext uri="{BB962C8B-B14F-4D97-AF65-F5344CB8AC3E}">
        <p14:creationId xmlns:p14="http://schemas.microsoft.com/office/powerpoint/2010/main" val="292357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431540"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000" b="1" dirty="0">
                <a:solidFill>
                  <a:prstClr val="black"/>
                </a:solidFill>
              </a:rPr>
              <a:t>EJECUCIÓN ACUMULADA DE GASTOS PRESUPUESTARIOS</a:t>
            </a:r>
            <a:br>
              <a:rPr lang="es-CL" sz="2000" b="1" dirty="0">
                <a:solidFill>
                  <a:prstClr val="black"/>
                </a:solidFill>
              </a:rPr>
            </a:br>
            <a:r>
              <a:rPr lang="es-CL" sz="2000" b="1" dirty="0">
                <a:solidFill>
                  <a:prstClr val="black"/>
                </a:solidFill>
              </a:rPr>
              <a:t>AL MES DE ABRIL DE 2019</a:t>
            </a:r>
            <a:br>
              <a:rPr lang="es-CL" sz="2000" b="1" dirty="0">
                <a:solidFill>
                  <a:prstClr val="black"/>
                </a:solidFill>
              </a:rPr>
            </a:br>
            <a:r>
              <a:rPr lang="es-CL" sz="2000" b="1" dirty="0">
                <a:solidFill>
                  <a:prstClr val="black"/>
                </a:solidFill>
              </a:rPr>
              <a:t>PARTIDA 07:</a:t>
            </a:r>
            <a:br>
              <a:rPr lang="es-CL" sz="2000" b="1" dirty="0">
                <a:solidFill>
                  <a:prstClr val="black"/>
                </a:solidFill>
              </a:rPr>
            </a:br>
            <a:r>
              <a:rPr lang="es-CL" sz="2000" b="1" dirty="0">
                <a:latin typeface="+mn-lt"/>
              </a:rPr>
              <a:t>MINISTERIO DE ECONOMÍA, FOMENTO Y TURISMO</a:t>
            </a:r>
          </a:p>
        </p:txBody>
      </p:sp>
      <p:sp>
        <p:nvSpPr>
          <p:cNvPr id="7" name="6 CuadroTexto"/>
          <p:cNvSpPr txBox="1"/>
          <p:nvPr/>
        </p:nvSpPr>
        <p:spPr>
          <a:xfrm>
            <a:off x="3923928" y="5661248"/>
            <a:ext cx="4536504" cy="276999"/>
          </a:xfrm>
          <a:prstGeom prst="rect">
            <a:avLst/>
          </a:prstGeom>
          <a:noFill/>
        </p:spPr>
        <p:txBody>
          <a:bodyPr wrap="square" rtlCol="0">
            <a:spAutoFit/>
          </a:bodyPr>
          <a:lstStyle/>
          <a:p>
            <a:pPr algn="r"/>
            <a:r>
              <a:rPr lang="es-CL" sz="1200" dirty="0"/>
              <a:t>Valparaíso, junio 2019</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4" name="Grupo 3">
            <a:extLst>
              <a:ext uri="{FF2B5EF4-FFF2-40B4-BE49-F238E27FC236}">
                <a16:creationId xmlns:a16="http://schemas.microsoft.com/office/drawing/2014/main" id="{63EBFFCC-CB0A-45F1-B8E4-F25A380EB811}"/>
              </a:ext>
            </a:extLst>
          </p:cNvPr>
          <p:cNvGrpSpPr/>
          <p:nvPr/>
        </p:nvGrpSpPr>
        <p:grpSpPr>
          <a:xfrm>
            <a:off x="410078" y="836712"/>
            <a:ext cx="6682202" cy="893319"/>
            <a:chOff x="410078" y="836712"/>
            <a:chExt cx="6682202" cy="893319"/>
          </a:xfrm>
        </p:grpSpPr>
        <p:sp>
          <p:nvSpPr>
            <p:cNvPr id="5" name="4 CuadroTexto"/>
            <p:cNvSpPr txBox="1"/>
            <p:nvPr/>
          </p:nvSpPr>
          <p:spPr>
            <a:xfrm>
              <a:off x="1844875" y="1064930"/>
              <a:ext cx="3771241" cy="349955"/>
            </a:xfrm>
            <a:prstGeom prst="rect">
              <a:avLst/>
            </a:prstGeom>
            <a:noFill/>
          </p:spPr>
          <p:txBody>
            <a:bodyPr wrap="square" rtlCol="0">
              <a:noAutofit/>
            </a:bodyPr>
            <a:lstStyle/>
            <a:p>
              <a:pPr>
                <a:spcAft>
                  <a:spcPts val="0"/>
                </a:spcAft>
              </a:pPr>
              <a:r>
                <a:rPr lang="es-CL" sz="1200" b="1" kern="1200" dirty="0">
                  <a:solidFill>
                    <a:srgbClr val="22519E"/>
                  </a:solidFill>
                  <a:effectLst>
                    <a:outerShdw blurRad="63500" dist="50800" dir="13500000" sx="0" sy="0">
                      <a:srgbClr val="000000">
                        <a:alpha val="50000"/>
                      </a:srgbClr>
                    </a:outerShdw>
                  </a:effectLst>
                  <a:latin typeface="Andalus"/>
                  <a:ea typeface="Times New Roman"/>
                </a:rPr>
                <a:t>    </a:t>
              </a:r>
              <a:r>
                <a:rPr lang="es-CL" sz="12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2400" dirty="0">
                <a:solidFill>
                  <a:srgbClr val="3B6285"/>
                </a:solidFill>
                <a:effectLst/>
                <a:latin typeface="Times New Roman"/>
                <a:ea typeface="Times New Roman"/>
              </a:endParaRPr>
            </a:p>
          </p:txBody>
        </p:sp>
        <p:graphicFrame>
          <p:nvGraphicFramePr>
            <p:cNvPr id="6" name="5 Objeto"/>
            <p:cNvGraphicFramePr>
              <a:graphicFrameLocks noChangeAspect="1"/>
            </p:cNvGraphicFramePr>
            <p:nvPr>
              <p:extLst>
                <p:ext uri="{D42A27DB-BD31-4B8C-83A1-F6EECF244321}">
                  <p14:modId xmlns:p14="http://schemas.microsoft.com/office/powerpoint/2010/main" val="3007083368"/>
                </p:ext>
              </p:extLst>
            </p:nvPr>
          </p:nvGraphicFramePr>
          <p:xfrm>
            <a:off x="410078" y="836712"/>
            <a:ext cx="1209594" cy="893319"/>
          </p:xfrm>
          <a:graphic>
            <a:graphicData uri="http://schemas.openxmlformats.org/presentationml/2006/ole">
              <mc:AlternateContent xmlns:mc="http://schemas.openxmlformats.org/markup-compatibility/2006">
                <mc:Choice xmlns:v="urn:schemas-microsoft-com:vml" Requires="v">
                  <p:oleObj spid="_x0000_s7455" name="Imagen de mapa de bits" r:id="rId3" imgW="743054" imgH="523810" progId="PBrush">
                    <p:embed/>
                  </p:oleObj>
                </mc:Choice>
                <mc:Fallback>
                  <p:oleObj name="Imagen de mapa de bits" r:id="rId3" imgW="743054" imgH="52381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78" y="836712"/>
                          <a:ext cx="1209594" cy="893319"/>
                        </a:xfrm>
                        <a:prstGeom prst="rect">
                          <a:avLst/>
                        </a:prstGeom>
                        <a:noFill/>
                        <a:ln>
                          <a:noFill/>
                        </a:ln>
                      </p:spPr>
                    </p:pic>
                  </p:oleObj>
                </mc:Fallback>
              </mc:AlternateContent>
            </a:graphicData>
          </a:graphic>
        </p:graphicFrame>
        <p:sp>
          <p:nvSpPr>
            <p:cNvPr id="8" name="7 Rectángulo"/>
            <p:cNvSpPr/>
            <p:nvPr/>
          </p:nvSpPr>
          <p:spPr>
            <a:xfrm>
              <a:off x="1547664" y="992922"/>
              <a:ext cx="5544616" cy="707886"/>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4000" b="1" kern="1200" dirty="0">
                  <a:solidFill>
                    <a:srgbClr val="943634"/>
                  </a:solidFill>
                  <a:latin typeface="Andalus" pitchFamily="18" charset="-78"/>
                  <a:ea typeface="Times New Roman"/>
                  <a:cs typeface="Andalus" pitchFamily="18" charset="-78"/>
                </a:rPr>
                <a:t>U</a:t>
              </a:r>
              <a:r>
                <a:rPr lang="es-CL" sz="1600" b="1" kern="1200" dirty="0">
                  <a:solidFill>
                    <a:srgbClr val="943634"/>
                  </a:solidFill>
                  <a:latin typeface="Andalus" pitchFamily="18" charset="-78"/>
                  <a:ea typeface="Times New Roman"/>
                  <a:cs typeface="Andalus" pitchFamily="18" charset="-78"/>
                </a:rPr>
                <a:t>NIDAD </a:t>
              </a:r>
              <a:r>
                <a:rPr lang="es-CL" sz="1600" b="1" dirty="0">
                  <a:solidFill>
                    <a:srgbClr val="943634"/>
                  </a:solidFill>
                  <a:latin typeface="Andalus" pitchFamily="18" charset="-78"/>
                  <a:ea typeface="Times New Roman"/>
                  <a:cs typeface="Andalus" pitchFamily="18" charset="-78"/>
                </a:rPr>
                <a:t>TÉCNICA DE APOYO </a:t>
              </a:r>
              <a:r>
                <a:rPr lang="es-CL" sz="1600" b="1" kern="1200" dirty="0">
                  <a:solidFill>
                    <a:srgbClr val="943634"/>
                  </a:solidFill>
                  <a:latin typeface="Andalus" pitchFamily="18" charset="-78"/>
                  <a:ea typeface="Times New Roman"/>
                  <a:cs typeface="Andalus" pitchFamily="18" charset="-78"/>
                </a:rPr>
                <a:t>PRESUPUESTARIO</a:t>
              </a:r>
              <a:endParaRPr lang="es-CL" sz="1400" dirty="0">
                <a:latin typeface="Andalus" pitchFamily="18" charset="-78"/>
                <a:ea typeface="Times New Roman"/>
                <a:cs typeface="Andalus" pitchFamily="18" charset="-78"/>
              </a:endParaRPr>
            </a:p>
          </p:txBody>
        </p:sp>
      </p:grpSp>
    </p:spTree>
    <p:extLst>
      <p:ext uri="{BB962C8B-B14F-4D97-AF65-F5344CB8AC3E}">
        <p14:creationId xmlns:p14="http://schemas.microsoft.com/office/powerpoint/2010/main" val="37052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10</a:t>
            </a:fld>
            <a:endParaRPr lang="es-CL"/>
          </a:p>
        </p:txBody>
      </p:sp>
      <p:sp>
        <p:nvSpPr>
          <p:cNvPr id="8" name="1 Título"/>
          <p:cNvSpPr txBox="1">
            <a:spLocks/>
          </p:cNvSpPr>
          <p:nvPr/>
        </p:nvSpPr>
        <p:spPr>
          <a:xfrm>
            <a:off x="386224" y="153350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                                                                                                                    </a:t>
            </a:r>
            <a:endParaRPr lang="es-CL" sz="1200" b="1" i="1" dirty="0">
              <a:latin typeface="+mn-lt"/>
              <a:ea typeface="Verdana" pitchFamily="34" charset="0"/>
              <a:cs typeface="Verdana" pitchFamily="34" charset="0"/>
            </a:endParaRPr>
          </a:p>
        </p:txBody>
      </p:sp>
      <p:sp>
        <p:nvSpPr>
          <p:cNvPr id="9" name="1 Título"/>
          <p:cNvSpPr>
            <a:spLocks noGrp="1"/>
          </p:cNvSpPr>
          <p:nvPr>
            <p:ph type="title"/>
          </p:nvPr>
        </p:nvSpPr>
        <p:spPr>
          <a:xfrm>
            <a:off x="439847" y="620687"/>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01. PROGRAMA 07: PROGRAMA FONDO DE INNOVACIÓN PARA LA COMPETITIVIDAD</a:t>
            </a:r>
          </a:p>
        </p:txBody>
      </p:sp>
      <p:sp>
        <p:nvSpPr>
          <p:cNvPr id="10" name="3 Marcador de pie de página">
            <a:extLst>
              <a:ext uri="{FF2B5EF4-FFF2-40B4-BE49-F238E27FC236}">
                <a16:creationId xmlns:a16="http://schemas.microsoft.com/office/drawing/2014/main" id="{17896A16-57B9-45C3-B69F-E6C553700C9A}"/>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9F31C381-69F3-45C0-A7E7-05F171A6BFA9}"/>
              </a:ext>
            </a:extLst>
          </p:cNvPr>
          <p:cNvPicPr>
            <a:picLocks noChangeAspect="1"/>
          </p:cNvPicPr>
          <p:nvPr/>
        </p:nvPicPr>
        <p:blipFill>
          <a:blip r:embed="rId2"/>
          <a:stretch>
            <a:fillRect/>
          </a:stretch>
        </p:blipFill>
        <p:spPr>
          <a:xfrm>
            <a:off x="439847" y="1916832"/>
            <a:ext cx="8210798" cy="4176464"/>
          </a:xfrm>
          <a:prstGeom prst="rect">
            <a:avLst/>
          </a:prstGeom>
        </p:spPr>
      </p:pic>
    </p:spTree>
    <p:extLst>
      <p:ext uri="{BB962C8B-B14F-4D97-AF65-F5344CB8AC3E}">
        <p14:creationId xmlns:p14="http://schemas.microsoft.com/office/powerpoint/2010/main" val="2169900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11</a:t>
            </a:fld>
            <a:endParaRPr lang="es-CL"/>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620686"/>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01. PROGRAMA 08: SECRETARÍA EJECUTIVA CONSEJO NACIONAL DE INNOVACIÓN</a:t>
            </a:r>
          </a:p>
        </p:txBody>
      </p:sp>
      <p:sp>
        <p:nvSpPr>
          <p:cNvPr id="10" name="3 Marcador de pie de página">
            <a:extLst>
              <a:ext uri="{FF2B5EF4-FFF2-40B4-BE49-F238E27FC236}">
                <a16:creationId xmlns:a16="http://schemas.microsoft.com/office/drawing/2014/main" id="{FE71F0AE-CF78-43E0-9D51-6A8D7D21539F}"/>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4" name="Imagen 3">
            <a:extLst>
              <a:ext uri="{FF2B5EF4-FFF2-40B4-BE49-F238E27FC236}">
                <a16:creationId xmlns:a16="http://schemas.microsoft.com/office/drawing/2014/main" id="{D82A050F-B313-48B1-BC4E-A297E1409D81}"/>
              </a:ext>
            </a:extLst>
          </p:cNvPr>
          <p:cNvPicPr>
            <a:picLocks noChangeAspect="1"/>
          </p:cNvPicPr>
          <p:nvPr/>
        </p:nvPicPr>
        <p:blipFill>
          <a:blip r:embed="rId2"/>
          <a:stretch>
            <a:fillRect/>
          </a:stretch>
        </p:blipFill>
        <p:spPr>
          <a:xfrm>
            <a:off x="439847" y="1916832"/>
            <a:ext cx="8210798" cy="1104447"/>
          </a:xfrm>
          <a:prstGeom prst="rect">
            <a:avLst/>
          </a:prstGeom>
        </p:spPr>
      </p:pic>
    </p:spTree>
    <p:extLst>
      <p:ext uri="{BB962C8B-B14F-4D97-AF65-F5344CB8AC3E}">
        <p14:creationId xmlns:p14="http://schemas.microsoft.com/office/powerpoint/2010/main" val="385839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12</a:t>
            </a:fld>
            <a:endParaRPr lang="es-CL" dirty="0"/>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74379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01. PROGRAMA 11: PROGRAMA INICIATIVA CIENTÍFICA MILLENIUM</a:t>
            </a:r>
          </a:p>
        </p:txBody>
      </p:sp>
      <p:sp>
        <p:nvSpPr>
          <p:cNvPr id="11" name="3 Marcador de pie de página">
            <a:extLst>
              <a:ext uri="{FF2B5EF4-FFF2-40B4-BE49-F238E27FC236}">
                <a16:creationId xmlns:a16="http://schemas.microsoft.com/office/drawing/2014/main" id="{8C593EF6-5B45-4299-AFF6-62A420145321}"/>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33787C3D-01CF-471D-BFFA-4158E055889C}"/>
              </a:ext>
            </a:extLst>
          </p:cNvPr>
          <p:cNvPicPr>
            <a:picLocks noChangeAspect="1"/>
          </p:cNvPicPr>
          <p:nvPr/>
        </p:nvPicPr>
        <p:blipFill>
          <a:blip r:embed="rId2"/>
          <a:stretch>
            <a:fillRect/>
          </a:stretch>
        </p:blipFill>
        <p:spPr>
          <a:xfrm>
            <a:off x="474667" y="1916832"/>
            <a:ext cx="8175978" cy="1546225"/>
          </a:xfrm>
          <a:prstGeom prst="rect">
            <a:avLst/>
          </a:prstGeom>
        </p:spPr>
      </p:pic>
    </p:spTree>
    <p:extLst>
      <p:ext uri="{BB962C8B-B14F-4D97-AF65-F5344CB8AC3E}">
        <p14:creationId xmlns:p14="http://schemas.microsoft.com/office/powerpoint/2010/main" val="1877542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13</a:t>
            </a:fld>
            <a:endParaRPr lang="es-CL"/>
          </a:p>
        </p:txBody>
      </p:sp>
      <p:sp>
        <p:nvSpPr>
          <p:cNvPr id="8" name="1 Título"/>
          <p:cNvSpPr txBox="1">
            <a:spLocks/>
          </p:cNvSpPr>
          <p:nvPr/>
        </p:nvSpPr>
        <p:spPr>
          <a:xfrm>
            <a:off x="3862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39847" y="743798"/>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02. PROGRAMA 01: SERVICIO NACIONAL DEL CONSUMIDOR</a:t>
            </a:r>
          </a:p>
        </p:txBody>
      </p:sp>
      <p:sp>
        <p:nvSpPr>
          <p:cNvPr id="10" name="3 Marcador de pie de página">
            <a:extLst>
              <a:ext uri="{FF2B5EF4-FFF2-40B4-BE49-F238E27FC236}">
                <a16:creationId xmlns:a16="http://schemas.microsoft.com/office/drawing/2014/main" id="{C8188822-E101-4A1B-8DDC-2B3180450A53}"/>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2" name="Imagen 1">
            <a:extLst>
              <a:ext uri="{FF2B5EF4-FFF2-40B4-BE49-F238E27FC236}">
                <a16:creationId xmlns:a16="http://schemas.microsoft.com/office/drawing/2014/main" id="{B48B72F4-D797-4725-94F9-32A869ECA098}"/>
              </a:ext>
            </a:extLst>
          </p:cNvPr>
          <p:cNvPicPr>
            <a:picLocks noChangeAspect="1"/>
          </p:cNvPicPr>
          <p:nvPr/>
        </p:nvPicPr>
        <p:blipFill>
          <a:blip r:embed="rId2"/>
          <a:stretch>
            <a:fillRect/>
          </a:stretch>
        </p:blipFill>
        <p:spPr>
          <a:xfrm>
            <a:off x="439847" y="1868116"/>
            <a:ext cx="8229600" cy="2929036"/>
          </a:xfrm>
          <a:prstGeom prst="rect">
            <a:avLst/>
          </a:prstGeom>
        </p:spPr>
      </p:pic>
    </p:spTree>
    <p:extLst>
      <p:ext uri="{BB962C8B-B14F-4D97-AF65-F5344CB8AC3E}">
        <p14:creationId xmlns:p14="http://schemas.microsoft.com/office/powerpoint/2010/main" val="3361125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14</a:t>
            </a:fld>
            <a:endParaRPr lang="es-CL" dirty="0"/>
          </a:p>
        </p:txBody>
      </p:sp>
      <p:sp>
        <p:nvSpPr>
          <p:cNvPr id="8" name="1 Título"/>
          <p:cNvSpPr txBox="1">
            <a:spLocks/>
          </p:cNvSpPr>
          <p:nvPr/>
        </p:nvSpPr>
        <p:spPr>
          <a:xfrm>
            <a:off x="386224" y="1411155"/>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39847" y="743798"/>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03. PROGRAMA 01: SUBSECRETARÍA DE PESCA Y ACUICULTURA</a:t>
            </a:r>
          </a:p>
        </p:txBody>
      </p:sp>
      <p:sp>
        <p:nvSpPr>
          <p:cNvPr id="10" name="3 Marcador de pie de página">
            <a:extLst>
              <a:ext uri="{FF2B5EF4-FFF2-40B4-BE49-F238E27FC236}">
                <a16:creationId xmlns:a16="http://schemas.microsoft.com/office/drawing/2014/main" id="{0FFDB30E-1F9A-4E51-88F6-6CF9E3EB0F0B}"/>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2" name="Imagen 1">
            <a:extLst>
              <a:ext uri="{FF2B5EF4-FFF2-40B4-BE49-F238E27FC236}">
                <a16:creationId xmlns:a16="http://schemas.microsoft.com/office/drawing/2014/main" id="{811355ED-6443-4025-A354-8BC59073FA7E}"/>
              </a:ext>
            </a:extLst>
          </p:cNvPr>
          <p:cNvPicPr>
            <a:picLocks noChangeAspect="1"/>
          </p:cNvPicPr>
          <p:nvPr/>
        </p:nvPicPr>
        <p:blipFill>
          <a:blip r:embed="rId2"/>
          <a:stretch>
            <a:fillRect/>
          </a:stretch>
        </p:blipFill>
        <p:spPr>
          <a:xfrm>
            <a:off x="457257" y="1866495"/>
            <a:ext cx="8175978" cy="2858649"/>
          </a:xfrm>
          <a:prstGeom prst="rect">
            <a:avLst/>
          </a:prstGeom>
        </p:spPr>
      </p:pic>
    </p:spTree>
    <p:extLst>
      <p:ext uri="{BB962C8B-B14F-4D97-AF65-F5344CB8AC3E}">
        <p14:creationId xmlns:p14="http://schemas.microsoft.com/office/powerpoint/2010/main" val="200189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15</a:t>
            </a:fld>
            <a:endParaRPr lang="es-CL" dirty="0"/>
          </a:p>
        </p:txBody>
      </p:sp>
      <p:sp>
        <p:nvSpPr>
          <p:cNvPr id="8" name="1 Título"/>
          <p:cNvSpPr txBox="1">
            <a:spLocks/>
          </p:cNvSpPr>
          <p:nvPr/>
        </p:nvSpPr>
        <p:spPr>
          <a:xfrm>
            <a:off x="386224" y="1411155"/>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7" name="1 Título"/>
          <p:cNvSpPr>
            <a:spLocks noGrp="1"/>
          </p:cNvSpPr>
          <p:nvPr>
            <p:ph type="title"/>
          </p:nvPr>
        </p:nvSpPr>
        <p:spPr>
          <a:xfrm>
            <a:off x="439847" y="743798"/>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03. PROGRAMA 02: FONDO DE ADMINISTRACIÓN PESQUERO</a:t>
            </a:r>
          </a:p>
        </p:txBody>
      </p:sp>
      <p:sp>
        <p:nvSpPr>
          <p:cNvPr id="10" name="3 Marcador de pie de página">
            <a:extLst>
              <a:ext uri="{FF2B5EF4-FFF2-40B4-BE49-F238E27FC236}">
                <a16:creationId xmlns:a16="http://schemas.microsoft.com/office/drawing/2014/main" id="{969FF854-B5E5-4C15-9898-ACF42227C0C2}"/>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5340A3C2-90FE-4DAB-B143-25A6428289BB}"/>
              </a:ext>
            </a:extLst>
          </p:cNvPr>
          <p:cNvPicPr>
            <a:picLocks noChangeAspect="1"/>
          </p:cNvPicPr>
          <p:nvPr/>
        </p:nvPicPr>
        <p:blipFill>
          <a:blip r:embed="rId2"/>
          <a:stretch>
            <a:fillRect/>
          </a:stretch>
        </p:blipFill>
        <p:spPr>
          <a:xfrm>
            <a:off x="439847" y="1866495"/>
            <a:ext cx="8246954" cy="1706521"/>
          </a:xfrm>
          <a:prstGeom prst="rect">
            <a:avLst/>
          </a:prstGeom>
        </p:spPr>
      </p:pic>
    </p:spTree>
    <p:extLst>
      <p:ext uri="{BB962C8B-B14F-4D97-AF65-F5344CB8AC3E}">
        <p14:creationId xmlns:p14="http://schemas.microsoft.com/office/powerpoint/2010/main" val="4245079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16</a:t>
            </a:fld>
            <a:endParaRPr lang="es-CL"/>
          </a:p>
        </p:txBody>
      </p:sp>
      <p:sp>
        <p:nvSpPr>
          <p:cNvPr id="8" name="1 Título"/>
          <p:cNvSpPr txBox="1">
            <a:spLocks/>
          </p:cNvSpPr>
          <p:nvPr/>
        </p:nvSpPr>
        <p:spPr>
          <a:xfrm>
            <a:off x="395536" y="1456403"/>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74379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04. PROGRAMA 01: SERVICIO NACIONAL DE PESCA Y ACUICULTURA</a:t>
            </a:r>
          </a:p>
        </p:txBody>
      </p:sp>
      <p:sp>
        <p:nvSpPr>
          <p:cNvPr id="10" name="3 Marcador de pie de página">
            <a:extLst>
              <a:ext uri="{FF2B5EF4-FFF2-40B4-BE49-F238E27FC236}">
                <a16:creationId xmlns:a16="http://schemas.microsoft.com/office/drawing/2014/main" id="{55C5D257-0F3A-4436-B3EB-987B02F22EEF}"/>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25F623D6-2820-48A5-8BEA-931905B88AB5}"/>
              </a:ext>
            </a:extLst>
          </p:cNvPr>
          <p:cNvPicPr>
            <a:picLocks noChangeAspect="1"/>
          </p:cNvPicPr>
          <p:nvPr/>
        </p:nvPicPr>
        <p:blipFill>
          <a:blip r:embed="rId2"/>
          <a:stretch>
            <a:fillRect/>
          </a:stretch>
        </p:blipFill>
        <p:spPr>
          <a:xfrm>
            <a:off x="439846" y="1844824"/>
            <a:ext cx="8210799" cy="3411115"/>
          </a:xfrm>
          <a:prstGeom prst="rect">
            <a:avLst/>
          </a:prstGeom>
        </p:spPr>
      </p:pic>
    </p:spTree>
    <p:extLst>
      <p:ext uri="{BB962C8B-B14F-4D97-AF65-F5344CB8AC3E}">
        <p14:creationId xmlns:p14="http://schemas.microsoft.com/office/powerpoint/2010/main" val="50619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17</a:t>
            </a:fld>
            <a:endParaRPr lang="es-CL" dirty="0"/>
          </a:p>
        </p:txBody>
      </p:sp>
      <p:sp>
        <p:nvSpPr>
          <p:cNvPr id="8" name="1 Título"/>
          <p:cNvSpPr txBox="1">
            <a:spLocks/>
          </p:cNvSpPr>
          <p:nvPr/>
        </p:nvSpPr>
        <p:spPr>
          <a:xfrm>
            <a:off x="386224" y="147969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                                                                                                                     … </a:t>
            </a:r>
            <a:r>
              <a:rPr lang="es-CL" sz="1200" b="1" i="1" dirty="0">
                <a:latin typeface="+mn-lt"/>
                <a:ea typeface="Verdana" pitchFamily="34" charset="0"/>
                <a:cs typeface="Verdana" pitchFamily="34" charset="0"/>
              </a:rPr>
              <a:t>1 de 3</a:t>
            </a:r>
          </a:p>
        </p:txBody>
      </p:sp>
      <p:sp>
        <p:nvSpPr>
          <p:cNvPr id="7" name="1 Título"/>
          <p:cNvSpPr>
            <a:spLocks noGrp="1"/>
          </p:cNvSpPr>
          <p:nvPr>
            <p:ph type="title"/>
          </p:nvPr>
        </p:nvSpPr>
        <p:spPr>
          <a:xfrm>
            <a:off x="439847" y="74379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06. PROGRAMA 01: CORPORACIÓN DE FOMENTO DE LA PRODUCCIÓN</a:t>
            </a:r>
          </a:p>
        </p:txBody>
      </p:sp>
      <p:sp>
        <p:nvSpPr>
          <p:cNvPr id="10" name="3 Marcador de pie de página">
            <a:extLst>
              <a:ext uri="{FF2B5EF4-FFF2-40B4-BE49-F238E27FC236}">
                <a16:creationId xmlns:a16="http://schemas.microsoft.com/office/drawing/2014/main" id="{16131DD8-B003-46A5-893B-1E7242CCD491}"/>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2" name="Imagen 1">
            <a:extLst>
              <a:ext uri="{FF2B5EF4-FFF2-40B4-BE49-F238E27FC236}">
                <a16:creationId xmlns:a16="http://schemas.microsoft.com/office/drawing/2014/main" id="{ACE89B1A-26E1-4687-8BF6-49056353861C}"/>
              </a:ext>
            </a:extLst>
          </p:cNvPr>
          <p:cNvPicPr>
            <a:picLocks noChangeAspect="1"/>
          </p:cNvPicPr>
          <p:nvPr/>
        </p:nvPicPr>
        <p:blipFill>
          <a:blip r:embed="rId2"/>
          <a:stretch>
            <a:fillRect/>
          </a:stretch>
        </p:blipFill>
        <p:spPr>
          <a:xfrm>
            <a:off x="439846" y="1844824"/>
            <a:ext cx="8229601" cy="4104456"/>
          </a:xfrm>
          <a:prstGeom prst="rect">
            <a:avLst/>
          </a:prstGeom>
        </p:spPr>
      </p:pic>
    </p:spTree>
    <p:extLst>
      <p:ext uri="{BB962C8B-B14F-4D97-AF65-F5344CB8AC3E}">
        <p14:creationId xmlns:p14="http://schemas.microsoft.com/office/powerpoint/2010/main" val="1784479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18</a:t>
            </a:fld>
            <a:endParaRPr lang="es-CL" dirty="0"/>
          </a:p>
        </p:txBody>
      </p:sp>
      <p:sp>
        <p:nvSpPr>
          <p:cNvPr id="8" name="1 Título"/>
          <p:cNvSpPr txBox="1">
            <a:spLocks/>
          </p:cNvSpPr>
          <p:nvPr/>
        </p:nvSpPr>
        <p:spPr>
          <a:xfrm>
            <a:off x="386224" y="147969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                                                                                                                     … </a:t>
            </a:r>
            <a:r>
              <a:rPr lang="es-CL" sz="1200" b="1" i="1" dirty="0">
                <a:latin typeface="+mn-lt"/>
                <a:ea typeface="Verdana" pitchFamily="34" charset="0"/>
                <a:cs typeface="Verdana" pitchFamily="34" charset="0"/>
              </a:rPr>
              <a:t>2 de 3</a:t>
            </a:r>
          </a:p>
        </p:txBody>
      </p:sp>
      <p:sp>
        <p:nvSpPr>
          <p:cNvPr id="7" name="1 Título"/>
          <p:cNvSpPr>
            <a:spLocks noGrp="1"/>
          </p:cNvSpPr>
          <p:nvPr>
            <p:ph type="title"/>
          </p:nvPr>
        </p:nvSpPr>
        <p:spPr>
          <a:xfrm>
            <a:off x="439847" y="74379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06. PROGRAMA 01: CORPORACIÓN DE FOMENTO DE LA PRODUCCIÓN</a:t>
            </a:r>
          </a:p>
        </p:txBody>
      </p:sp>
      <p:sp>
        <p:nvSpPr>
          <p:cNvPr id="10" name="3 Marcador de pie de página">
            <a:extLst>
              <a:ext uri="{FF2B5EF4-FFF2-40B4-BE49-F238E27FC236}">
                <a16:creationId xmlns:a16="http://schemas.microsoft.com/office/drawing/2014/main" id="{1145B007-4AC7-4B2C-8956-96836DBEB77A}"/>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2" name="Imagen 1">
            <a:extLst>
              <a:ext uri="{FF2B5EF4-FFF2-40B4-BE49-F238E27FC236}">
                <a16:creationId xmlns:a16="http://schemas.microsoft.com/office/drawing/2014/main" id="{B43466BB-1916-4923-9F9E-EAF869B71288}"/>
              </a:ext>
            </a:extLst>
          </p:cNvPr>
          <p:cNvPicPr>
            <a:picLocks noChangeAspect="1"/>
          </p:cNvPicPr>
          <p:nvPr/>
        </p:nvPicPr>
        <p:blipFill>
          <a:blip r:embed="rId2"/>
          <a:stretch>
            <a:fillRect/>
          </a:stretch>
        </p:blipFill>
        <p:spPr>
          <a:xfrm>
            <a:off x="439846" y="1935038"/>
            <a:ext cx="8210799" cy="4086249"/>
          </a:xfrm>
          <a:prstGeom prst="rect">
            <a:avLst/>
          </a:prstGeom>
        </p:spPr>
      </p:pic>
    </p:spTree>
    <p:extLst>
      <p:ext uri="{BB962C8B-B14F-4D97-AF65-F5344CB8AC3E}">
        <p14:creationId xmlns:p14="http://schemas.microsoft.com/office/powerpoint/2010/main" val="786385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19</a:t>
            </a:fld>
            <a:endParaRPr lang="es-CL" dirty="0"/>
          </a:p>
        </p:txBody>
      </p:sp>
      <p:sp>
        <p:nvSpPr>
          <p:cNvPr id="8" name="1 Título"/>
          <p:cNvSpPr txBox="1">
            <a:spLocks/>
          </p:cNvSpPr>
          <p:nvPr/>
        </p:nvSpPr>
        <p:spPr>
          <a:xfrm>
            <a:off x="386224" y="1479699"/>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                                                                                                                     … </a:t>
            </a:r>
            <a:r>
              <a:rPr lang="es-CL" sz="1200" b="1" i="1" dirty="0">
                <a:latin typeface="+mn-lt"/>
                <a:ea typeface="Verdana" pitchFamily="34" charset="0"/>
                <a:cs typeface="Verdana" pitchFamily="34" charset="0"/>
              </a:rPr>
              <a:t>3 de 3</a:t>
            </a:r>
          </a:p>
        </p:txBody>
      </p:sp>
      <p:sp>
        <p:nvSpPr>
          <p:cNvPr id="9" name="1 Título"/>
          <p:cNvSpPr>
            <a:spLocks noGrp="1"/>
          </p:cNvSpPr>
          <p:nvPr>
            <p:ph type="title"/>
          </p:nvPr>
        </p:nvSpPr>
        <p:spPr>
          <a:xfrm>
            <a:off x="439847" y="74379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06. PROGRAMA 01: CORPORACIÓN DE FOMENTO DE LA PRODUCCIÓN</a:t>
            </a:r>
          </a:p>
        </p:txBody>
      </p:sp>
      <p:sp>
        <p:nvSpPr>
          <p:cNvPr id="10" name="3 Marcador de pie de página">
            <a:extLst>
              <a:ext uri="{FF2B5EF4-FFF2-40B4-BE49-F238E27FC236}">
                <a16:creationId xmlns:a16="http://schemas.microsoft.com/office/drawing/2014/main" id="{109A896E-0858-447F-9EBF-654963D40513}"/>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A8D32205-47ED-41BC-912A-FE06BEE81BC3}"/>
              </a:ext>
            </a:extLst>
          </p:cNvPr>
          <p:cNvPicPr>
            <a:picLocks noChangeAspect="1"/>
          </p:cNvPicPr>
          <p:nvPr/>
        </p:nvPicPr>
        <p:blipFill>
          <a:blip r:embed="rId2"/>
          <a:stretch>
            <a:fillRect/>
          </a:stretch>
        </p:blipFill>
        <p:spPr>
          <a:xfrm>
            <a:off x="500062" y="1935039"/>
            <a:ext cx="8150583" cy="3150145"/>
          </a:xfrm>
          <a:prstGeom prst="rect">
            <a:avLst/>
          </a:prstGeom>
        </p:spPr>
      </p:pic>
    </p:spTree>
    <p:extLst>
      <p:ext uri="{BB962C8B-B14F-4D97-AF65-F5344CB8AC3E}">
        <p14:creationId xmlns:p14="http://schemas.microsoft.com/office/powerpoint/2010/main" val="212863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2</a:t>
            </a:fld>
            <a:endParaRPr lang="es-CL" dirty="0"/>
          </a:p>
        </p:txBody>
      </p:sp>
      <p:sp>
        <p:nvSpPr>
          <p:cNvPr id="6" name="1 Título"/>
          <p:cNvSpPr txBox="1">
            <a:spLocks/>
          </p:cNvSpPr>
          <p:nvPr/>
        </p:nvSpPr>
        <p:spPr>
          <a:xfrm>
            <a:off x="386224" y="1268760"/>
            <a:ext cx="8229600" cy="460851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600"/>
              </a:spcBef>
              <a:spcAft>
                <a:spcPts val="600"/>
              </a:spcAft>
            </a:pPr>
            <a:r>
              <a:rPr lang="es-CL" sz="1600" b="1" dirty="0">
                <a:latin typeface="+mn-lt"/>
                <a:ea typeface="Verdana" pitchFamily="34" charset="0"/>
                <a:cs typeface="Verdana" pitchFamily="34" charset="0"/>
              </a:rPr>
              <a:t>Principales hallazgos</a:t>
            </a:r>
          </a:p>
          <a:p>
            <a:pPr marL="342900" indent="-342900" algn="just">
              <a:spcBef>
                <a:spcPts val="600"/>
              </a:spcBef>
              <a:spcAft>
                <a:spcPts val="600"/>
              </a:spcAft>
              <a:buFont typeface="+mj-lt"/>
              <a:buAutoNum type="arabicPeriod"/>
            </a:pPr>
            <a:r>
              <a:rPr lang="es-CL" sz="1400" dirty="0"/>
              <a:t>La propuesta incluida en el proyecto de Ley de Presupuestos contempló un nivel del Gasto de Estado de Operaciones de $611.552 millones, reduciéndose 1,8% ($11.493 millones) respecto de la Ley de Presupuestos 2018 ajustada.  En lo principal, dicha variación es el resultado neto del termino de iniciativas incluidas en la Agenda de Productividad Innovación y Crecimiento (APIC) por un total de $49.887 millones, la inclusión de $13.262 millones en iniciativas asociadas al programa de Gobierno en diversos ámbitos (competitividad, emprendimiento, pesca y turismo, principalmente), un mayor uso para los Fondos de Cobertura - CORFO, y diversas iniciativas que incrementan el gasto tales como los Censos (Agrícola, y Población y Vivienda) y la construcción de dos buques de investigación científica. </a:t>
            </a:r>
          </a:p>
          <a:p>
            <a:pPr marL="342900" indent="-342900" algn="just">
              <a:spcBef>
                <a:spcPts val="600"/>
              </a:spcBef>
              <a:spcAft>
                <a:spcPts val="600"/>
              </a:spcAft>
              <a:buFont typeface="+mj-lt"/>
              <a:buAutoNum type="arabicPeriod"/>
            </a:pPr>
            <a:r>
              <a:rPr lang="es-CL" sz="1400" dirty="0"/>
              <a:t>Para el año 2019 la Partida presentó un presupuesto aprobado de $1.181.324 millones, de los cuales un 66,2% se destina a transferencias corrientes y adquisición de activos financieros, con una participación de un 32,1% y 34,1% respectivamente, recursos que al primer cuatrimestre de 2019 registraron erogaciones del 17,5% y 22,8% respectivamente sobre el presupuesto vigente. </a:t>
            </a:r>
          </a:p>
          <a:p>
            <a:pPr marL="342900" indent="-342900" algn="just">
              <a:spcBef>
                <a:spcPts val="600"/>
              </a:spcBef>
              <a:spcAft>
                <a:spcPts val="600"/>
              </a:spcAft>
              <a:buFont typeface="+mj-lt"/>
              <a:buAutoNum type="arabicPeriod"/>
            </a:pPr>
            <a:r>
              <a:rPr lang="es-CL" sz="1400" dirty="0"/>
              <a:t>La ejecución del Ministerio del mes de ABRIL ascendió a $45.637 millones, es decir, un 3,9% respecto del presupuesto vigente, presentando un gasto levemente superior en 0,6 puntos porcentuales al registrado a igual período del año 2018, pero inferior en 1,8 puntos porcentuales al registrado en 2017. </a:t>
            </a: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MINISTERIO DE ECONOMÍA, FOMENTO Y TURISMO</a:t>
            </a:r>
          </a:p>
        </p:txBody>
      </p:sp>
    </p:spTree>
    <p:extLst>
      <p:ext uri="{BB962C8B-B14F-4D97-AF65-F5344CB8AC3E}">
        <p14:creationId xmlns:p14="http://schemas.microsoft.com/office/powerpoint/2010/main" val="3878022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20</a:t>
            </a:fld>
            <a:endParaRPr lang="es-CL"/>
          </a:p>
        </p:txBody>
      </p:sp>
      <p:sp>
        <p:nvSpPr>
          <p:cNvPr id="8" name="1 Título"/>
          <p:cNvSpPr txBox="1">
            <a:spLocks/>
          </p:cNvSpPr>
          <p:nvPr/>
        </p:nvSpPr>
        <p:spPr>
          <a:xfrm>
            <a:off x="386224" y="147969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                                                                                                                    </a:t>
            </a:r>
            <a:endParaRPr lang="es-CL" sz="1200" b="1" i="1" dirty="0">
              <a:latin typeface="+mn-lt"/>
              <a:ea typeface="Verdana" pitchFamily="34" charset="0"/>
              <a:cs typeface="Verdana" pitchFamily="34" charset="0"/>
            </a:endParaRPr>
          </a:p>
        </p:txBody>
      </p:sp>
      <p:sp>
        <p:nvSpPr>
          <p:cNvPr id="7" name="1 Título"/>
          <p:cNvSpPr>
            <a:spLocks noGrp="1"/>
          </p:cNvSpPr>
          <p:nvPr>
            <p:ph type="title"/>
          </p:nvPr>
        </p:nvSpPr>
        <p:spPr>
          <a:xfrm>
            <a:off x="439847" y="74379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07. PROGRAMA 01: INSTITUTO NACIONAL DE ESTADÍSTICAS</a:t>
            </a:r>
          </a:p>
        </p:txBody>
      </p:sp>
      <p:sp>
        <p:nvSpPr>
          <p:cNvPr id="10" name="3 Marcador de pie de página">
            <a:extLst>
              <a:ext uri="{FF2B5EF4-FFF2-40B4-BE49-F238E27FC236}">
                <a16:creationId xmlns:a16="http://schemas.microsoft.com/office/drawing/2014/main" id="{8DAB41E9-2C40-43F9-BEF9-506ECDA58F60}"/>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469824AC-3CA3-4D13-BBE8-00C4C5D8E80B}"/>
              </a:ext>
            </a:extLst>
          </p:cNvPr>
          <p:cNvPicPr>
            <a:picLocks noChangeAspect="1"/>
          </p:cNvPicPr>
          <p:nvPr/>
        </p:nvPicPr>
        <p:blipFill>
          <a:blip r:embed="rId2"/>
          <a:stretch>
            <a:fillRect/>
          </a:stretch>
        </p:blipFill>
        <p:spPr>
          <a:xfrm>
            <a:off x="439847" y="1935036"/>
            <a:ext cx="8210799" cy="2574084"/>
          </a:xfrm>
          <a:prstGeom prst="rect">
            <a:avLst/>
          </a:prstGeom>
        </p:spPr>
      </p:pic>
    </p:spTree>
    <p:extLst>
      <p:ext uri="{BB962C8B-B14F-4D97-AF65-F5344CB8AC3E}">
        <p14:creationId xmlns:p14="http://schemas.microsoft.com/office/powerpoint/2010/main" val="271054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21</a:t>
            </a:fld>
            <a:endParaRPr lang="es-CL"/>
          </a:p>
        </p:txBody>
      </p:sp>
      <p:sp>
        <p:nvSpPr>
          <p:cNvPr id="8" name="1 Título"/>
          <p:cNvSpPr txBox="1">
            <a:spLocks/>
          </p:cNvSpPr>
          <p:nvPr/>
        </p:nvSpPr>
        <p:spPr>
          <a:xfrm>
            <a:off x="386224" y="147969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9" name="1 Título"/>
          <p:cNvSpPr>
            <a:spLocks noGrp="1"/>
          </p:cNvSpPr>
          <p:nvPr>
            <p:ph type="title"/>
          </p:nvPr>
        </p:nvSpPr>
        <p:spPr>
          <a:xfrm>
            <a:off x="439847" y="74379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07. PROGRAMA 02: PROGRAMA CENSOS</a:t>
            </a:r>
          </a:p>
        </p:txBody>
      </p:sp>
      <p:sp>
        <p:nvSpPr>
          <p:cNvPr id="10" name="3 Marcador de pie de página">
            <a:extLst>
              <a:ext uri="{FF2B5EF4-FFF2-40B4-BE49-F238E27FC236}">
                <a16:creationId xmlns:a16="http://schemas.microsoft.com/office/drawing/2014/main" id="{EA2B1E31-ADA3-468A-B5F8-2D69E36363AB}"/>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81A32A5D-9822-4A0E-9E91-3C3E9B1E2337}"/>
              </a:ext>
            </a:extLst>
          </p:cNvPr>
          <p:cNvPicPr>
            <a:picLocks noChangeAspect="1"/>
          </p:cNvPicPr>
          <p:nvPr/>
        </p:nvPicPr>
        <p:blipFill>
          <a:blip r:embed="rId2"/>
          <a:stretch>
            <a:fillRect/>
          </a:stretch>
        </p:blipFill>
        <p:spPr>
          <a:xfrm>
            <a:off x="439846" y="1935037"/>
            <a:ext cx="8210799" cy="2142035"/>
          </a:xfrm>
          <a:prstGeom prst="rect">
            <a:avLst/>
          </a:prstGeom>
        </p:spPr>
      </p:pic>
    </p:spTree>
    <p:extLst>
      <p:ext uri="{BB962C8B-B14F-4D97-AF65-F5344CB8AC3E}">
        <p14:creationId xmlns:p14="http://schemas.microsoft.com/office/powerpoint/2010/main" val="3633009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22</a:t>
            </a:fld>
            <a:endParaRPr lang="es-CL"/>
          </a:p>
        </p:txBody>
      </p:sp>
      <p:sp>
        <p:nvSpPr>
          <p:cNvPr id="8" name="1 Título"/>
          <p:cNvSpPr txBox="1">
            <a:spLocks/>
          </p:cNvSpPr>
          <p:nvPr/>
        </p:nvSpPr>
        <p:spPr>
          <a:xfrm>
            <a:off x="386224" y="1477074"/>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endParaRPr lang="es-CL" sz="1200" b="1" i="1" dirty="0">
              <a:latin typeface="+mn-lt"/>
              <a:ea typeface="Verdana" pitchFamily="34" charset="0"/>
              <a:cs typeface="Verdana" pitchFamily="34" charset="0"/>
            </a:endParaRPr>
          </a:p>
        </p:txBody>
      </p:sp>
      <p:sp>
        <p:nvSpPr>
          <p:cNvPr id="9" name="1 Título"/>
          <p:cNvSpPr>
            <a:spLocks noGrp="1"/>
          </p:cNvSpPr>
          <p:nvPr>
            <p:ph type="title"/>
          </p:nvPr>
        </p:nvSpPr>
        <p:spPr>
          <a:xfrm>
            <a:off x="439847" y="74379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07. PROGRAMA 08: FISCALÍA NACIONAL ECONÓMICA</a:t>
            </a:r>
          </a:p>
        </p:txBody>
      </p:sp>
      <p:sp>
        <p:nvSpPr>
          <p:cNvPr id="10" name="3 Marcador de pie de página">
            <a:extLst>
              <a:ext uri="{FF2B5EF4-FFF2-40B4-BE49-F238E27FC236}">
                <a16:creationId xmlns:a16="http://schemas.microsoft.com/office/drawing/2014/main" id="{F4EB1F70-264F-4553-BD4A-316FB6DDB349}"/>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21FB3BF5-02C7-4DF0-AF4F-8396B00E3739}"/>
              </a:ext>
            </a:extLst>
          </p:cNvPr>
          <p:cNvPicPr>
            <a:picLocks noChangeAspect="1"/>
          </p:cNvPicPr>
          <p:nvPr/>
        </p:nvPicPr>
        <p:blipFill>
          <a:blip r:embed="rId2"/>
          <a:stretch>
            <a:fillRect/>
          </a:stretch>
        </p:blipFill>
        <p:spPr>
          <a:xfrm>
            <a:off x="439847" y="1935855"/>
            <a:ext cx="8210799" cy="1421137"/>
          </a:xfrm>
          <a:prstGeom prst="rect">
            <a:avLst/>
          </a:prstGeom>
        </p:spPr>
      </p:pic>
    </p:spTree>
    <p:extLst>
      <p:ext uri="{BB962C8B-B14F-4D97-AF65-F5344CB8AC3E}">
        <p14:creationId xmlns:p14="http://schemas.microsoft.com/office/powerpoint/2010/main" val="2710549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23</a:t>
            </a:fld>
            <a:endParaRPr lang="es-CL"/>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74379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09. PROGRAMA 01: SERVICIO NACIONAL DE TURISMO</a:t>
            </a:r>
          </a:p>
        </p:txBody>
      </p:sp>
      <p:sp>
        <p:nvSpPr>
          <p:cNvPr id="10" name="3 Marcador de pie de página">
            <a:extLst>
              <a:ext uri="{FF2B5EF4-FFF2-40B4-BE49-F238E27FC236}">
                <a16:creationId xmlns:a16="http://schemas.microsoft.com/office/drawing/2014/main" id="{A9735F2C-AB68-408B-BDD6-DA3D22F4857E}"/>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95476F2B-2C52-4EEF-BAC8-E37DDB189C2A}"/>
              </a:ext>
            </a:extLst>
          </p:cNvPr>
          <p:cNvPicPr>
            <a:picLocks noChangeAspect="1"/>
          </p:cNvPicPr>
          <p:nvPr/>
        </p:nvPicPr>
        <p:blipFill>
          <a:blip r:embed="rId2"/>
          <a:stretch>
            <a:fillRect/>
          </a:stretch>
        </p:blipFill>
        <p:spPr>
          <a:xfrm>
            <a:off x="439846" y="1916833"/>
            <a:ext cx="8210799" cy="2592287"/>
          </a:xfrm>
          <a:prstGeom prst="rect">
            <a:avLst/>
          </a:prstGeom>
        </p:spPr>
      </p:pic>
    </p:spTree>
    <p:extLst>
      <p:ext uri="{BB962C8B-B14F-4D97-AF65-F5344CB8AC3E}">
        <p14:creationId xmlns:p14="http://schemas.microsoft.com/office/powerpoint/2010/main" val="3837247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24</a:t>
            </a:fld>
            <a:endParaRPr lang="es-CL"/>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74379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09. PROGRAMA 03: PROGRAMA DE PROMOCIÓN INTERNACIONAL</a:t>
            </a:r>
          </a:p>
        </p:txBody>
      </p:sp>
      <p:sp>
        <p:nvSpPr>
          <p:cNvPr id="10" name="3 Marcador de pie de página">
            <a:extLst>
              <a:ext uri="{FF2B5EF4-FFF2-40B4-BE49-F238E27FC236}">
                <a16:creationId xmlns:a16="http://schemas.microsoft.com/office/drawing/2014/main" id="{89ED83A1-EF2A-4A8A-A1FF-356B0F6884AD}"/>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AC91D991-8413-41E6-BCB0-B05ADB1DCEAB}"/>
              </a:ext>
            </a:extLst>
          </p:cNvPr>
          <p:cNvPicPr>
            <a:picLocks noChangeAspect="1"/>
          </p:cNvPicPr>
          <p:nvPr/>
        </p:nvPicPr>
        <p:blipFill>
          <a:blip r:embed="rId2"/>
          <a:stretch>
            <a:fillRect/>
          </a:stretch>
        </p:blipFill>
        <p:spPr>
          <a:xfrm>
            <a:off x="528176" y="1916833"/>
            <a:ext cx="8115762" cy="1584176"/>
          </a:xfrm>
          <a:prstGeom prst="rect">
            <a:avLst/>
          </a:prstGeom>
        </p:spPr>
      </p:pic>
    </p:spTree>
    <p:extLst>
      <p:ext uri="{BB962C8B-B14F-4D97-AF65-F5344CB8AC3E}">
        <p14:creationId xmlns:p14="http://schemas.microsoft.com/office/powerpoint/2010/main" val="2998992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25</a:t>
            </a:fld>
            <a:endParaRPr lang="es-CL"/>
          </a:p>
        </p:txBody>
      </p:sp>
      <p:sp>
        <p:nvSpPr>
          <p:cNvPr id="8" name="1 Título"/>
          <p:cNvSpPr txBox="1">
            <a:spLocks/>
          </p:cNvSpPr>
          <p:nvPr/>
        </p:nvSpPr>
        <p:spPr>
          <a:xfrm>
            <a:off x="3862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74379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16. PROGRAMA 01: SERVICIO DE COOPERACIÓN TÉCNICA</a:t>
            </a:r>
          </a:p>
        </p:txBody>
      </p:sp>
      <p:sp>
        <p:nvSpPr>
          <p:cNvPr id="10" name="3 Marcador de pie de página">
            <a:extLst>
              <a:ext uri="{FF2B5EF4-FFF2-40B4-BE49-F238E27FC236}">
                <a16:creationId xmlns:a16="http://schemas.microsoft.com/office/drawing/2014/main" id="{BAEE9349-7142-4AD2-A513-0223530A1C71}"/>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72FEC1E0-7DAC-4DFF-A2A1-B878E9875B5C}"/>
              </a:ext>
            </a:extLst>
          </p:cNvPr>
          <p:cNvPicPr>
            <a:picLocks noChangeAspect="1"/>
          </p:cNvPicPr>
          <p:nvPr/>
        </p:nvPicPr>
        <p:blipFill>
          <a:blip r:embed="rId2"/>
          <a:stretch>
            <a:fillRect/>
          </a:stretch>
        </p:blipFill>
        <p:spPr>
          <a:xfrm>
            <a:off x="500063" y="1868116"/>
            <a:ext cx="8115762" cy="3361084"/>
          </a:xfrm>
          <a:prstGeom prst="rect">
            <a:avLst/>
          </a:prstGeom>
        </p:spPr>
      </p:pic>
    </p:spTree>
    <p:extLst>
      <p:ext uri="{BB962C8B-B14F-4D97-AF65-F5344CB8AC3E}">
        <p14:creationId xmlns:p14="http://schemas.microsoft.com/office/powerpoint/2010/main" val="834973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26</a:t>
            </a:fld>
            <a:endParaRPr lang="es-CL"/>
          </a:p>
        </p:txBody>
      </p:sp>
      <p:sp>
        <p:nvSpPr>
          <p:cNvPr id="8" name="1 Título"/>
          <p:cNvSpPr txBox="1">
            <a:spLocks/>
          </p:cNvSpPr>
          <p:nvPr/>
        </p:nvSpPr>
        <p:spPr>
          <a:xfrm>
            <a:off x="414336" y="146108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74379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19. PROGRAMA 01: COMITÉ INNOVA CHILE</a:t>
            </a:r>
          </a:p>
        </p:txBody>
      </p:sp>
      <p:sp>
        <p:nvSpPr>
          <p:cNvPr id="10" name="3 Marcador de pie de página">
            <a:extLst>
              <a:ext uri="{FF2B5EF4-FFF2-40B4-BE49-F238E27FC236}">
                <a16:creationId xmlns:a16="http://schemas.microsoft.com/office/drawing/2014/main" id="{07327966-E8D5-486A-8FA3-E57703096865}"/>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864583E2-9D12-47FE-AA74-E53AD45FB33A}"/>
              </a:ext>
            </a:extLst>
          </p:cNvPr>
          <p:cNvPicPr>
            <a:picLocks noChangeAspect="1"/>
          </p:cNvPicPr>
          <p:nvPr/>
        </p:nvPicPr>
        <p:blipFill>
          <a:blip r:embed="rId2"/>
          <a:stretch>
            <a:fillRect/>
          </a:stretch>
        </p:blipFill>
        <p:spPr>
          <a:xfrm>
            <a:off x="500062" y="1916426"/>
            <a:ext cx="8204090" cy="2016630"/>
          </a:xfrm>
          <a:prstGeom prst="rect">
            <a:avLst/>
          </a:prstGeom>
        </p:spPr>
      </p:pic>
    </p:spTree>
    <p:extLst>
      <p:ext uri="{BB962C8B-B14F-4D97-AF65-F5344CB8AC3E}">
        <p14:creationId xmlns:p14="http://schemas.microsoft.com/office/powerpoint/2010/main" val="3569263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27</a:t>
            </a:fld>
            <a:endParaRPr lang="es-CL"/>
          </a:p>
        </p:txBody>
      </p:sp>
      <p:sp>
        <p:nvSpPr>
          <p:cNvPr id="8" name="1 Título"/>
          <p:cNvSpPr txBox="1">
            <a:spLocks/>
          </p:cNvSpPr>
          <p:nvPr/>
        </p:nvSpPr>
        <p:spPr>
          <a:xfrm>
            <a:off x="386224" y="1527005"/>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620686"/>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21. PROGRAMA 01: AGENCIA DE PROMOCIÓN DE LA INVERSIÓN EXTRANJERA</a:t>
            </a:r>
          </a:p>
        </p:txBody>
      </p:sp>
      <p:sp>
        <p:nvSpPr>
          <p:cNvPr id="10" name="3 Marcador de pie de página">
            <a:extLst>
              <a:ext uri="{FF2B5EF4-FFF2-40B4-BE49-F238E27FC236}">
                <a16:creationId xmlns:a16="http://schemas.microsoft.com/office/drawing/2014/main" id="{95C7DBE5-0B5F-46FF-B819-B9E553B64D76}"/>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55A5477D-1FA3-4634-856D-5996F8B28138}"/>
              </a:ext>
            </a:extLst>
          </p:cNvPr>
          <p:cNvPicPr>
            <a:picLocks noChangeAspect="1"/>
          </p:cNvPicPr>
          <p:nvPr/>
        </p:nvPicPr>
        <p:blipFill>
          <a:blip r:embed="rId2"/>
          <a:stretch>
            <a:fillRect/>
          </a:stretch>
        </p:blipFill>
        <p:spPr>
          <a:xfrm>
            <a:off x="439847" y="1982345"/>
            <a:ext cx="8210799" cy="1662679"/>
          </a:xfrm>
          <a:prstGeom prst="rect">
            <a:avLst/>
          </a:prstGeom>
        </p:spPr>
      </p:pic>
    </p:spTree>
    <p:extLst>
      <p:ext uri="{BB962C8B-B14F-4D97-AF65-F5344CB8AC3E}">
        <p14:creationId xmlns:p14="http://schemas.microsoft.com/office/powerpoint/2010/main" val="2942070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28</a:t>
            </a:fld>
            <a:endParaRPr lang="es-CL" dirty="0"/>
          </a:p>
        </p:txBody>
      </p:sp>
      <p:sp>
        <p:nvSpPr>
          <p:cNvPr id="8" name="1 Título"/>
          <p:cNvSpPr txBox="1">
            <a:spLocks/>
          </p:cNvSpPr>
          <p:nvPr/>
        </p:nvSpPr>
        <p:spPr>
          <a:xfrm>
            <a:off x="395536" y="153350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74379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23. PROGRAMA 01: INSTITUTO NACIONAL DE PROPIEDAD INDUSTRIAL</a:t>
            </a:r>
          </a:p>
        </p:txBody>
      </p:sp>
      <p:sp>
        <p:nvSpPr>
          <p:cNvPr id="10" name="3 Marcador de pie de página">
            <a:extLst>
              <a:ext uri="{FF2B5EF4-FFF2-40B4-BE49-F238E27FC236}">
                <a16:creationId xmlns:a16="http://schemas.microsoft.com/office/drawing/2014/main" id="{139E20BA-E3C4-40EF-AAD9-540F87F57951}"/>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F883EA1C-8550-451A-A1CD-F37CE56D605E}"/>
              </a:ext>
            </a:extLst>
          </p:cNvPr>
          <p:cNvPicPr>
            <a:picLocks noChangeAspect="1"/>
          </p:cNvPicPr>
          <p:nvPr/>
        </p:nvPicPr>
        <p:blipFill>
          <a:blip r:embed="rId2"/>
          <a:stretch>
            <a:fillRect/>
          </a:stretch>
        </p:blipFill>
        <p:spPr>
          <a:xfrm>
            <a:off x="472273" y="1955704"/>
            <a:ext cx="8150583" cy="1401288"/>
          </a:xfrm>
          <a:prstGeom prst="rect">
            <a:avLst/>
          </a:prstGeom>
        </p:spPr>
      </p:pic>
    </p:spTree>
    <p:extLst>
      <p:ext uri="{BB962C8B-B14F-4D97-AF65-F5344CB8AC3E}">
        <p14:creationId xmlns:p14="http://schemas.microsoft.com/office/powerpoint/2010/main" val="2651815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29</a:t>
            </a:fld>
            <a:endParaRPr lang="es-CL" dirty="0"/>
          </a:p>
        </p:txBody>
      </p:sp>
      <p:sp>
        <p:nvSpPr>
          <p:cNvPr id="8" name="1 Título"/>
          <p:cNvSpPr txBox="1">
            <a:spLocks/>
          </p:cNvSpPr>
          <p:nvPr/>
        </p:nvSpPr>
        <p:spPr>
          <a:xfrm>
            <a:off x="395536" y="153350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74379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24. PROGRAMA 01: SUBSECRETARÍA DE TURISMO</a:t>
            </a:r>
          </a:p>
        </p:txBody>
      </p:sp>
      <p:sp>
        <p:nvSpPr>
          <p:cNvPr id="10" name="3 Marcador de pie de página">
            <a:extLst>
              <a:ext uri="{FF2B5EF4-FFF2-40B4-BE49-F238E27FC236}">
                <a16:creationId xmlns:a16="http://schemas.microsoft.com/office/drawing/2014/main" id="{E2EBC8CF-72D2-47FE-A899-F3857769AD18}"/>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604E1B33-2380-4DC1-B1AA-96020AB666A5}"/>
              </a:ext>
            </a:extLst>
          </p:cNvPr>
          <p:cNvPicPr>
            <a:picLocks noChangeAspect="1"/>
          </p:cNvPicPr>
          <p:nvPr/>
        </p:nvPicPr>
        <p:blipFill>
          <a:blip r:embed="rId2"/>
          <a:stretch>
            <a:fillRect/>
          </a:stretch>
        </p:blipFill>
        <p:spPr>
          <a:xfrm>
            <a:off x="439847" y="1916832"/>
            <a:ext cx="8229600" cy="2448272"/>
          </a:xfrm>
          <a:prstGeom prst="rect">
            <a:avLst/>
          </a:prstGeom>
        </p:spPr>
      </p:pic>
    </p:spTree>
    <p:extLst>
      <p:ext uri="{BB962C8B-B14F-4D97-AF65-F5344CB8AC3E}">
        <p14:creationId xmlns:p14="http://schemas.microsoft.com/office/powerpoint/2010/main" val="29621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3</a:t>
            </a:fld>
            <a:endParaRPr lang="es-CL" dirty="0"/>
          </a:p>
        </p:txBody>
      </p:sp>
      <p:sp>
        <p:nvSpPr>
          <p:cNvPr id="6" name="1 Título"/>
          <p:cNvSpPr txBox="1">
            <a:spLocks/>
          </p:cNvSpPr>
          <p:nvPr/>
        </p:nvSpPr>
        <p:spPr>
          <a:xfrm>
            <a:off x="386224" y="1268760"/>
            <a:ext cx="8229600" cy="460851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600"/>
              </a:spcBef>
              <a:spcAft>
                <a:spcPts val="600"/>
              </a:spcAft>
            </a:pPr>
            <a:r>
              <a:rPr lang="es-CL" sz="1600" b="1" dirty="0">
                <a:latin typeface="+mn-lt"/>
                <a:ea typeface="Verdana" pitchFamily="34" charset="0"/>
                <a:cs typeface="Verdana" pitchFamily="34" charset="0"/>
              </a:rPr>
              <a:t>Principales hallazgos</a:t>
            </a:r>
          </a:p>
          <a:p>
            <a:pPr marL="342900" indent="-342900" algn="just">
              <a:spcBef>
                <a:spcPts val="600"/>
              </a:spcBef>
              <a:spcAft>
                <a:spcPts val="600"/>
              </a:spcAft>
              <a:buFont typeface="+mj-lt"/>
              <a:buAutoNum type="arabicPeriod"/>
            </a:pPr>
            <a:r>
              <a:rPr lang="es-CL" sz="1400" dirty="0"/>
              <a:t>Respecto a la ejecución por Programa, las mayores tasas de ejecución del presupuesto vigente corresponde a los </a:t>
            </a:r>
            <a:r>
              <a:rPr lang="pt-BR" sz="1400" dirty="0"/>
              <a:t>Programas </a:t>
            </a:r>
            <a:r>
              <a:rPr lang="es-CL" sz="1400" dirty="0"/>
              <a:t>Servicio</a:t>
            </a:r>
            <a:r>
              <a:rPr lang="pt-BR" sz="1400" dirty="0"/>
              <a:t> Nacional </a:t>
            </a:r>
            <a:r>
              <a:rPr lang="es-CL" sz="1400" dirty="0"/>
              <a:t>del</a:t>
            </a:r>
            <a:r>
              <a:rPr lang="pt-BR" sz="1400" dirty="0"/>
              <a:t> Consumidor e INE </a:t>
            </a:r>
            <a:r>
              <a:rPr lang="es-CL" sz="1400" dirty="0"/>
              <a:t>que registran</a:t>
            </a:r>
            <a:r>
              <a:rPr lang="pt-BR" sz="1400" dirty="0"/>
              <a:t> </a:t>
            </a:r>
            <a:r>
              <a:rPr lang="es-CL" sz="1400" dirty="0"/>
              <a:t>un</a:t>
            </a:r>
            <a:r>
              <a:rPr lang="pt-BR" sz="1400" dirty="0"/>
              <a:t> 40% y 33% respectivamente; </a:t>
            </a:r>
            <a:r>
              <a:rPr lang="es-CL" sz="1400" dirty="0"/>
              <a:t>seguidos por la Subsecretaría de Economía y Empresas de Menor Tamaño con</a:t>
            </a:r>
            <a:r>
              <a:rPr lang="pt-BR" sz="1400" dirty="0"/>
              <a:t> </a:t>
            </a:r>
            <a:r>
              <a:rPr lang="es-CL" sz="1400" dirty="0"/>
              <a:t>un</a:t>
            </a:r>
            <a:r>
              <a:rPr lang="pt-BR" sz="1400" dirty="0"/>
              <a:t> 32,6%.  Por </a:t>
            </a:r>
            <a:r>
              <a:rPr lang="es-CL" sz="1400" dirty="0"/>
              <a:t>su</a:t>
            </a:r>
            <a:r>
              <a:rPr lang="pt-BR" sz="1400" dirty="0"/>
              <a:t> parte, </a:t>
            </a:r>
            <a:r>
              <a:rPr lang="es-CL" sz="1400" dirty="0"/>
              <a:t>la</a:t>
            </a:r>
            <a:r>
              <a:rPr lang="pt-BR" sz="1400" dirty="0"/>
              <a:t> menor </a:t>
            </a:r>
            <a:r>
              <a:rPr lang="es-CL" sz="1400" dirty="0"/>
              <a:t>tasa se registra en el Programa de Promoción Internacional que presenta un gasto de 3% a la fecha.</a:t>
            </a:r>
          </a:p>
          <a:p>
            <a:pPr marL="342900" indent="-342900" algn="just">
              <a:spcBef>
                <a:spcPts val="600"/>
              </a:spcBef>
              <a:spcAft>
                <a:spcPts val="600"/>
              </a:spcAft>
              <a:buFont typeface="+mj-lt"/>
              <a:buAutoNum type="arabicPeriod" startAt="4"/>
            </a:pPr>
            <a:r>
              <a:rPr lang="es-CL" sz="1400" dirty="0"/>
              <a:t>A nivel de subtítulo, el mayor gasto se registra en los subtítulos </a:t>
            </a:r>
            <a:r>
              <a:rPr lang="es-CL" sz="1400" b="1" dirty="0"/>
              <a:t>23</a:t>
            </a:r>
            <a:r>
              <a:rPr lang="es-CL" sz="1400" dirty="0"/>
              <a:t> </a:t>
            </a:r>
            <a:r>
              <a:rPr lang="es-CL" sz="1400" b="1" dirty="0"/>
              <a:t>“prestaciones de seguridad social” </a:t>
            </a:r>
            <a:r>
              <a:rPr lang="es-CL" sz="1400" dirty="0"/>
              <a:t>con una ejecución de </a:t>
            </a:r>
            <a:r>
              <a:rPr lang="es-CL" sz="1400" b="1" dirty="0"/>
              <a:t>385,3%</a:t>
            </a:r>
            <a:r>
              <a:rPr lang="es-CL" sz="1400" dirty="0"/>
              <a:t>,</a:t>
            </a:r>
            <a:r>
              <a:rPr lang="es-CL" sz="1400" b="1" dirty="0"/>
              <a:t> </a:t>
            </a:r>
            <a:r>
              <a:rPr lang="es-CL" sz="1400" dirty="0"/>
              <a:t>como consecuencia de la aplicación de la ley de incentivo al retiro; seguido del subtítulo </a:t>
            </a:r>
            <a:r>
              <a:rPr lang="es-CL" sz="1400" b="1" dirty="0"/>
              <a:t>34</a:t>
            </a:r>
            <a:r>
              <a:rPr lang="es-CL" sz="1400" dirty="0"/>
              <a:t> </a:t>
            </a:r>
            <a:r>
              <a:rPr lang="es-CL" sz="1400" b="1" dirty="0"/>
              <a:t>“servicio de la deuda” </a:t>
            </a:r>
            <a:r>
              <a:rPr lang="es-CL" sz="1400" dirty="0"/>
              <a:t>con una erogación de</a:t>
            </a:r>
            <a:r>
              <a:rPr lang="es-CL" sz="1400" b="1" dirty="0"/>
              <a:t> 79,4% ($6.373 millones)</a:t>
            </a:r>
            <a:r>
              <a:rPr lang="es-CL" sz="1400" dirty="0"/>
              <a:t>, de los cuales un 57,2% ($3.644 millones) corresponden al pago de los compromisos devengados al 31 de diciembre de 2018 (deuda flotante), verificando los respectivos decretos de modificación presupuestaria solo en el Servicio Nacional de Pesca y Acuicultura, faltando por decretar las modificación en SERNAC, INE, Programas Censos, SERNATUR y SERCOTEC.</a:t>
            </a:r>
            <a:endParaRPr lang="es-CL" sz="1400" b="1" dirty="0">
              <a:solidFill>
                <a:srgbClr val="FF0000"/>
              </a:solidFill>
              <a:ea typeface="Verdana" pitchFamily="34" charset="0"/>
              <a:cs typeface="Verdana" pitchFamily="34" charset="0"/>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MINISTERIO DE ECONOMÍA, FOMENTO Y TURISMO</a:t>
            </a:r>
          </a:p>
        </p:txBody>
      </p:sp>
    </p:spTree>
    <p:extLst>
      <p:ext uri="{BB962C8B-B14F-4D97-AF65-F5344CB8AC3E}">
        <p14:creationId xmlns:p14="http://schemas.microsoft.com/office/powerpoint/2010/main" val="1427654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30</a:t>
            </a:fld>
            <a:endParaRPr lang="es-CL" dirty="0"/>
          </a:p>
        </p:txBody>
      </p:sp>
      <p:sp>
        <p:nvSpPr>
          <p:cNvPr id="8" name="1 Título"/>
          <p:cNvSpPr txBox="1">
            <a:spLocks/>
          </p:cNvSpPr>
          <p:nvPr/>
        </p:nvSpPr>
        <p:spPr>
          <a:xfrm>
            <a:off x="395536" y="153350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9" name="1 Título"/>
          <p:cNvSpPr>
            <a:spLocks noGrp="1"/>
          </p:cNvSpPr>
          <p:nvPr>
            <p:ph type="title"/>
          </p:nvPr>
        </p:nvSpPr>
        <p:spPr>
          <a:xfrm>
            <a:off x="439847" y="620686"/>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25. PROGRAMA 01: SUPERINTENDENCIA DE INSOLVENCIA Y REEMPRENDIMIENTO</a:t>
            </a:r>
          </a:p>
        </p:txBody>
      </p:sp>
      <p:sp>
        <p:nvSpPr>
          <p:cNvPr id="10" name="3 Marcador de pie de página">
            <a:extLst>
              <a:ext uri="{FF2B5EF4-FFF2-40B4-BE49-F238E27FC236}">
                <a16:creationId xmlns:a16="http://schemas.microsoft.com/office/drawing/2014/main" id="{ECE3D00E-0328-4E97-A756-DC95ECD4AF69}"/>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54C39F72-C2D2-4124-A00F-1864A93D0B33}"/>
              </a:ext>
            </a:extLst>
          </p:cNvPr>
          <p:cNvPicPr>
            <a:picLocks noChangeAspect="1"/>
          </p:cNvPicPr>
          <p:nvPr/>
        </p:nvPicPr>
        <p:blipFill>
          <a:blip r:embed="rId2"/>
          <a:stretch>
            <a:fillRect/>
          </a:stretch>
        </p:blipFill>
        <p:spPr>
          <a:xfrm>
            <a:off x="439847" y="1988840"/>
            <a:ext cx="8210798" cy="2880321"/>
          </a:xfrm>
          <a:prstGeom prst="rect">
            <a:avLst/>
          </a:prstGeom>
        </p:spPr>
      </p:pic>
    </p:spTree>
    <p:extLst>
      <p:ext uri="{BB962C8B-B14F-4D97-AF65-F5344CB8AC3E}">
        <p14:creationId xmlns:p14="http://schemas.microsoft.com/office/powerpoint/2010/main" val="3196140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4</a:t>
            </a:fld>
            <a:endParaRPr lang="es-CL" dirty="0"/>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endParaRPr lang="es-CL" sz="1600" b="1" dirty="0">
              <a:latin typeface="+mn-lt"/>
              <a:ea typeface="Verdana" pitchFamily="34" charset="0"/>
              <a:cs typeface="Verdana" pitchFamily="34" charset="0"/>
            </a:endParaRP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MINISTERIO DE ECONOMÍA, FOMENTO Y TURISMO</a:t>
            </a:r>
          </a:p>
        </p:txBody>
      </p:sp>
      <p:pic>
        <p:nvPicPr>
          <p:cNvPr id="4" name="Imagen 3">
            <a:extLst>
              <a:ext uri="{FF2B5EF4-FFF2-40B4-BE49-F238E27FC236}">
                <a16:creationId xmlns:a16="http://schemas.microsoft.com/office/drawing/2014/main" id="{15634713-0DCB-4B3B-847C-4AFC4D3F8966}"/>
              </a:ext>
            </a:extLst>
          </p:cNvPr>
          <p:cNvPicPr>
            <a:picLocks noChangeAspect="1"/>
          </p:cNvPicPr>
          <p:nvPr/>
        </p:nvPicPr>
        <p:blipFill>
          <a:blip r:embed="rId2"/>
          <a:stretch>
            <a:fillRect/>
          </a:stretch>
        </p:blipFill>
        <p:spPr>
          <a:xfrm>
            <a:off x="4642978" y="1592507"/>
            <a:ext cx="4086687" cy="2618301"/>
          </a:xfrm>
          <a:prstGeom prst="rect">
            <a:avLst/>
          </a:prstGeom>
        </p:spPr>
      </p:pic>
      <p:sp>
        <p:nvSpPr>
          <p:cNvPr id="9" name="3 Marcador de pie de página">
            <a:extLst>
              <a:ext uri="{FF2B5EF4-FFF2-40B4-BE49-F238E27FC236}">
                <a16:creationId xmlns:a16="http://schemas.microsoft.com/office/drawing/2014/main" id="{1BC6C46F-CA3F-4B2F-B80B-A27797E20F9C}"/>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2" name="Imagen 1">
            <a:extLst>
              <a:ext uri="{FF2B5EF4-FFF2-40B4-BE49-F238E27FC236}">
                <a16:creationId xmlns:a16="http://schemas.microsoft.com/office/drawing/2014/main" id="{8C4892A3-AF2C-48E9-84C4-AEE160879F50}"/>
              </a:ext>
            </a:extLst>
          </p:cNvPr>
          <p:cNvPicPr>
            <a:picLocks noChangeAspect="1"/>
          </p:cNvPicPr>
          <p:nvPr/>
        </p:nvPicPr>
        <p:blipFill>
          <a:blip r:embed="rId3"/>
          <a:stretch>
            <a:fillRect/>
          </a:stretch>
        </p:blipFill>
        <p:spPr>
          <a:xfrm>
            <a:off x="414336" y="1592507"/>
            <a:ext cx="4086688" cy="2618301"/>
          </a:xfrm>
          <a:prstGeom prst="rect">
            <a:avLst/>
          </a:prstGeom>
        </p:spPr>
      </p:pic>
    </p:spTree>
    <p:extLst>
      <p:ext uri="{BB962C8B-B14F-4D97-AF65-F5344CB8AC3E}">
        <p14:creationId xmlns:p14="http://schemas.microsoft.com/office/powerpoint/2010/main" val="2166940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5</a:t>
            </a:fld>
            <a:endParaRPr lang="es-CL"/>
          </a:p>
        </p:txBody>
      </p:sp>
      <p:sp>
        <p:nvSpPr>
          <p:cNvPr id="9" name="3 Marcador de pie de página">
            <a:extLst>
              <a:ext uri="{FF2B5EF4-FFF2-40B4-BE49-F238E27FC236}">
                <a16:creationId xmlns:a16="http://schemas.microsoft.com/office/drawing/2014/main" id="{26D5044B-1995-44F2-BAD7-049A88190A84}"/>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sp>
        <p:nvSpPr>
          <p:cNvPr id="11"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DE GASTOS A ABRIL DE 2019</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MINISTERIO DE ECONOMÍA, FOMENTO Y TURISMO</a:t>
            </a:r>
          </a:p>
        </p:txBody>
      </p:sp>
      <p:graphicFrame>
        <p:nvGraphicFramePr>
          <p:cNvPr id="6" name="2 Gráfico">
            <a:extLst>
              <a:ext uri="{FF2B5EF4-FFF2-40B4-BE49-F238E27FC236}">
                <a16:creationId xmlns:a16="http://schemas.microsoft.com/office/drawing/2014/main" id="{07E64580-E7A6-4D61-803A-558CCE8D2DC5}"/>
              </a:ext>
            </a:extLst>
          </p:cNvPr>
          <p:cNvGraphicFramePr>
            <a:graphicFrameLocks/>
          </p:cNvGraphicFramePr>
          <p:nvPr>
            <p:extLst>
              <p:ext uri="{D42A27DB-BD31-4B8C-83A1-F6EECF244321}">
                <p14:modId xmlns:p14="http://schemas.microsoft.com/office/powerpoint/2010/main" val="3021664200"/>
              </p:ext>
            </p:extLst>
          </p:nvPr>
        </p:nvGraphicFramePr>
        <p:xfrm>
          <a:off x="827584" y="1609724"/>
          <a:ext cx="7488832" cy="41235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8330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6</a:t>
            </a:fld>
            <a:endParaRPr lang="es-CL"/>
          </a:p>
        </p:txBody>
      </p:sp>
      <p:sp>
        <p:nvSpPr>
          <p:cNvPr id="11"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DE GASTOS A ABRIL DE 2019</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MINISTERIO DE ECONOMÍA, FOMENTO Y TURISMO</a:t>
            </a:r>
          </a:p>
        </p:txBody>
      </p:sp>
      <p:sp>
        <p:nvSpPr>
          <p:cNvPr id="6" name="3 Marcador de pie de página">
            <a:extLst>
              <a:ext uri="{FF2B5EF4-FFF2-40B4-BE49-F238E27FC236}">
                <a16:creationId xmlns:a16="http://schemas.microsoft.com/office/drawing/2014/main" id="{4A984C97-EB6C-467B-83FF-4C80884FA812}"/>
              </a:ext>
            </a:extLst>
          </p:cNvPr>
          <p:cNvSpPr txBox="1">
            <a:spLocks/>
          </p:cNvSpPr>
          <p:nvPr/>
        </p:nvSpPr>
        <p:spPr>
          <a:xfrm>
            <a:off x="500062" y="6309320"/>
            <a:ext cx="8229600"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a:t>Fuente</a:t>
            </a:r>
            <a:r>
              <a:rPr lang="es-CL" sz="1050"/>
              <a:t>: Elaboración propia en base a Informes de ejecución presupuestaria mensual de DIPRES.</a:t>
            </a:r>
            <a:endParaRPr lang="es-CL" sz="1050" dirty="0"/>
          </a:p>
        </p:txBody>
      </p:sp>
      <p:graphicFrame>
        <p:nvGraphicFramePr>
          <p:cNvPr id="8" name="1 Gráfico">
            <a:extLst>
              <a:ext uri="{FF2B5EF4-FFF2-40B4-BE49-F238E27FC236}">
                <a16:creationId xmlns:a16="http://schemas.microsoft.com/office/drawing/2014/main" id="{5DEE9E19-4B2C-479D-89DB-FF54FBE7F2B2}"/>
              </a:ext>
            </a:extLst>
          </p:cNvPr>
          <p:cNvGraphicFramePr>
            <a:graphicFrameLocks/>
          </p:cNvGraphicFramePr>
          <p:nvPr>
            <p:extLst>
              <p:ext uri="{D42A27DB-BD31-4B8C-83A1-F6EECF244321}">
                <p14:modId xmlns:p14="http://schemas.microsoft.com/office/powerpoint/2010/main" val="868703293"/>
              </p:ext>
            </p:extLst>
          </p:nvPr>
        </p:nvGraphicFramePr>
        <p:xfrm>
          <a:off x="1115616" y="1614486"/>
          <a:ext cx="6912768" cy="41907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934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7</a:t>
            </a:fld>
            <a:endParaRPr lang="es-CL"/>
          </a:p>
        </p:txBody>
      </p:sp>
      <p:sp>
        <p:nvSpPr>
          <p:cNvPr id="6" name="1 Título"/>
          <p:cNvSpPr txBox="1">
            <a:spLocks/>
          </p:cNvSpPr>
          <p:nvPr/>
        </p:nvSpPr>
        <p:spPr>
          <a:xfrm>
            <a:off x="414336" y="1207105"/>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10"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MINISTERIO DE ECONOMÍA, FOMENTO Y TURISMO</a:t>
            </a:r>
          </a:p>
        </p:txBody>
      </p:sp>
      <p:sp>
        <p:nvSpPr>
          <p:cNvPr id="7" name="3 Marcador de pie de página">
            <a:extLst>
              <a:ext uri="{FF2B5EF4-FFF2-40B4-BE49-F238E27FC236}">
                <a16:creationId xmlns:a16="http://schemas.microsoft.com/office/drawing/2014/main" id="{69B7CAF8-73C7-46B3-8306-CA07C2243485}"/>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graphicFrame>
        <p:nvGraphicFramePr>
          <p:cNvPr id="4" name="Objeto 3">
            <a:extLst>
              <a:ext uri="{FF2B5EF4-FFF2-40B4-BE49-F238E27FC236}">
                <a16:creationId xmlns:a16="http://schemas.microsoft.com/office/drawing/2014/main" id="{84942104-ED87-45C6-AC1F-47B6E799838F}"/>
              </a:ext>
            </a:extLst>
          </p:cNvPr>
          <p:cNvGraphicFramePr>
            <a:graphicFrameLocks noChangeAspect="1"/>
          </p:cNvGraphicFramePr>
          <p:nvPr>
            <p:extLst>
              <p:ext uri="{D42A27DB-BD31-4B8C-83A1-F6EECF244321}">
                <p14:modId xmlns:p14="http://schemas.microsoft.com/office/powerpoint/2010/main" val="1799809838"/>
              </p:ext>
            </p:extLst>
          </p:nvPr>
        </p:nvGraphicFramePr>
        <p:xfrm>
          <a:off x="500062" y="1699000"/>
          <a:ext cx="8210799" cy="2457624"/>
        </p:xfrm>
        <a:graphic>
          <a:graphicData uri="http://schemas.openxmlformats.org/presentationml/2006/ole">
            <mc:AlternateContent xmlns:mc="http://schemas.openxmlformats.org/markup-compatibility/2006">
              <mc:Choice xmlns:v="urn:schemas-microsoft-com:vml" Requires="v">
                <p:oleObj spid="_x0000_s8197" name="Worksheet" r:id="rId3" imgW="8839290" imgH="2466990" progId="Excel.Sheet.12">
                  <p:embed/>
                </p:oleObj>
              </mc:Choice>
              <mc:Fallback>
                <p:oleObj name="Worksheet" r:id="rId3" imgW="8839290" imgH="2466990" progId="Excel.Sheet.12">
                  <p:embed/>
                  <p:pic>
                    <p:nvPicPr>
                      <p:cNvPr id="0" name=""/>
                      <p:cNvPicPr/>
                      <p:nvPr/>
                    </p:nvPicPr>
                    <p:blipFill>
                      <a:blip r:embed="rId4"/>
                      <a:stretch>
                        <a:fillRect/>
                      </a:stretch>
                    </p:blipFill>
                    <p:spPr>
                      <a:xfrm>
                        <a:off x="500062" y="1699000"/>
                        <a:ext cx="8210799" cy="2457624"/>
                      </a:xfrm>
                      <a:prstGeom prst="rect">
                        <a:avLst/>
                      </a:prstGeom>
                    </p:spPr>
                  </p:pic>
                </p:oleObj>
              </mc:Fallback>
            </mc:AlternateContent>
          </a:graphicData>
        </a:graphic>
      </p:graphicFrame>
    </p:spTree>
    <p:extLst>
      <p:ext uri="{BB962C8B-B14F-4D97-AF65-F5344CB8AC3E}">
        <p14:creationId xmlns:p14="http://schemas.microsoft.com/office/powerpoint/2010/main" val="524812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8</a:t>
            </a:fld>
            <a:endParaRPr lang="es-CL"/>
          </a:p>
        </p:txBody>
      </p:sp>
      <p:sp>
        <p:nvSpPr>
          <p:cNvPr id="6" name="1 Título"/>
          <p:cNvSpPr txBox="1">
            <a:spLocks/>
          </p:cNvSpPr>
          <p:nvPr/>
        </p:nvSpPr>
        <p:spPr>
          <a:xfrm>
            <a:off x="386224" y="124546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a:t>
            </a:r>
          </a:p>
        </p:txBody>
      </p:sp>
      <p:sp>
        <p:nvSpPr>
          <p:cNvPr id="8" name="1 Título"/>
          <p:cNvSpPr>
            <a:spLocks noGrp="1"/>
          </p:cNvSpPr>
          <p:nvPr>
            <p:ph type="title"/>
          </p:nvPr>
        </p:nvSpPr>
        <p:spPr>
          <a:xfrm>
            <a:off x="367834" y="654375"/>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RESUMEN POR CAPÍTULOS</a:t>
            </a:r>
          </a:p>
        </p:txBody>
      </p:sp>
      <p:sp>
        <p:nvSpPr>
          <p:cNvPr id="9" name="3 Marcador de pie de página">
            <a:extLst>
              <a:ext uri="{FF2B5EF4-FFF2-40B4-BE49-F238E27FC236}">
                <a16:creationId xmlns:a16="http://schemas.microsoft.com/office/drawing/2014/main" id="{2291C210-334E-4AD4-BF9B-5F9F4F8CFAA3}"/>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2" name="Imagen 1">
            <a:extLst>
              <a:ext uri="{FF2B5EF4-FFF2-40B4-BE49-F238E27FC236}">
                <a16:creationId xmlns:a16="http://schemas.microsoft.com/office/drawing/2014/main" id="{F95E34B0-071D-4F3A-AFCB-04CB314980D5}"/>
              </a:ext>
            </a:extLst>
          </p:cNvPr>
          <p:cNvPicPr>
            <a:picLocks noChangeAspect="1"/>
          </p:cNvPicPr>
          <p:nvPr/>
        </p:nvPicPr>
        <p:blipFill>
          <a:blip r:embed="rId3"/>
          <a:stretch>
            <a:fillRect/>
          </a:stretch>
        </p:blipFill>
        <p:spPr>
          <a:xfrm>
            <a:off x="356616" y="1747838"/>
            <a:ext cx="8240406" cy="4455787"/>
          </a:xfrm>
          <a:prstGeom prst="rect">
            <a:avLst/>
          </a:prstGeom>
        </p:spPr>
      </p:pic>
    </p:spTree>
    <p:extLst>
      <p:ext uri="{BB962C8B-B14F-4D97-AF65-F5344CB8AC3E}">
        <p14:creationId xmlns:p14="http://schemas.microsoft.com/office/powerpoint/2010/main" val="17871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t>9</a:t>
            </a:fld>
            <a:endParaRPr lang="es-CL"/>
          </a:p>
        </p:txBody>
      </p:sp>
      <p:sp>
        <p:nvSpPr>
          <p:cNvPr id="9" name="1 Título"/>
          <p:cNvSpPr txBox="1">
            <a:spLocks/>
          </p:cNvSpPr>
          <p:nvPr/>
        </p:nvSpPr>
        <p:spPr>
          <a:xfrm>
            <a:off x="386224" y="1556792"/>
            <a:ext cx="8229600" cy="31132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latin typeface="+mn-lt"/>
                <a:ea typeface="Verdana" pitchFamily="34" charset="0"/>
                <a:cs typeface="Verdana" pitchFamily="34" charset="0"/>
              </a:rPr>
              <a:t>en miles de pesos 2019                                                                                                                    </a:t>
            </a:r>
            <a:endParaRPr lang="es-CL" sz="1200" b="1" i="1" dirty="0">
              <a:latin typeface="+mn-lt"/>
              <a:ea typeface="Verdana" pitchFamily="34" charset="0"/>
              <a:cs typeface="Verdana" pitchFamily="34" charset="0"/>
            </a:endParaRPr>
          </a:p>
        </p:txBody>
      </p:sp>
      <p:sp>
        <p:nvSpPr>
          <p:cNvPr id="10" name="1 Título"/>
          <p:cNvSpPr>
            <a:spLocks noGrp="1"/>
          </p:cNvSpPr>
          <p:nvPr>
            <p:ph type="title"/>
          </p:nvPr>
        </p:nvSpPr>
        <p:spPr>
          <a:xfrm>
            <a:off x="439847"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ABRIL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07. CAPÍTULO 01. PROGRAMA 01: SUBSECRETARÍA DE ECONOMÍA Y EMPRESAS DE MENOR TAMAÑO</a:t>
            </a:r>
          </a:p>
        </p:txBody>
      </p:sp>
      <p:sp>
        <p:nvSpPr>
          <p:cNvPr id="7" name="3 Marcador de pie de página">
            <a:extLst>
              <a:ext uri="{FF2B5EF4-FFF2-40B4-BE49-F238E27FC236}">
                <a16:creationId xmlns:a16="http://schemas.microsoft.com/office/drawing/2014/main" id="{020C5F97-02D6-45C8-89AE-7A1C3C1399E7}"/>
              </a:ext>
            </a:extLst>
          </p:cNvPr>
          <p:cNvSpPr>
            <a:spLocks noGrp="1"/>
          </p:cNvSpPr>
          <p:nvPr>
            <p:ph type="ftr" sz="quarter" idx="11"/>
          </p:nvPr>
        </p:nvSpPr>
        <p:spPr>
          <a:xfrm>
            <a:off x="500062" y="6309320"/>
            <a:ext cx="8229600" cy="365125"/>
          </a:xfrm>
        </p:spPr>
        <p:txBody>
          <a:bodyPr/>
          <a:lstStyle/>
          <a:p>
            <a:r>
              <a:rPr lang="es-CL" sz="1050" b="1" dirty="0"/>
              <a:t>Fuente</a:t>
            </a:r>
            <a:r>
              <a:rPr lang="es-CL" sz="1050" dirty="0"/>
              <a:t>: Elaboración propia en base a Informes de ejecución presupuestaria mensual de DIPRES.</a:t>
            </a:r>
          </a:p>
        </p:txBody>
      </p:sp>
      <p:pic>
        <p:nvPicPr>
          <p:cNvPr id="3" name="Imagen 2">
            <a:extLst>
              <a:ext uri="{FF2B5EF4-FFF2-40B4-BE49-F238E27FC236}">
                <a16:creationId xmlns:a16="http://schemas.microsoft.com/office/drawing/2014/main" id="{9C982127-583C-4857-88E4-08458ADFEB8A}"/>
              </a:ext>
            </a:extLst>
          </p:cNvPr>
          <p:cNvPicPr>
            <a:picLocks noChangeAspect="1"/>
          </p:cNvPicPr>
          <p:nvPr/>
        </p:nvPicPr>
        <p:blipFill>
          <a:blip r:embed="rId2"/>
          <a:stretch>
            <a:fillRect/>
          </a:stretch>
        </p:blipFill>
        <p:spPr>
          <a:xfrm>
            <a:off x="439847" y="1915146"/>
            <a:ext cx="8210798" cy="4347144"/>
          </a:xfrm>
          <a:prstGeom prst="rect">
            <a:avLst/>
          </a:prstGeom>
        </p:spPr>
      </p:pic>
    </p:spTree>
    <p:extLst>
      <p:ext uri="{BB962C8B-B14F-4D97-AF65-F5344CB8AC3E}">
        <p14:creationId xmlns:p14="http://schemas.microsoft.com/office/powerpoint/2010/main" val="82732011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4532</TotalTime>
  <Words>1303</Words>
  <Application>Microsoft Office PowerPoint</Application>
  <PresentationFormat>Presentación en pantalla (4:3)</PresentationFormat>
  <Paragraphs>127</Paragraphs>
  <Slides>30</Slides>
  <Notes>1</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2</vt:i4>
      </vt:variant>
      <vt:variant>
        <vt:lpstr>Títulos de diapositiva</vt:lpstr>
      </vt:variant>
      <vt:variant>
        <vt:i4>30</vt:i4>
      </vt:variant>
    </vt:vector>
  </HeadingPairs>
  <TitlesOfParts>
    <vt:vector size="38" baseType="lpstr">
      <vt:lpstr>Andalus</vt:lpstr>
      <vt:lpstr>Arial</vt:lpstr>
      <vt:lpstr>Calibri</vt:lpstr>
      <vt:lpstr>Times New Roman</vt:lpstr>
      <vt:lpstr>1_Tema de Office</vt:lpstr>
      <vt:lpstr>Tema de Office</vt:lpstr>
      <vt:lpstr>Imagen de mapa de bits</vt:lpstr>
      <vt:lpstr>Worksheet</vt:lpstr>
      <vt:lpstr>EJECUCIÓN ACUMULADA DE GASTOS PRESUPUESTARIOS AL MES DE ABRIL DE 2019 PARTIDA 07: MINISTERIO DE ECONOMÍA, FOMENTO Y TURISMO</vt:lpstr>
      <vt:lpstr>EJECUCIÓN ACUMULADA DE GASTOS A ABRIL DE 2019  PARTIDA 07 MINISTERIO DE ECONOMÍA, FOMENTO Y TURISMO</vt:lpstr>
      <vt:lpstr>EJECUCIÓN ACUMULADA DE GASTOS A ABRIL DE 2019  PARTIDA 07 MINISTERIO DE ECONOMÍA, FOMENTO Y TURISMO</vt:lpstr>
      <vt:lpstr>EJECUCIÓN ACUMULADA DE GASTOS A ABRIL DE 2019  PARTIDA 07 MINISTERIO DE ECONOMÍA, FOMENTO Y TURISMO</vt:lpstr>
      <vt:lpstr>Presentación de PowerPoint</vt:lpstr>
      <vt:lpstr>Presentación de PowerPoint</vt:lpstr>
      <vt:lpstr>EJECUCIÓN ACUMULADA DE GASTOS A ABRIL DE 2019  PARTIDA 07 MINISTERIO DE ECONOMÍA, FOMENTO Y TURISMO</vt:lpstr>
      <vt:lpstr>EJECUCIÓN ACUMULADA DE GASTOS A ABRIL DE 2019  PARTIDA 07 RESUMEN POR CAPÍTULOS</vt:lpstr>
      <vt:lpstr>EJECUCIÓN ACUMULADA DE GASTOS A ABRIL DE 2019  PARTIDA 07. CAPÍTULO 01. PROGRAMA 01: SUBSECRETARÍA DE ECONOMÍA Y EMPRESAS DE MENOR TAMAÑO</vt:lpstr>
      <vt:lpstr>EJECUCIÓN ACUMULADA DE GASTOS A ABRIL DE 2019  PARTIDA 07. CAPÍTULO 01. PROGRAMA 07: PROGRAMA FONDO DE INNOVACIÓN PARA LA COMPETITIVIDAD</vt:lpstr>
      <vt:lpstr>EJECUCIÓN ACUMULADA DE GASTOS A ABRIL DE 2019  PARTIDA 07. CAPÍTULO 01. PROGRAMA 08: SECRETARÍA EJECUTIVA CONSEJO NACIONAL DE INNOVACIÓN</vt:lpstr>
      <vt:lpstr>EJECUCIÓN ACUMULADA DE GASTOS A ABRIL DE 2019  PARTIDA 07. CAPÍTULO 01. PROGRAMA 11: PROGRAMA INICIATIVA CIENTÍFICA MILLENIUM</vt:lpstr>
      <vt:lpstr>EJECUCIÓN ACUMULADA DE GASTOS A ABRIL DE 2019  PARTIDA 07. CAPÍTULO 02. PROGRAMA 01: SERVICIO NACIONAL DEL CONSUMIDOR</vt:lpstr>
      <vt:lpstr>EJECUCIÓN ACUMULADA DE GASTOS A ABRIL DE 2019  PARTIDA 07. CAPÍTULO 03. PROGRAMA 01: SUBSECRETARÍA DE PESCA Y ACUICULTURA</vt:lpstr>
      <vt:lpstr>EJECUCIÓN ACUMULADA DE GASTOS A ABRIL DE 2019  PARTIDA 07. CAPÍTULO 03. PROGRAMA 02: FONDO DE ADMINISTRACIÓN PESQUERO</vt:lpstr>
      <vt:lpstr>EJECUCIÓN ACUMULADA DE GASTOS A ABRIL DE 2019  PARTIDA 07. CAPÍTULO 04. PROGRAMA 01: SERVICIO NACIONAL DE PESCA Y ACUICULTURA</vt:lpstr>
      <vt:lpstr>EJECUCIÓN ACUMULADA DE GASTOS A ABRIL DE 2019  PARTIDA 07. CAPÍTULO 06. PROGRAMA 01: CORPORACIÓN DE FOMENTO DE LA PRODUCCIÓN</vt:lpstr>
      <vt:lpstr>EJECUCIÓN ACUMULADA DE GASTOS A ABRIL DE 2019  PARTIDA 07. CAPÍTULO 06. PROGRAMA 01: CORPORACIÓN DE FOMENTO DE LA PRODUCCIÓN</vt:lpstr>
      <vt:lpstr>EJECUCIÓN ACUMULADA DE GASTOS A ABRIL DE 2019  PARTIDA 07. CAPÍTULO 06. PROGRAMA 01: CORPORACIÓN DE FOMENTO DE LA PRODUCCIÓN</vt:lpstr>
      <vt:lpstr>EJECUCIÓN ACUMULADA DE GASTOS A ABRIL DE 2019  PARTIDA 07. CAPÍTULO 07. PROGRAMA 01: INSTITUTO NACIONAL DE ESTADÍSTICAS</vt:lpstr>
      <vt:lpstr>EJECUCIÓN ACUMULADA DE GASTOS A ABRIL DE 2019  PARTIDA 07. CAPÍTULO 07. PROGRAMA 02: PROGRAMA CENSOS</vt:lpstr>
      <vt:lpstr>EJECUCIÓN ACUMULADA DE GASTOS A ABRIL DE 2019  PARTIDA 07. CAPÍTULO 07. PROGRAMA 08: FISCALÍA NACIONAL ECONÓMICA</vt:lpstr>
      <vt:lpstr>EJECUCIÓN ACUMULADA DE GASTOS A ABRIL DE 2019  PARTIDA 07. CAPÍTULO 09. PROGRAMA 01: SERVICIO NACIONAL DE TURISMO</vt:lpstr>
      <vt:lpstr>EJECUCIÓN ACUMULADA DE GASTOS A ABRIL DE 2019  PARTIDA 07. CAPÍTULO 09. PROGRAMA 03: PROGRAMA DE PROMOCIÓN INTERNACIONAL</vt:lpstr>
      <vt:lpstr>EJECUCIÓN ACUMULADA DE GASTOS A ABRIL DE 2019  PARTIDA 07. CAPÍTULO 16. PROGRAMA 01: SERVICIO DE COOPERACIÓN TÉCNICA</vt:lpstr>
      <vt:lpstr>EJECUCIÓN ACUMULADA DE GASTOS A ABRIL DE 2019  PARTIDA 07. CAPÍTULO 19. PROGRAMA 01: COMITÉ INNOVA CHILE</vt:lpstr>
      <vt:lpstr>EJECUCIÓN ACUMULADA DE GASTOS A ABRIL DE 2019  PARTIDA 07. CAPÍTULO 21. PROGRAMA 01: AGENCIA DE PROMOCIÓN DE LA INVERSIÓN EXTRANJERA</vt:lpstr>
      <vt:lpstr>EJECUCIÓN ACUMULADA DE GASTOS A ABRIL DE 2019  PARTIDA 07. CAPÍTULO 23. PROGRAMA 01: INSTITUTO NACIONAL DE PROPIEDAD INDUSTRIAL</vt:lpstr>
      <vt:lpstr>EJECUCIÓN ACUMULADA DE GASTOS A ABRIL DE 2019  PARTIDA 07. CAPÍTULO 24. PROGRAMA 01: SUBSECRETARÍA DE TURISMO</vt:lpstr>
      <vt:lpstr>EJECUCIÓN ACUMULADA DE GASTOS A ABRIL DE 2019  PARTIDA 07. CAPÍTULO 25. PROGRAMA 01: SUPERINTENDENCIA DE INSOLVENCIA Y REEMPRENDIMIENTO</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PRESUPUESTO1</dc:creator>
  <cp:lastModifiedBy>rodrigo ruiz</cp:lastModifiedBy>
  <cp:revision>317</cp:revision>
  <cp:lastPrinted>2019-06-11T20:46:37Z</cp:lastPrinted>
  <dcterms:created xsi:type="dcterms:W3CDTF">2016-06-23T13:38:47Z</dcterms:created>
  <dcterms:modified xsi:type="dcterms:W3CDTF">2019-06-11T21:22:37Z</dcterms:modified>
</cp:coreProperties>
</file>