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299" r:id="rId5"/>
    <p:sldId id="308" r:id="rId6"/>
    <p:sldId id="307" r:id="rId7"/>
    <p:sldId id="300" r:id="rId8"/>
    <p:sldId id="264" r:id="rId9"/>
    <p:sldId id="263" r:id="rId10"/>
    <p:sldId id="281" r:id="rId11"/>
    <p:sldId id="282" r:id="rId12"/>
    <p:sldId id="302" r:id="rId13"/>
    <p:sldId id="306" r:id="rId1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21-06-2019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21-06-2019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21-06-2019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21-06-2019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21-06-2019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21-06-2019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21-06-2019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21-06-2019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D06F859-CB47-449D-87C8-059294D5D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72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ABRIL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junio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5890114" cy="792088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62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DA15A46-9203-432F-96C0-62994CF2A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311096"/>
              </p:ext>
            </p:extLst>
          </p:nvPr>
        </p:nvGraphicFramePr>
        <p:xfrm>
          <a:off x="623838" y="1693389"/>
          <a:ext cx="7886700" cy="3765676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082311553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553330700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536166203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119901513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8238935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11789606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99525558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188439580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796084472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332744114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6103881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79356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23.804.021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6656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40.431.847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39.431.847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12.939.364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7505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6.964.581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4.675.623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-2.288.958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2.066.967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2560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650.107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6227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496.143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7603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2910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21.913.439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25.202.397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3.288.958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7.927.008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05658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21.829.227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25.118.185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3.288.958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7.858.424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327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8.452.737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11.525.365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3.072.628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3.860.436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9410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3.242.309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1.915.800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-1.326.509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56028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8.205.727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1.002.083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2.688.377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561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1.334.642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1.875.224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628.108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5728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4648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561.389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561.389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0444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949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1379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438.439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438.439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086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1169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76608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256.062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256.062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8727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109.747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4234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6992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838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DCC314A-9DD8-4508-A591-DDED7DD941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526571"/>
              </p:ext>
            </p:extLst>
          </p:nvPr>
        </p:nvGraphicFramePr>
        <p:xfrm>
          <a:off x="628650" y="1687909"/>
          <a:ext cx="7886700" cy="3352999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3289823157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374196555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942914696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425957359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0965429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18145719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81048396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031270663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2098004061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617716161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264617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13407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3.942.007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2979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10.317.858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10.317.858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3.188.255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0585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1.526.404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1.526.404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451.269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2211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8572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9476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5360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6325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5531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0874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232.992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232.992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9336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7431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8114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43180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5807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9782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84.984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2687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82219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151.703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3047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8636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474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02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414336" y="1451139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E518BE3-8BE2-4D58-BCC5-65A90712A1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203040"/>
              </p:ext>
            </p:extLst>
          </p:nvPr>
        </p:nvGraphicFramePr>
        <p:xfrm>
          <a:off x="623838" y="1909969"/>
          <a:ext cx="7886700" cy="1014496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488184010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714507439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4283939168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320304513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55671217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31498775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45282520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147799619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3429521141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74077880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254399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25998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387.359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246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1.202.808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373.183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62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83.805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848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50736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El proyecto de Ley de Presupuesto consideró un Gasto de Estado de Operaciones de $125.276 millones, lo que representa un incremento del 0,9% respecto del año 2018 (lo que equivale a $ 1.145 millones).  Dicha propuesta consideró el financiamiento de las dietas de los nuevos cupos de parlamentarios que se incorporaron a partir de ABRIL de 2018, conforme la Ley N°20.840.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Para el año 2019 la Partida presenta un presupuesto aprobado de $125.428 millones, de dichos recursos  un 59,5% se destina a gastos en personal, presupuesto que experimenta un crecimiento de 0,7 puntos porcentuales respecto del registrado en la Ley de Presupuestos de 2018; el resto de los recursos se dividen en un 27,4% para transferencias corrientes; y, un 11,1% a bienes y servicios de consumo.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distribución del presupuesto a nivel de instituciones del Congreso Nacional, fue la siguiente: la Cámara de Diputados concentró el 56%; el Senado un 33,1%; la Biblioteca un 9,9% y el Consejo Resolutivo de Asignaciones Parlamentarias un 1%, manteniendo los niveles de gastos autorizados el año 2018.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Congreso al mes de ABRIL ascendió a $10.489 millones, es decir, un 8,2% respecto del presupuesto vigente, gasto superior al registrado a igual mes de los años 2017 (7,3%) y 2018 (7,4%).  Por su parte el gasto acumulado alcanzó los $41.958 millones, lo que representa una ejecución del 32,9% sobre el presupuesto vigente.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121F664-6976-45F0-A2A4-452E6491855E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Respecto al presupuesto inicial, la Partida presentó al mes de ABRIL un incremento consolidado de $2.110 millones y reasignación por $3.419 millones, dichos movimientos se estructura de la siguiente manera:</a:t>
            </a:r>
          </a:p>
          <a:p>
            <a:pPr marL="539750" indent="-182563" algn="just" defTabSz="10795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Senado: incremento en los subtítulos 24 “transferencias corrientes”, por $1.734 millones y 23 “prestaciones de seguridad social”, por $506 millones, y reducciones en el subtítulo 21 “gastos en personal” por $130 millones, asociada este último al ajuste por el pago al incentivo al retiro de cargo de la Institución.  </a:t>
            </a:r>
          </a:p>
          <a:p>
            <a:pPr marL="539750" indent="-182563" algn="just" defTabSz="10795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Cámara de Diputados: reducciones en los subtítulos 21 “gastos en personal” ($1.000 millones) y 22 “bienes y servicios de consumo” ($2.289 millones), e incremento en el subtítulo 24 “transferencias corrientes”, por $3.289 millones.</a:t>
            </a:r>
          </a:p>
          <a:p>
            <a:pPr marL="357188" algn="just" defTabSz="1079500">
              <a:spcBef>
                <a:spcPts val="1200"/>
              </a:spcBef>
              <a:spcAft>
                <a:spcPts val="1200"/>
              </a:spcAft>
            </a:pPr>
            <a:r>
              <a:rPr lang="es-CL" sz="1400" dirty="0"/>
              <a:t>Por otro lado, el subtítulo 34 “servicio de la deuda” presentó una ejecución de $634 millones, de los cuales $534 millones corresponden al pago de los compromisos devengados al 31 de diciembre de 2018 (deuda flotante), sin que existan los decretos modificatorios respectivos.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400" dirty="0"/>
              <a:t>Finalmente, las tasas de ejecución por institución del Congreso Nacional fueron: 31,7% para el caso del Senado, 33,9% en la Cámara de Diputados, 31,7% para la Biblioteca del Congreso y 30,1% en el Consejo Resolutivo de Asignaciones Parlamentarias.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0D7C3C8-68A3-452A-8D19-88CEA65D5C7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5720AF3-96A6-42DB-98AE-2F7A19DBE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720" y="1992280"/>
            <a:ext cx="4080360" cy="252406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ED61328-F5BC-4FDA-9CB0-B08BB1507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8" y="1988839"/>
            <a:ext cx="4080359" cy="252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A9BF2FA-3490-4F22-9D9C-C097E4FE0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743" y="1673199"/>
            <a:ext cx="6889641" cy="419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8349019-8327-4E1C-B434-6D52F448EB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847" y="1635826"/>
            <a:ext cx="6840305" cy="421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6" y="60565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F43B9E5-0B3C-4578-A36F-1B6E0D52E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958555"/>
              </p:ext>
            </p:extLst>
          </p:nvPr>
        </p:nvGraphicFramePr>
        <p:xfrm>
          <a:off x="611560" y="1667162"/>
          <a:ext cx="7920881" cy="1761834"/>
        </p:xfrm>
        <a:graphic>
          <a:graphicData uri="http://schemas.openxmlformats.org/drawingml/2006/table">
            <a:tbl>
              <a:tblPr/>
              <a:tblGrid>
                <a:gridCol w="834432">
                  <a:extLst>
                    <a:ext uri="{9D8B030D-6E8A-4147-A177-3AD203B41FA5}">
                      <a16:colId xmlns:a16="http://schemas.microsoft.com/office/drawing/2014/main" val="3669498958"/>
                    </a:ext>
                  </a:extLst>
                </a:gridCol>
                <a:gridCol w="2229305">
                  <a:extLst>
                    <a:ext uri="{9D8B030D-6E8A-4147-A177-3AD203B41FA5}">
                      <a16:colId xmlns:a16="http://schemas.microsoft.com/office/drawing/2014/main" val="3183973794"/>
                    </a:ext>
                  </a:extLst>
                </a:gridCol>
                <a:gridCol w="834432">
                  <a:extLst>
                    <a:ext uri="{9D8B030D-6E8A-4147-A177-3AD203B41FA5}">
                      <a16:colId xmlns:a16="http://schemas.microsoft.com/office/drawing/2014/main" val="3092800455"/>
                    </a:ext>
                  </a:extLst>
                </a:gridCol>
                <a:gridCol w="834432">
                  <a:extLst>
                    <a:ext uri="{9D8B030D-6E8A-4147-A177-3AD203B41FA5}">
                      <a16:colId xmlns:a16="http://schemas.microsoft.com/office/drawing/2014/main" val="4118567117"/>
                    </a:ext>
                  </a:extLst>
                </a:gridCol>
                <a:gridCol w="834432">
                  <a:extLst>
                    <a:ext uri="{9D8B030D-6E8A-4147-A177-3AD203B41FA5}">
                      <a16:colId xmlns:a16="http://schemas.microsoft.com/office/drawing/2014/main" val="3057073265"/>
                    </a:ext>
                  </a:extLst>
                </a:gridCol>
                <a:gridCol w="834432">
                  <a:extLst>
                    <a:ext uri="{9D8B030D-6E8A-4147-A177-3AD203B41FA5}">
                      <a16:colId xmlns:a16="http://schemas.microsoft.com/office/drawing/2014/main" val="164779055"/>
                    </a:ext>
                  </a:extLst>
                </a:gridCol>
                <a:gridCol w="759708">
                  <a:extLst>
                    <a:ext uri="{9D8B030D-6E8A-4147-A177-3AD203B41FA5}">
                      <a16:colId xmlns:a16="http://schemas.microsoft.com/office/drawing/2014/main" val="512899133"/>
                    </a:ext>
                  </a:extLst>
                </a:gridCol>
                <a:gridCol w="759708">
                  <a:extLst>
                    <a:ext uri="{9D8B030D-6E8A-4147-A177-3AD203B41FA5}">
                      <a16:colId xmlns:a16="http://schemas.microsoft.com/office/drawing/2014/main" val="3852337975"/>
                    </a:ext>
                  </a:extLst>
                </a:gridCol>
              </a:tblGrid>
              <a:tr h="15836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17274"/>
                  </a:ext>
                </a:extLst>
              </a:tr>
              <a:tr h="4850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320228"/>
                  </a:ext>
                </a:extLst>
              </a:tr>
              <a:tr h="1682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127.537.810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2.109.736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41.957.828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791445"/>
                  </a:ext>
                </a:extLst>
              </a:tr>
              <a:tr h="15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74.687.164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73.556.891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-1.130.273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23.682.945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560320"/>
                  </a:ext>
                </a:extLst>
              </a:tr>
              <a:tr h="15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13.867.406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11.578.448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-2.288.958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4.225.224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433197"/>
                  </a:ext>
                </a:extLst>
              </a:tr>
              <a:tr h="15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1.157.176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1.179.288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269422"/>
                  </a:ext>
                </a:extLst>
              </a:tr>
              <a:tr h="15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34.756.964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39.780.091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11.774.186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237169"/>
                  </a:ext>
                </a:extLst>
              </a:tr>
              <a:tr h="15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300432"/>
                  </a:ext>
                </a:extLst>
              </a:tr>
              <a:tr h="158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564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11A88F8-8BAE-402F-9C43-9BC5D9DDC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790064"/>
              </p:ext>
            </p:extLst>
          </p:nvPr>
        </p:nvGraphicFramePr>
        <p:xfrm>
          <a:off x="586507" y="1693365"/>
          <a:ext cx="7970985" cy="1537944"/>
        </p:xfrm>
        <a:graphic>
          <a:graphicData uri="http://schemas.openxmlformats.org/drawingml/2006/table">
            <a:tbl>
              <a:tblPr/>
              <a:tblGrid>
                <a:gridCol w="300452">
                  <a:extLst>
                    <a:ext uri="{9D8B030D-6E8A-4147-A177-3AD203B41FA5}">
                      <a16:colId xmlns:a16="http://schemas.microsoft.com/office/drawing/2014/main" val="1814465899"/>
                    </a:ext>
                  </a:extLst>
                </a:gridCol>
                <a:gridCol w="300452">
                  <a:extLst>
                    <a:ext uri="{9D8B030D-6E8A-4147-A177-3AD203B41FA5}">
                      <a16:colId xmlns:a16="http://schemas.microsoft.com/office/drawing/2014/main" val="3304192424"/>
                    </a:ext>
                  </a:extLst>
                </a:gridCol>
                <a:gridCol w="2695053">
                  <a:extLst>
                    <a:ext uri="{9D8B030D-6E8A-4147-A177-3AD203B41FA5}">
                      <a16:colId xmlns:a16="http://schemas.microsoft.com/office/drawing/2014/main" val="2001871640"/>
                    </a:ext>
                  </a:extLst>
                </a:gridCol>
                <a:gridCol w="805210">
                  <a:extLst>
                    <a:ext uri="{9D8B030D-6E8A-4147-A177-3AD203B41FA5}">
                      <a16:colId xmlns:a16="http://schemas.microsoft.com/office/drawing/2014/main" val="539689039"/>
                    </a:ext>
                  </a:extLst>
                </a:gridCol>
                <a:gridCol w="805210">
                  <a:extLst>
                    <a:ext uri="{9D8B030D-6E8A-4147-A177-3AD203B41FA5}">
                      <a16:colId xmlns:a16="http://schemas.microsoft.com/office/drawing/2014/main" val="3814971804"/>
                    </a:ext>
                  </a:extLst>
                </a:gridCol>
                <a:gridCol w="805210">
                  <a:extLst>
                    <a:ext uri="{9D8B030D-6E8A-4147-A177-3AD203B41FA5}">
                      <a16:colId xmlns:a16="http://schemas.microsoft.com/office/drawing/2014/main" val="3459510455"/>
                    </a:ext>
                  </a:extLst>
                </a:gridCol>
                <a:gridCol w="805210">
                  <a:extLst>
                    <a:ext uri="{9D8B030D-6E8A-4147-A177-3AD203B41FA5}">
                      <a16:colId xmlns:a16="http://schemas.microsoft.com/office/drawing/2014/main" val="3214578365"/>
                    </a:ext>
                  </a:extLst>
                </a:gridCol>
                <a:gridCol w="733103">
                  <a:extLst>
                    <a:ext uri="{9D8B030D-6E8A-4147-A177-3AD203B41FA5}">
                      <a16:colId xmlns:a16="http://schemas.microsoft.com/office/drawing/2014/main" val="3220713770"/>
                    </a:ext>
                  </a:extLst>
                </a:gridCol>
                <a:gridCol w="721085">
                  <a:extLst>
                    <a:ext uri="{9D8B030D-6E8A-4147-A177-3AD203B41FA5}">
                      <a16:colId xmlns:a16="http://schemas.microsoft.com/office/drawing/2014/main" val="4283891034"/>
                    </a:ext>
                  </a:extLst>
                </a:gridCol>
              </a:tblGrid>
              <a:tr h="1517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738093"/>
                  </a:ext>
                </a:extLst>
              </a:tr>
              <a:tr h="4646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967475"/>
                  </a:ext>
                </a:extLst>
              </a:tr>
              <a:tr h="199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125.428.074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127.537.810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2.109.736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41.957.828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494982"/>
                  </a:ext>
                </a:extLst>
              </a:tr>
              <a:tr h="1517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43.598.714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2.109.736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13.824.441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472005"/>
                  </a:ext>
                </a:extLst>
              </a:tr>
              <a:tr h="170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70.203.472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23.804.021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053112"/>
                  </a:ext>
                </a:extLst>
              </a:tr>
              <a:tr h="189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12.449.011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3.942.007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668842"/>
                  </a:ext>
                </a:extLst>
              </a:tr>
              <a:tr h="1896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1.286.613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387.359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148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2992F49-3879-40A8-BAFF-198F64296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153308"/>
              </p:ext>
            </p:extLst>
          </p:nvPr>
        </p:nvGraphicFramePr>
        <p:xfrm>
          <a:off x="611560" y="1693365"/>
          <a:ext cx="7903792" cy="4186950"/>
        </p:xfrm>
        <a:graphic>
          <a:graphicData uri="http://schemas.openxmlformats.org/drawingml/2006/table">
            <a:tbl>
              <a:tblPr/>
              <a:tblGrid>
                <a:gridCol w="287098">
                  <a:extLst>
                    <a:ext uri="{9D8B030D-6E8A-4147-A177-3AD203B41FA5}">
                      <a16:colId xmlns:a16="http://schemas.microsoft.com/office/drawing/2014/main" val="127394382"/>
                    </a:ext>
                  </a:extLst>
                </a:gridCol>
                <a:gridCol w="287098">
                  <a:extLst>
                    <a:ext uri="{9D8B030D-6E8A-4147-A177-3AD203B41FA5}">
                      <a16:colId xmlns:a16="http://schemas.microsoft.com/office/drawing/2014/main" val="333342792"/>
                    </a:ext>
                  </a:extLst>
                </a:gridCol>
                <a:gridCol w="287098">
                  <a:extLst>
                    <a:ext uri="{9D8B030D-6E8A-4147-A177-3AD203B41FA5}">
                      <a16:colId xmlns:a16="http://schemas.microsoft.com/office/drawing/2014/main" val="1128651184"/>
                    </a:ext>
                  </a:extLst>
                </a:gridCol>
                <a:gridCol w="2575263">
                  <a:extLst>
                    <a:ext uri="{9D8B030D-6E8A-4147-A177-3AD203B41FA5}">
                      <a16:colId xmlns:a16="http://schemas.microsoft.com/office/drawing/2014/main" val="2412505780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1758195422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3841220624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1946586615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4239615279"/>
                    </a:ext>
                  </a:extLst>
                </a:gridCol>
                <a:gridCol w="700518">
                  <a:extLst>
                    <a:ext uri="{9D8B030D-6E8A-4147-A177-3AD203B41FA5}">
                      <a16:colId xmlns:a16="http://schemas.microsoft.com/office/drawing/2014/main" val="2943261375"/>
                    </a:ext>
                  </a:extLst>
                </a:gridCol>
                <a:gridCol w="689033">
                  <a:extLst>
                    <a:ext uri="{9D8B030D-6E8A-4147-A177-3AD203B41FA5}">
                      <a16:colId xmlns:a16="http://schemas.microsoft.com/office/drawing/2014/main" val="1072887055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943678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019180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41.488.978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43.598.714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2.109.736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13.824.441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6622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22.734.651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22.604.378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-130.273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7.182.143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2453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5.292.616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5.292.616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1.692.812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7724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610.854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505.840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528.816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02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31057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505.840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505.840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505.712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2338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12.738.055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14.472.224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3.840.093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2043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205.611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8355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205.611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6641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11.964.138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13.698.307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1.734.169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3.570.381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2354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3.950.924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4.383.465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432.541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1.598.011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6802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1.545.730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1.825.870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280.140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294.000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29220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4.295.448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4.728.508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433.060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987.316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060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471.328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738.116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266.788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208.955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3234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441.222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756.381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4856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1077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1.248.038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1.248.038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332.645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7608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118794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64.101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5818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618.642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618.642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33809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268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335.059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335.059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231.908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2898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407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0597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542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275.071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801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3337</TotalTime>
  <Words>2123</Words>
  <Application>Microsoft Office PowerPoint</Application>
  <PresentationFormat>Presentación en pantalla (4:3)</PresentationFormat>
  <Paragraphs>963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 AL MES DE ABRIL DE 2019 PARTIDA 02: CONGRESO NACIONAL</vt:lpstr>
      <vt:lpstr>EJECUCIÓN ACUMULADA DE GASTOS A ABRIL DE 2019 PARTIDA 02 CONGRESO NACIONAL</vt:lpstr>
      <vt:lpstr>EJECUCIÓN ACUMULADA DE GASTOS A ABRIL DE 2019 PARTIDA 02 CONGRESO NACIONAL</vt:lpstr>
      <vt:lpstr>DISTRIBUCIÓN POR SUBTÍTULO DE GASTO Y CÁPITULO  PARTIDA 02 CONGRESO NACIONAL</vt:lpstr>
      <vt:lpstr>COMPORTAMIENTO DE LA EJECUCIÓN ACUMULADA DE GASTOS A ABRIL DE 2019 PARTIDA 02 CONGRESO NACIONAL</vt:lpstr>
      <vt:lpstr>COMPORTAMIENTO DE LA EJECUCIÓN ACUMULADA DE GASTOS A ABRIL DE 2019 PARTIDA 02 CONGRESO NACIONAL</vt:lpstr>
      <vt:lpstr>EJECUCIÓN ACUMULADA DE GASTOS A ABRIL DE 2019 PARTIDA 02 CONGRESO NACIONAL</vt:lpstr>
      <vt:lpstr>EJECUCIÓN ACUMULADA DE GASTOS A ABRIL DE 2019 PARTIDA 02 RESUMEN POR CAPÍTULOS</vt:lpstr>
      <vt:lpstr>EJECUCIÓN ACUMULADA DE GASTOS A ABRIL DE 2019 PARTIDA 02. CAPÍTULO 01. PROGRAMA 01: SENADO</vt:lpstr>
      <vt:lpstr>EJECUCIÓN ACUMULADA DE GASTOS A ABRIL DE 2019 PARTIDA 02. CAPÍTULO 02. PROGRAMA 01: CAMARA DE DIPUTADOS</vt:lpstr>
      <vt:lpstr>EJECUCIÓN ACUMULADA DE GASTOS A ABRIL DE 2019 PARTIDA 02. CAPÍTULO 03. PROGRAMA 01: BIBLIOTECA DEL CONGRESO NACIONAL</vt:lpstr>
      <vt:lpstr>EJECUCIÓN ACUMULADA DE GASTOS A ABRIL DE 2019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224</cp:revision>
  <cp:lastPrinted>2016-07-04T14:42:46Z</cp:lastPrinted>
  <dcterms:created xsi:type="dcterms:W3CDTF">2016-06-23T13:38:47Z</dcterms:created>
  <dcterms:modified xsi:type="dcterms:W3CDTF">2019-06-21T19:47:39Z</dcterms:modified>
</cp:coreProperties>
</file>