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2" r:id="rId5"/>
    <p:sldId id="303" r:id="rId6"/>
    <p:sldId id="299" r:id="rId7"/>
    <p:sldId id="304" r:id="rId8"/>
    <p:sldId id="264" r:id="rId9"/>
    <p:sldId id="265" r:id="rId1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7" autoAdjust="0"/>
    <p:restoredTop sz="94620" autoAdjust="0"/>
  </p:normalViewPr>
  <p:slideViewPr>
    <p:cSldViewPr>
      <p:cViewPr varScale="1">
        <p:scale>
          <a:sx n="116" d="100"/>
          <a:sy n="116" d="100"/>
        </p:scale>
        <p:origin x="1512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2017 - 2018 - 2019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01'!$C$34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01'!$D$34:$O$34</c:f>
              <c:numCache>
                <c:formatCode>0.0%</c:formatCode>
                <c:ptCount val="12"/>
                <c:pt idx="0">
                  <c:v>0.114</c:v>
                </c:pt>
                <c:pt idx="1">
                  <c:v>5.6000000000000001E-2</c:v>
                </c:pt>
                <c:pt idx="2">
                  <c:v>8.2000000000000003E-2</c:v>
                </c:pt>
                <c:pt idx="3">
                  <c:v>6.9000000000000006E-2</c:v>
                </c:pt>
                <c:pt idx="4">
                  <c:v>6.8000000000000005E-2</c:v>
                </c:pt>
                <c:pt idx="5">
                  <c:v>8.3000000000000004E-2</c:v>
                </c:pt>
                <c:pt idx="6">
                  <c:v>7.2999999999999995E-2</c:v>
                </c:pt>
                <c:pt idx="7">
                  <c:v>9.2999999999999999E-2</c:v>
                </c:pt>
                <c:pt idx="8">
                  <c:v>8.5000000000000006E-2</c:v>
                </c:pt>
                <c:pt idx="9">
                  <c:v>7.2999999999999995E-2</c:v>
                </c:pt>
                <c:pt idx="10">
                  <c:v>6.9000000000000006E-2</c:v>
                </c:pt>
                <c:pt idx="11">
                  <c:v>0.152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C1-4732-ACA8-8D887DCA55FB}"/>
            </c:ext>
          </c:extLst>
        </c:ser>
        <c:ser>
          <c:idx val="1"/>
          <c:order val="1"/>
          <c:tx>
            <c:strRef>
              <c:f>'Partida 01'!$C$35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01'!$D$35:$O$35</c:f>
              <c:numCache>
                <c:formatCode>0.0%</c:formatCode>
                <c:ptCount val="12"/>
                <c:pt idx="0">
                  <c:v>9.2999999999999999E-2</c:v>
                </c:pt>
                <c:pt idx="1">
                  <c:v>8.3000000000000004E-2</c:v>
                </c:pt>
                <c:pt idx="2">
                  <c:v>0.11899999999999999</c:v>
                </c:pt>
                <c:pt idx="3">
                  <c:v>7.6999999999999999E-2</c:v>
                </c:pt>
                <c:pt idx="4">
                  <c:v>5.7000000000000002E-2</c:v>
                </c:pt>
                <c:pt idx="5">
                  <c:v>9.4E-2</c:v>
                </c:pt>
                <c:pt idx="6">
                  <c:v>5.8999999999999997E-2</c:v>
                </c:pt>
                <c:pt idx="7">
                  <c:v>5.7000000000000002E-2</c:v>
                </c:pt>
                <c:pt idx="8">
                  <c:v>7.2999999999999995E-2</c:v>
                </c:pt>
                <c:pt idx="9">
                  <c:v>8.1000000000000003E-2</c:v>
                </c:pt>
                <c:pt idx="10">
                  <c:v>6.5000000000000002E-2</c:v>
                </c:pt>
                <c:pt idx="11">
                  <c:v>0.122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C1-4732-ACA8-8D887DCA55FB}"/>
            </c:ext>
          </c:extLst>
        </c:ser>
        <c:ser>
          <c:idx val="2"/>
          <c:order val="2"/>
          <c:tx>
            <c:strRef>
              <c:f>'Partida 01'!$C$36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01'!$D$36:$G$36</c:f>
              <c:numCache>
                <c:formatCode>0.0%</c:formatCode>
                <c:ptCount val="4"/>
                <c:pt idx="0">
                  <c:v>9.0263802732251541E-2</c:v>
                </c:pt>
                <c:pt idx="1">
                  <c:v>5.5469691124029365E-2</c:v>
                </c:pt>
                <c:pt idx="2">
                  <c:v>7.3285999839317606E-2</c:v>
                </c:pt>
                <c:pt idx="3">
                  <c:v>7.2613085869830354E-2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4C1-4732-ACA8-8D887DCA55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129076608"/>
        <c:axId val="129090688"/>
      </c:barChart>
      <c:catAx>
        <c:axId val="12907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090688"/>
        <c:crosses val="autoZero"/>
        <c:auto val="0"/>
        <c:lblAlgn val="ctr"/>
        <c:lblOffset val="100"/>
        <c:noMultiLvlLbl val="0"/>
      </c:catAx>
      <c:valAx>
        <c:axId val="12909068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2907660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2017 - 2018 - 2019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01'!$C$30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01'!$D$29:$O$29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01'!$D$30:$O$30</c:f>
              <c:numCache>
                <c:formatCode>0.0%</c:formatCode>
                <c:ptCount val="12"/>
                <c:pt idx="0">
                  <c:v>0.114</c:v>
                </c:pt>
                <c:pt idx="1">
                  <c:v>0.16500000000000001</c:v>
                </c:pt>
                <c:pt idx="2">
                  <c:v>0.248</c:v>
                </c:pt>
                <c:pt idx="3">
                  <c:v>0.316</c:v>
                </c:pt>
                <c:pt idx="4">
                  <c:v>0.38400000000000001</c:v>
                </c:pt>
                <c:pt idx="5">
                  <c:v>0.46100000000000002</c:v>
                </c:pt>
                <c:pt idx="6">
                  <c:v>0.52800000000000002</c:v>
                </c:pt>
                <c:pt idx="7">
                  <c:v>0.621</c:v>
                </c:pt>
                <c:pt idx="8">
                  <c:v>0.70599999999999996</c:v>
                </c:pt>
                <c:pt idx="9">
                  <c:v>0.77900000000000003</c:v>
                </c:pt>
                <c:pt idx="10">
                  <c:v>0.84599999999999997</c:v>
                </c:pt>
                <c:pt idx="11">
                  <c:v>0.99199999999999999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7CE-493E-8FE4-492227B10938}"/>
            </c:ext>
          </c:extLst>
        </c:ser>
        <c:ser>
          <c:idx val="1"/>
          <c:order val="1"/>
          <c:tx>
            <c:strRef>
              <c:f>'Partida 01'!$C$31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01'!$D$29:$O$29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01'!$D$31:$O$31</c:f>
              <c:numCache>
                <c:formatCode>0.0%</c:formatCode>
                <c:ptCount val="12"/>
                <c:pt idx="0">
                  <c:v>9.2999999999999999E-2</c:v>
                </c:pt>
                <c:pt idx="1">
                  <c:v>0.17199999999999999</c:v>
                </c:pt>
                <c:pt idx="2">
                  <c:v>0.29099999999999998</c:v>
                </c:pt>
                <c:pt idx="3">
                  <c:v>0.36799999999999999</c:v>
                </c:pt>
                <c:pt idx="4">
                  <c:v>0.42599999999999999</c:v>
                </c:pt>
                <c:pt idx="5">
                  <c:v>0.51400000000000001</c:v>
                </c:pt>
                <c:pt idx="6">
                  <c:v>0.59499999999999997</c:v>
                </c:pt>
                <c:pt idx="7">
                  <c:v>0.65200000000000002</c:v>
                </c:pt>
                <c:pt idx="8">
                  <c:v>0.72499999999999998</c:v>
                </c:pt>
                <c:pt idx="9">
                  <c:v>0.80200000000000005</c:v>
                </c:pt>
                <c:pt idx="10">
                  <c:v>0.86699999999999999</c:v>
                </c:pt>
                <c:pt idx="11">
                  <c:v>0.97099999999999997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7CE-493E-8FE4-492227B10938}"/>
            </c:ext>
          </c:extLst>
        </c:ser>
        <c:ser>
          <c:idx val="2"/>
          <c:order val="2"/>
          <c:tx>
            <c:strRef>
              <c:f>'Partida 01'!$C$36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519774011299435E-2"/>
                  <c:y val="2.91666666666665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7CE-493E-8FE4-492227B10938}"/>
                </c:ext>
              </c:extLst>
            </c:dLbl>
            <c:dLbl>
              <c:idx val="1"/>
              <c:layout>
                <c:manualLayout>
                  <c:x val="-4.7708725674827368E-2"/>
                  <c:y val="2.91666666666665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7CE-493E-8FE4-492227B10938}"/>
                </c:ext>
              </c:extLst>
            </c:dLbl>
            <c:dLbl>
              <c:idx val="2"/>
              <c:layout>
                <c:manualLayout>
                  <c:x val="-4.5197740112994399E-2"/>
                  <c:y val="2.91666666666665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7CE-493E-8FE4-492227B10938}"/>
                </c:ext>
              </c:extLst>
            </c:dLbl>
            <c:dLbl>
              <c:idx val="3"/>
              <c:layout>
                <c:manualLayout>
                  <c:x val="-3.7664783427495289E-2"/>
                  <c:y val="3.3333333333333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7CE-493E-8FE4-492227B10938}"/>
                </c:ext>
              </c:extLst>
            </c:dLbl>
            <c:dLbl>
              <c:idx val="4"/>
              <c:layout>
                <c:manualLayout>
                  <c:x val="-3.515379786566232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7CE-493E-8FE4-492227B109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01'!$D$29:$O$29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01'!$D$32:$G$32</c:f>
              <c:numCache>
                <c:formatCode>0.0%</c:formatCode>
                <c:ptCount val="4"/>
                <c:pt idx="0">
                  <c:v>9.0263802732251541E-2</c:v>
                </c:pt>
                <c:pt idx="1">
                  <c:v>0.1457334938562809</c:v>
                </c:pt>
                <c:pt idx="2">
                  <c:v>0.21352350733713163</c:v>
                </c:pt>
                <c:pt idx="3">
                  <c:v>0.28307347542170508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27CE-493E-8FE4-492227B109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9140992"/>
        <c:axId val="129146880"/>
      </c:lineChart>
      <c:catAx>
        <c:axId val="129140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146880"/>
        <c:crosses val="autoZero"/>
        <c:auto val="1"/>
        <c:lblAlgn val="ctr"/>
        <c:lblOffset val="100"/>
        <c:tickLblSkip val="1"/>
        <c:noMultiLvlLbl val="0"/>
      </c:catAx>
      <c:valAx>
        <c:axId val="12914688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14099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03-07-2019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03-07-2019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03-07-2019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03-07-2019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03-07-2019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03-07-2019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9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51" name="Picture 20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-1012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ABRIL 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PRESIDENCIA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junio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40" name="Picture 1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552503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3285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  <a:ea typeface="+mn-ea"/>
                <a:cs typeface="+mn-cs"/>
              </a:rPr>
              <a:t>El presupuesto 2019 de esta Partida asciende a </a:t>
            </a:r>
            <a:r>
              <a:rPr lang="es-CL" sz="1200" b="1" dirty="0">
                <a:solidFill>
                  <a:prstClr val="black"/>
                </a:solidFill>
                <a:ea typeface="+mn-ea"/>
                <a:cs typeface="+mn-cs"/>
              </a:rPr>
              <a:t>$19.535 millones</a:t>
            </a:r>
            <a:r>
              <a:rPr lang="es-CL" sz="1200" dirty="0">
                <a:solidFill>
                  <a:prstClr val="black"/>
                </a:solidFill>
                <a:ea typeface="+mn-ea"/>
                <a:cs typeface="+mn-cs"/>
              </a:rPr>
              <a:t> y está compuesto sólo por el </a:t>
            </a:r>
            <a:r>
              <a:rPr lang="es-CL" sz="1200" b="1" dirty="0">
                <a:solidFill>
                  <a:prstClr val="black"/>
                </a:solidFill>
                <a:ea typeface="+mn-ea"/>
                <a:cs typeface="+mn-cs"/>
              </a:rPr>
              <a:t>Programa 01 Presidencia de la República.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  <a:ea typeface="+mn-ea"/>
                <a:cs typeface="+mn-cs"/>
              </a:rPr>
              <a:t>Para 2019, el presupuesto de la Presidencia presenta una variación real de -2,4% respecto del año 2018 (Inicial + reajustes + leyes especiales + ajuste fiscal)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  <a:ea typeface="+mn-ea"/>
                <a:cs typeface="+mn-cs"/>
              </a:rPr>
              <a:t>El Presupuesto 2019 se distribuye en: 40% a Gastos en Personal, 37% para Bienes y Servicios de Consumo, y 20% a Transferencias Corrientes destinadas a “Apoyo Actividades Presidenciales”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/>
          </a:p>
        </p:txBody>
      </p:sp>
      <p:pic>
        <p:nvPicPr>
          <p:cNvPr id="7" name="Marcador de contenido 5">
            <a:extLst>
              <a:ext uri="{FF2B5EF4-FFF2-40B4-BE49-F238E27FC236}">
                <a16:creationId xmlns:a16="http://schemas.microsoft.com/office/drawing/2014/main" id="{C5099AAE-6349-4F2B-BD97-D2489BE0A1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94834" y="3140968"/>
            <a:ext cx="4954332" cy="2940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56FAD5-8038-4305-8AE2-D85751F40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200" dirty="0">
                <a:solidFill>
                  <a:prstClr val="black"/>
                </a:solidFill>
              </a:rPr>
              <a:t>El presupuesto de </a:t>
            </a:r>
            <a:r>
              <a:rPr lang="es-CL" sz="1200" b="1" dirty="0">
                <a:solidFill>
                  <a:prstClr val="black"/>
                </a:solidFill>
              </a:rPr>
              <a:t>$19.535 millones,</a:t>
            </a:r>
            <a:r>
              <a:rPr lang="es-CL" sz="1200" dirty="0">
                <a:solidFill>
                  <a:prstClr val="black"/>
                </a:solidFill>
              </a:rPr>
              <a:t> al mes de abril, presenta modificaciones presupuestarias que incrementan la autorización de gastos en $1.061 millones, destinados a: deuda flotante, que corresponde a operaciones del año anterior, por $765 millones; y  Prestaciones de Seguridad Social por $359 millones.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200" dirty="0">
                <a:solidFill>
                  <a:prstClr val="black"/>
                </a:solidFill>
              </a:rPr>
              <a:t>En el mes de abril, la ejecución de la Partida 01 Presidencia de la República fue de </a:t>
            </a:r>
            <a:r>
              <a:rPr lang="es-CL" sz="1200" b="1" dirty="0">
                <a:solidFill>
                  <a:prstClr val="black"/>
                </a:solidFill>
              </a:rPr>
              <a:t>$1.495 millones</a:t>
            </a:r>
            <a:r>
              <a:rPr lang="es-CL" sz="1200" dirty="0">
                <a:solidFill>
                  <a:prstClr val="black"/>
                </a:solidFill>
              </a:rPr>
              <a:t>, </a:t>
            </a:r>
            <a:r>
              <a:rPr lang="es-CL" sz="1200" b="1" dirty="0">
                <a:solidFill>
                  <a:prstClr val="black"/>
                </a:solidFill>
              </a:rPr>
              <a:t>equivalente a un 7,3%</a:t>
            </a:r>
            <a:r>
              <a:rPr lang="es-CL" sz="1200" dirty="0">
                <a:solidFill>
                  <a:prstClr val="black"/>
                </a:solidFill>
              </a:rPr>
              <a:t> respecto del presupuesto vigente. Este ejecución es similar a lo registrado en el mismo mes del año anterior.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2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2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200" dirty="0">
              <a:solidFill>
                <a:prstClr val="black"/>
              </a:solidFill>
            </a:endParaRP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10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3392908"/>
              </p:ext>
            </p:extLst>
          </p:nvPr>
        </p:nvGraphicFramePr>
        <p:xfrm>
          <a:off x="899593" y="3261320"/>
          <a:ext cx="769743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796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DC35C5-7A29-4C1B-B375-BEEA4D7DD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  <a:endParaRPr lang="es-CL" sz="12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6"/>
            </a:pPr>
            <a:r>
              <a:rPr lang="es-CL" sz="1200" dirty="0">
                <a:solidFill>
                  <a:prstClr val="black"/>
                </a:solidFill>
              </a:rPr>
              <a:t>El gasto acumulado a abril de la Partida asciende a </a:t>
            </a:r>
            <a:r>
              <a:rPr lang="es-CL" sz="1200" b="1" dirty="0">
                <a:solidFill>
                  <a:prstClr val="black"/>
                </a:solidFill>
              </a:rPr>
              <a:t>$ 5.830 millones, equivalente a un 28,3% </a:t>
            </a:r>
            <a:r>
              <a:rPr lang="es-CL" sz="1200" dirty="0">
                <a:solidFill>
                  <a:prstClr val="black"/>
                </a:solidFill>
              </a:rPr>
              <a:t>del presupuesto vigente. El comportamiento del gasto a la fecha muestra un avance inferior al obtenido en la misma fecha de los años 2017 y 2018. (31,6% y 36,8%, respectivamente.).</a:t>
            </a: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AA793E1-8035-4D02-8794-4FF127E0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66893106-CD28-4BB1-BFB1-D5855734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9884555"/>
              </p:ext>
            </p:extLst>
          </p:nvPr>
        </p:nvGraphicFramePr>
        <p:xfrm>
          <a:off x="827584" y="2852936"/>
          <a:ext cx="7769438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503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4DDC9AF9-20A7-4E01-867F-0AAD009D950E}"/>
              </a:ext>
            </a:extLst>
          </p:cNvPr>
          <p:cNvSpPr/>
          <p:nvPr/>
        </p:nvSpPr>
        <p:spPr>
          <a:xfrm>
            <a:off x="414336" y="1556792"/>
            <a:ext cx="8210799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>
                <a:solidFill>
                  <a:prstClr val="black"/>
                </a:solidFill>
              </a:rPr>
              <a:t>Principales Hallazgos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 de la Presidencia). </a:t>
            </a:r>
          </a:p>
          <a:p>
            <a:pPr marL="228600" lvl="0" indent="-2286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b="1" u="sng" dirty="0">
                <a:solidFill>
                  <a:prstClr val="black"/>
                </a:solidFill>
              </a:rPr>
              <a:t>Gastos de Soporte</a:t>
            </a:r>
            <a:r>
              <a:rPr lang="es-CL" sz="1200" b="1" dirty="0">
                <a:solidFill>
                  <a:prstClr val="black"/>
                </a:solidFill>
              </a:rPr>
              <a:t>: </a:t>
            </a:r>
            <a:r>
              <a:rPr lang="es-CL" sz="1200" dirty="0">
                <a:solidFill>
                  <a:prstClr val="black"/>
                </a:solidFill>
              </a:rPr>
              <a:t>$15.591 millones. Corresponde al 80% del total de presupuesto anual de la Partida y está conformado por: Gastos en Personal, Bienes y Servicios de Consumo, y Adquisición de Activos No Financieros</a:t>
            </a:r>
            <a:r>
              <a:rPr lang="es-CL" sz="1200" b="1" dirty="0">
                <a:solidFill>
                  <a:prstClr val="black"/>
                </a:solidFill>
              </a:rPr>
              <a:t>.  </a:t>
            </a:r>
          </a:p>
          <a:p>
            <a:pPr marL="266700" lvl="0" indent="-266700" algn="just">
              <a:buFont typeface="+mj-lt"/>
              <a:buAutoNum type="arabicPeriod"/>
            </a:pPr>
            <a:endParaRPr lang="es-CL" sz="1200" dirty="0">
              <a:solidFill>
                <a:prstClr val="black"/>
              </a:solidFill>
            </a:endParaRPr>
          </a:p>
          <a:p>
            <a:pPr marL="266700" algn="just"/>
            <a:r>
              <a:rPr lang="es-CL" sz="1200" dirty="0">
                <a:solidFill>
                  <a:prstClr val="black"/>
                </a:solidFill>
              </a:rPr>
              <a:t>Estos gastos están destinados a la operación y mantención de los Palacios de la Moneda, Presidencial Cerro Castillo y Edificio Bicentenario, más lo requerimientos protocolares y de desplazamiento del Presidente de la República. Los gastos en bienes y servicios de consumo financian mayor gasto corriente en el Palacio de La Moneda y Cerro Castillo y el cambio de carpa de Patio Los Naranjos en Santiago y arriendo de equipos informáticos. </a:t>
            </a:r>
          </a:p>
          <a:p>
            <a:pPr marL="266700" algn="just"/>
            <a:endParaRPr lang="es-CL" sz="1200" dirty="0">
              <a:solidFill>
                <a:prstClr val="black"/>
              </a:solidFill>
            </a:endParaRPr>
          </a:p>
          <a:p>
            <a:pPr marL="266700" algn="just"/>
            <a:r>
              <a:rPr lang="es-CL" sz="1200" b="1" dirty="0">
                <a:solidFill>
                  <a:prstClr val="black"/>
                </a:solidFill>
              </a:rPr>
              <a:t>Al mes de abril presenta un avance en su ejecución de $3.995 millones, equivalente a un 25% sobre el presupuesto vigente.</a:t>
            </a:r>
          </a:p>
          <a:p>
            <a:pPr marL="266700" lvl="0" algn="just"/>
            <a:endParaRPr lang="es-CL" sz="1200" dirty="0">
              <a:solidFill>
                <a:prstClr val="black"/>
              </a:solidFill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E24BF6E1-9E25-4336-8ED0-A10D81BDD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</p:spTree>
    <p:extLst>
      <p:ext uri="{BB962C8B-B14F-4D97-AF65-F5344CB8AC3E}">
        <p14:creationId xmlns:p14="http://schemas.microsoft.com/office/powerpoint/2010/main" val="263205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901041-D16D-49C6-9C0E-D2F8B11A5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 de la Presidencia). </a:t>
            </a:r>
          </a:p>
          <a:p>
            <a:pPr marL="266700" lvl="0" indent="-2667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"/>
            </a:pPr>
            <a:endParaRPr lang="es-CL" sz="1200" b="1" u="sng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es-CL" sz="1200" b="1" u="sng" dirty="0">
                <a:solidFill>
                  <a:prstClr val="black"/>
                </a:solidFill>
              </a:rPr>
              <a:t>Gastos Reservados</a:t>
            </a:r>
            <a:r>
              <a:rPr lang="es-CL" sz="1200" b="1" dirty="0">
                <a:solidFill>
                  <a:prstClr val="black"/>
                </a:solidFill>
              </a:rPr>
              <a:t>: </a:t>
            </a:r>
            <a:r>
              <a:rPr lang="es-CL" sz="1200" dirty="0">
                <a:solidFill>
                  <a:prstClr val="black"/>
                </a:solidFill>
              </a:rPr>
              <a:t>Presidencia considera Gastos Reservados Ley 19.863, por $</a:t>
            </a:r>
            <a:r>
              <a:rPr lang="es-CL" sz="1200" b="1" dirty="0">
                <a:solidFill>
                  <a:prstClr val="black"/>
                </a:solidFill>
              </a:rPr>
              <a:t>1.726 millones</a:t>
            </a:r>
            <a:r>
              <a:rPr lang="es-CL" sz="1200" dirty="0">
                <a:solidFill>
                  <a:prstClr val="black"/>
                </a:solidFill>
              </a:rPr>
              <a:t>.</a:t>
            </a:r>
          </a:p>
          <a:p>
            <a:pPr marL="271463" lv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1200" dirty="0">
                <a:solidFill>
                  <a:prstClr val="black"/>
                </a:solidFill>
              </a:rPr>
              <a:t>A través de ORD. 0867, del Ministerio de Hacienda, se informa de la ejecución de la glosa 03 letra b) del Programa de la Presidencia, informando que los gastos reservados se </a:t>
            </a:r>
            <a:r>
              <a:rPr lang="es-CL" sz="1200" b="1" dirty="0">
                <a:solidFill>
                  <a:prstClr val="black"/>
                </a:solidFill>
              </a:rPr>
              <a:t>han ejecutado en $</a:t>
            </a:r>
            <a:r>
              <a:rPr lang="es-CL"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45,8 millones (2,7%) en el período correspondiente al primer trimestre de 2019.</a:t>
            </a:r>
            <a:endParaRPr lang="es-CL" sz="1200" b="1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"/>
            </a:pP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es-CL" sz="1200" b="1" u="sng" dirty="0">
                <a:solidFill>
                  <a:prstClr val="black"/>
                </a:solidFill>
              </a:rPr>
              <a:t>Apoyo a la Gestión Presidencial</a:t>
            </a:r>
            <a:r>
              <a:rPr lang="es-CL" sz="1200" b="1" dirty="0">
                <a:solidFill>
                  <a:prstClr val="black"/>
                </a:solidFill>
              </a:rPr>
              <a:t>: </a:t>
            </a:r>
            <a:r>
              <a:rPr lang="es-CL" sz="1200" dirty="0">
                <a:solidFill>
                  <a:prstClr val="black"/>
                </a:solidFill>
              </a:rPr>
              <a:t>$3.943 millones. Esta Transferencia Corriente financia a 100 profesionales contratados a honorarios que desarrollan labores de apoyo a las actividades presidenciales (programación, coordinación, etc.). </a:t>
            </a:r>
          </a:p>
          <a:p>
            <a:pPr marL="266700" lv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Al mes de abril presenta una ejecución de $ 1.110 millones, equivalentes a un 28,2%  de avance.</a:t>
            </a: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145F658-6AE5-4785-9B74-91239251E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9A8CAF34-B938-494A-BAFA-C17DEA171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</p:spTree>
    <p:extLst>
      <p:ext uri="{BB962C8B-B14F-4D97-AF65-F5344CB8AC3E}">
        <p14:creationId xmlns:p14="http://schemas.microsoft.com/office/powerpoint/2010/main" val="707165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27584" y="1988096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085184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E88278C-0869-443B-A8BF-E26C06A66170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2957466"/>
          <a:ext cx="7886699" cy="2087656"/>
        </p:xfrm>
        <a:graphic>
          <a:graphicData uri="http://schemas.openxmlformats.org/drawingml/2006/table">
            <a:tbl>
              <a:tblPr/>
              <a:tblGrid>
                <a:gridCol w="715032">
                  <a:extLst>
                    <a:ext uri="{9D8B030D-6E8A-4147-A177-3AD203B41FA5}">
                      <a16:colId xmlns:a16="http://schemas.microsoft.com/office/drawing/2014/main" val="3291255667"/>
                    </a:ext>
                  </a:extLst>
                </a:gridCol>
                <a:gridCol w="3009539">
                  <a:extLst>
                    <a:ext uri="{9D8B030D-6E8A-4147-A177-3AD203B41FA5}">
                      <a16:colId xmlns:a16="http://schemas.microsoft.com/office/drawing/2014/main" val="2424958009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01835689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584413732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203061741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077836863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3101583074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3747467122"/>
                    </a:ext>
                  </a:extLst>
                </a:gridCol>
              </a:tblGrid>
              <a:tr h="13578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581955"/>
                  </a:ext>
                </a:extLst>
              </a:tr>
              <a:tr h="41583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896529"/>
                  </a:ext>
                </a:extLst>
              </a:tr>
              <a:tr h="178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19.535.317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20.596.384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1.061.067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5.830.290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578135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7.913.780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7.842.182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-71.598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2.477.241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7842324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7.259.664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7.259.664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1.387.505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5317914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359.620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359.620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8108611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1.110.764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5312133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740728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417.686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417.686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057175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765.600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765.600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764.258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215009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94294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021288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20429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CAPITULO 01, PROGRAMA 01: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1533500"/>
            <a:ext cx="76328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23442FE-D0CF-409E-A0E4-6CB0E0018A17}"/>
              </a:ext>
            </a:extLst>
          </p:cNvPr>
          <p:cNvGraphicFramePr>
            <a:graphicFrameLocks noGrp="1"/>
          </p:cNvGraphicFramePr>
          <p:nvPr/>
        </p:nvGraphicFramePr>
        <p:xfrm>
          <a:off x="628651" y="2359991"/>
          <a:ext cx="7886698" cy="3282605"/>
        </p:xfrm>
        <a:graphic>
          <a:graphicData uri="http://schemas.openxmlformats.org/drawingml/2006/table">
            <a:tbl>
              <a:tblPr/>
              <a:tblGrid>
                <a:gridCol w="670995">
                  <a:extLst>
                    <a:ext uri="{9D8B030D-6E8A-4147-A177-3AD203B41FA5}">
                      <a16:colId xmlns:a16="http://schemas.microsoft.com/office/drawing/2014/main" val="3066592151"/>
                    </a:ext>
                  </a:extLst>
                </a:gridCol>
                <a:gridCol w="247868">
                  <a:extLst>
                    <a:ext uri="{9D8B030D-6E8A-4147-A177-3AD203B41FA5}">
                      <a16:colId xmlns:a16="http://schemas.microsoft.com/office/drawing/2014/main" val="1873085172"/>
                    </a:ext>
                  </a:extLst>
                </a:gridCol>
                <a:gridCol w="247868">
                  <a:extLst>
                    <a:ext uri="{9D8B030D-6E8A-4147-A177-3AD203B41FA5}">
                      <a16:colId xmlns:a16="http://schemas.microsoft.com/office/drawing/2014/main" val="3028511421"/>
                    </a:ext>
                  </a:extLst>
                </a:gridCol>
                <a:gridCol w="2824189">
                  <a:extLst>
                    <a:ext uri="{9D8B030D-6E8A-4147-A177-3AD203B41FA5}">
                      <a16:colId xmlns:a16="http://schemas.microsoft.com/office/drawing/2014/main" val="4131492291"/>
                    </a:ext>
                  </a:extLst>
                </a:gridCol>
                <a:gridCol w="670995">
                  <a:extLst>
                    <a:ext uri="{9D8B030D-6E8A-4147-A177-3AD203B41FA5}">
                      <a16:colId xmlns:a16="http://schemas.microsoft.com/office/drawing/2014/main" val="2918755525"/>
                    </a:ext>
                  </a:extLst>
                </a:gridCol>
                <a:gridCol w="670995">
                  <a:extLst>
                    <a:ext uri="{9D8B030D-6E8A-4147-A177-3AD203B41FA5}">
                      <a16:colId xmlns:a16="http://schemas.microsoft.com/office/drawing/2014/main" val="4233563119"/>
                    </a:ext>
                  </a:extLst>
                </a:gridCol>
                <a:gridCol w="670995">
                  <a:extLst>
                    <a:ext uri="{9D8B030D-6E8A-4147-A177-3AD203B41FA5}">
                      <a16:colId xmlns:a16="http://schemas.microsoft.com/office/drawing/2014/main" val="3348659895"/>
                    </a:ext>
                  </a:extLst>
                </a:gridCol>
                <a:gridCol w="670995">
                  <a:extLst>
                    <a:ext uri="{9D8B030D-6E8A-4147-A177-3AD203B41FA5}">
                      <a16:colId xmlns:a16="http://schemas.microsoft.com/office/drawing/2014/main" val="1913591231"/>
                    </a:ext>
                  </a:extLst>
                </a:gridCol>
                <a:gridCol w="610907">
                  <a:extLst>
                    <a:ext uri="{9D8B030D-6E8A-4147-A177-3AD203B41FA5}">
                      <a16:colId xmlns:a16="http://schemas.microsoft.com/office/drawing/2014/main" val="2878256158"/>
                    </a:ext>
                  </a:extLst>
                </a:gridCol>
                <a:gridCol w="600891">
                  <a:extLst>
                    <a:ext uri="{9D8B030D-6E8A-4147-A177-3AD203B41FA5}">
                      <a16:colId xmlns:a16="http://schemas.microsoft.com/office/drawing/2014/main" val="2619415761"/>
                    </a:ext>
                  </a:extLst>
                </a:gridCol>
              </a:tblGrid>
              <a:tr h="1268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770117"/>
                  </a:ext>
                </a:extLst>
              </a:tr>
              <a:tr h="3885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7353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19.535.317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20.596.384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1.061.067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5.830.290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8649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7.913.780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7.842.182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-71.598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2.477.241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50178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7.259.664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7.259.664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1.387.505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7227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9010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92367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1.110.764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31153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1.110.764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1584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1.110.764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7797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92137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417.686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417.686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69647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57.533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09277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65.955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88791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126.187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166.187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87318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90441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129.139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38308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764.258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66105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764.258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78800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5291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4418</TotalTime>
  <Words>1088</Words>
  <Application>Microsoft Office PowerPoint</Application>
  <PresentationFormat>Presentación en pantalla (4:3)</PresentationFormat>
  <Paragraphs>321</Paragraphs>
  <Slides>8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ABRIL DE 2019 PARTIDA 01: PRESIDENCIA DE LA REPÚBLICA</vt:lpstr>
      <vt:lpstr>EJECUCIÓN DE GASTOS A ABRIL DE 2019  PARTIDA 01 PRESIDENCIA DE LA REPÚBLICA</vt:lpstr>
      <vt:lpstr>EJECUCIÓN DE GASTOS A ABRIL DE 2019  PARTIDA 01 PRESIDENCIA DE LA REPÚBLICA</vt:lpstr>
      <vt:lpstr>EJECUCIÓN DE GASTOS A ABRIL DE 2019  PARTIDA 01 PRESIDENCIA DE LA REPÚBLICA</vt:lpstr>
      <vt:lpstr>EJECUCIÓN DE GASTOS A ABRIL DE 2019  PARTIDA 01 PRESIDENCIA DE LA REPÚBLICA</vt:lpstr>
      <vt:lpstr>EJECUCIÓN DE GASTOS A ABRIL DE 2019  PARTIDA 01 PRESIDENCIA DE LA REPÚBLICA</vt:lpstr>
      <vt:lpstr>EJECUCIÓN ACUMULADA DE GASTOS A ABRIL DE 2019  PARTIDA 01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248</cp:revision>
  <cp:lastPrinted>2017-05-05T14:22:30Z</cp:lastPrinted>
  <dcterms:created xsi:type="dcterms:W3CDTF">2016-06-23T13:38:47Z</dcterms:created>
  <dcterms:modified xsi:type="dcterms:W3CDTF">2019-07-03T21:09:44Z</dcterms:modified>
</cp:coreProperties>
</file>