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3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2.xml" ContentType="application/vnd.openxmlformats-officedocument.drawingml.chart+xml"/>
  <Override PartName="/ppt/theme/themeOverride24.xml" ContentType="application/vnd.openxmlformats-officedocument.themeOverride+xml"/>
  <Override PartName="/ppt/charts/chart33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8" r:id="rId5"/>
    <p:sldMasterId id="2147483740" r:id="rId6"/>
    <p:sldMasterId id="2147483764" r:id="rId7"/>
    <p:sldMasterId id="2147483776" r:id="rId8"/>
    <p:sldMasterId id="2147483800" r:id="rId9"/>
    <p:sldMasterId id="2147483812" r:id="rId10"/>
    <p:sldMasterId id="2147483824" r:id="rId11"/>
    <p:sldMasterId id="2147483836" r:id="rId12"/>
  </p:sldMasterIdLst>
  <p:notesMasterIdLst>
    <p:notesMasterId r:id="rId67"/>
  </p:notesMasterIdLst>
  <p:handoutMasterIdLst>
    <p:handoutMasterId r:id="rId68"/>
  </p:handoutMasterIdLst>
  <p:sldIdLst>
    <p:sldId id="314" r:id="rId13"/>
    <p:sldId id="424" r:id="rId14"/>
    <p:sldId id="420" r:id="rId15"/>
    <p:sldId id="429" r:id="rId16"/>
    <p:sldId id="275" r:id="rId17"/>
    <p:sldId id="361" r:id="rId18"/>
    <p:sldId id="360" r:id="rId19"/>
    <p:sldId id="279" r:id="rId20"/>
    <p:sldId id="362" r:id="rId21"/>
    <p:sldId id="364" r:id="rId22"/>
    <p:sldId id="363" r:id="rId23"/>
    <p:sldId id="365" r:id="rId24"/>
    <p:sldId id="428" r:id="rId25"/>
    <p:sldId id="367" r:id="rId26"/>
    <p:sldId id="368" r:id="rId27"/>
    <p:sldId id="369" r:id="rId28"/>
    <p:sldId id="430" r:id="rId29"/>
    <p:sldId id="346" r:id="rId30"/>
    <p:sldId id="372" r:id="rId31"/>
    <p:sldId id="434" r:id="rId32"/>
    <p:sldId id="422" r:id="rId33"/>
    <p:sldId id="370" r:id="rId34"/>
    <p:sldId id="373" r:id="rId35"/>
    <p:sldId id="374" r:id="rId36"/>
    <p:sldId id="379" r:id="rId37"/>
    <p:sldId id="432" r:id="rId38"/>
    <p:sldId id="433" r:id="rId39"/>
    <p:sldId id="407" r:id="rId40"/>
    <p:sldId id="408" r:id="rId41"/>
    <p:sldId id="378" r:id="rId42"/>
    <p:sldId id="383" r:id="rId43"/>
    <p:sldId id="384" r:id="rId44"/>
    <p:sldId id="392" r:id="rId45"/>
    <p:sldId id="385" r:id="rId46"/>
    <p:sldId id="426" r:id="rId47"/>
    <p:sldId id="425" r:id="rId48"/>
    <p:sldId id="409" r:id="rId49"/>
    <p:sldId id="410" r:id="rId50"/>
    <p:sldId id="423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396" r:id="rId60"/>
    <p:sldId id="405" r:id="rId61"/>
    <p:sldId id="406" r:id="rId62"/>
    <p:sldId id="397" r:id="rId63"/>
    <p:sldId id="427" r:id="rId64"/>
    <p:sldId id="399" r:id="rId65"/>
    <p:sldId id="421" r:id="rId66"/>
  </p:sldIdLst>
  <p:sldSz cx="9144000" cy="6858000" type="screen4x3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bal Alarcón" initials="AA" lastIdx="2" clrIdx="0">
    <p:extLst>
      <p:ext uri="{19B8F6BF-5375-455C-9EA6-DF929625EA0E}">
        <p15:presenceInfo xmlns:p15="http://schemas.microsoft.com/office/powerpoint/2012/main" userId="Anibal Alarcón" providerId="None"/>
      </p:ext>
    </p:extLst>
  </p:cmAuthor>
  <p:cmAuthor id="2" name="Oscar Perelló" initials="OP" lastIdx="6" clrIdx="1">
    <p:extLst>
      <p:ext uri="{19B8F6BF-5375-455C-9EA6-DF929625EA0E}">
        <p15:presenceInfo xmlns:p15="http://schemas.microsoft.com/office/powerpoint/2012/main" userId="S-1-5-21-2747519216-3822579776-3378037438-19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14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perello\AppData\Local\Microsoft\Windows\INetCache\Content.Outlook\BKNABC6Z\BD_Chile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8.xlsx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9.xlsx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operello\Desktop\Escenario%20Macro\Macro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cienda193\datos\Datos\asesores_macro\EHP%202018\Andres%20Perez\Cap&#237;tulo%202-%20Deud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arren\AppData\Roaming\Microsoft\Excel\Copia%20de%20Deuda%20No%20Residentes%20(version%201)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quintanar\Documents\Estado%20Hacienda%20P&#250;blica\Copia%20de%20Gr&#225;ficos%20Fondos%20Soberano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alilea\AppData\Local\Microsoft\Windows\INetCache\Content.Outlook\SK0T4LFT\Gr&#225;fico%20WEF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acienda193\datos\Datos\asesores_macro\EHP%202018\Francisca%20Dusaillant\CAP%208%20Casen%2020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1.xlsx"/><Relationship Id="rId1" Type="http://schemas.openxmlformats.org/officeDocument/2006/relationships/themeOverride" Target="../theme/themeOverride24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2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perello\AppData\Local\Microsoft\Windows\INetCache\Content.Outlook\BKNABC6Z\Copia%20de%20Deuda%20U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cuerpo)"/>
                <a:ea typeface="+mn-ea"/>
                <a:cs typeface="Times New Roman" panose="02020603050405020304" pitchFamily="18" charset="0"/>
              </a:defRPr>
            </a:pPr>
            <a:r>
              <a:rPr lang="es-CL" b="1"/>
              <a:t>EE.UU.: crecimiento trimestral del PIB (var. % t/t anualizada)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(cuerpo)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'F2'!$U$2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'F2'!$V$1:$AM$1</c:f>
              <c:strCache>
                <c:ptCount val="18"/>
                <c:pt idx="0">
                  <c:v>1T14</c:v>
                </c:pt>
                <c:pt idx="1">
                  <c:v>2T14</c:v>
                </c:pt>
                <c:pt idx="2">
                  <c:v>3T14</c:v>
                </c:pt>
                <c:pt idx="3">
                  <c:v>4T14</c:v>
                </c:pt>
                <c:pt idx="4">
                  <c:v>1T15</c:v>
                </c:pt>
                <c:pt idx="5">
                  <c:v>2T15</c:v>
                </c:pt>
                <c:pt idx="6">
                  <c:v>3T15</c:v>
                </c:pt>
                <c:pt idx="7">
                  <c:v>4T15</c:v>
                </c:pt>
                <c:pt idx="8">
                  <c:v>1T16</c:v>
                </c:pt>
                <c:pt idx="9">
                  <c:v>2T16</c:v>
                </c:pt>
                <c:pt idx="10">
                  <c:v>3T16</c:v>
                </c:pt>
                <c:pt idx="11">
                  <c:v>4T16</c:v>
                </c:pt>
                <c:pt idx="12">
                  <c:v>1T17</c:v>
                </c:pt>
                <c:pt idx="13">
                  <c:v>2T17</c:v>
                </c:pt>
                <c:pt idx="14">
                  <c:v>3T17</c:v>
                </c:pt>
                <c:pt idx="15">
                  <c:v>4T17</c:v>
                </c:pt>
                <c:pt idx="16">
                  <c:v>1T18</c:v>
                </c:pt>
                <c:pt idx="17">
                  <c:v>2T18</c:v>
                </c:pt>
              </c:strCache>
            </c:strRef>
          </c:cat>
          <c:val>
            <c:numRef>
              <c:f>'F2'!$V$2:$AM$2</c:f>
              <c:numCache>
                <c:formatCode>0.0</c:formatCode>
                <c:ptCount val="18"/>
                <c:pt idx="0">
                  <c:v>-1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1.9</c:v>
                </c:pt>
                <c:pt idx="4">
                  <c:v>3.3</c:v>
                </c:pt>
                <c:pt idx="5">
                  <c:v>3.3</c:v>
                </c:pt>
                <c:pt idx="6">
                  <c:v>1</c:v>
                </c:pt>
                <c:pt idx="7">
                  <c:v>0.4</c:v>
                </c:pt>
                <c:pt idx="8">
                  <c:v>1.5</c:v>
                </c:pt>
                <c:pt idx="9">
                  <c:v>2.2999999999999998</c:v>
                </c:pt>
                <c:pt idx="10">
                  <c:v>1.9</c:v>
                </c:pt>
                <c:pt idx="11">
                  <c:v>1.8</c:v>
                </c:pt>
                <c:pt idx="12">
                  <c:v>1.8</c:v>
                </c:pt>
                <c:pt idx="13">
                  <c:v>3</c:v>
                </c:pt>
                <c:pt idx="14">
                  <c:v>2.8</c:v>
                </c:pt>
                <c:pt idx="15">
                  <c:v>2.2999999999999998</c:v>
                </c:pt>
                <c:pt idx="16">
                  <c:v>2.2000000000000002</c:v>
                </c:pt>
                <c:pt idx="17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5-4194-90AD-F29A29197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442543"/>
        <c:axId val="1556442959"/>
      </c:barChart>
      <c:catAx>
        <c:axId val="155644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cuerpo)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556442959"/>
        <c:crosses val="autoZero"/>
        <c:auto val="1"/>
        <c:lblAlgn val="ctr"/>
        <c:lblOffset val="100"/>
        <c:noMultiLvlLbl val="0"/>
      </c:catAx>
      <c:valAx>
        <c:axId val="155644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cuerpo)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55644254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alibri (cuerpo)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 dirty="0" smtClean="0"/>
              <a:t>Crecimiento trimestral de la inversión en construcción y obras (</a:t>
            </a:r>
            <a:r>
              <a:rPr lang="es-CL" b="1" dirty="0" err="1" smtClean="0"/>
              <a:t>var</a:t>
            </a:r>
            <a:r>
              <a:rPr lang="es-CL" b="1" dirty="0" smtClean="0"/>
              <a:t>. % a/a)</a:t>
            </a:r>
            <a:endParaRPr lang="es-CL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'F4'!$C$3</c:f>
              <c:strCache>
                <c:ptCount val="1"/>
                <c:pt idx="0">
                  <c:v>2. Construcción y otras obras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'F4'!$A$16:$A$25</c:f>
              <c:strCache>
                <c:ptCount val="10"/>
                <c:pt idx="0">
                  <c:v>1T16</c:v>
                </c:pt>
                <c:pt idx="1">
                  <c:v>2T16</c:v>
                </c:pt>
                <c:pt idx="2">
                  <c:v>3T16</c:v>
                </c:pt>
                <c:pt idx="3">
                  <c:v>4T16</c:v>
                </c:pt>
                <c:pt idx="4">
                  <c:v>1T17</c:v>
                </c:pt>
                <c:pt idx="5">
                  <c:v>2T17</c:v>
                </c:pt>
                <c:pt idx="6">
                  <c:v>3T17</c:v>
                </c:pt>
                <c:pt idx="7">
                  <c:v>4T17</c:v>
                </c:pt>
                <c:pt idx="8">
                  <c:v>1T18</c:v>
                </c:pt>
                <c:pt idx="9">
                  <c:v>2T18</c:v>
                </c:pt>
              </c:strCache>
            </c:strRef>
          </c:cat>
          <c:val>
            <c:numRef>
              <c:f>'F4'!$C$16:$C$25</c:f>
              <c:numCache>
                <c:formatCode>#,##0.0</c:formatCode>
                <c:ptCount val="10"/>
                <c:pt idx="0">
                  <c:v>1.2004815777606701</c:v>
                </c:pt>
                <c:pt idx="1">
                  <c:v>-1.17289474951182</c:v>
                </c:pt>
                <c:pt idx="2">
                  <c:v>-1.1654727817406101</c:v>
                </c:pt>
                <c:pt idx="3">
                  <c:v>-1.3714593606833501</c:v>
                </c:pt>
                <c:pt idx="4">
                  <c:v>-4.6995954171515297</c:v>
                </c:pt>
                <c:pt idx="5">
                  <c:v>-6.6753901794471799</c:v>
                </c:pt>
                <c:pt idx="6">
                  <c:v>-5.8555727640443598</c:v>
                </c:pt>
                <c:pt idx="7">
                  <c:v>-1.6953655661460101</c:v>
                </c:pt>
                <c:pt idx="8">
                  <c:v>1.8733363138564001</c:v>
                </c:pt>
                <c:pt idx="9">
                  <c:v>4.0292429620911703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E-4090-95AD-CC850E010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63763471"/>
        <c:axId val="263765135"/>
      </c:barChart>
      <c:catAx>
        <c:axId val="26376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263765135"/>
        <c:crosses val="autoZero"/>
        <c:auto val="1"/>
        <c:lblAlgn val="ctr"/>
        <c:lblOffset val="100"/>
        <c:noMultiLvlLbl val="0"/>
      </c:catAx>
      <c:valAx>
        <c:axId val="26376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263763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 dirty="0" smtClean="0"/>
              <a:t>Crecimiento del PIB no minero</a:t>
            </a:r>
          </a:p>
          <a:p>
            <a:pPr>
              <a:defRPr b="1"/>
            </a:pPr>
            <a:r>
              <a:rPr lang="es-CL" b="1" dirty="0" smtClean="0"/>
              <a:t>(</a:t>
            </a:r>
            <a:r>
              <a:rPr lang="es-CL" b="1" dirty="0" err="1" smtClean="0"/>
              <a:t>var</a:t>
            </a:r>
            <a:r>
              <a:rPr lang="es-CL" b="1" dirty="0" smtClean="0"/>
              <a:t>. % a/a)</a:t>
            </a:r>
            <a:endParaRPr lang="es-CL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'F5'!$N$3</c:f>
              <c:strCache>
                <c:ptCount val="1"/>
                <c:pt idx="0">
                  <c:v>No minero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75-4CAC-940A-1C10BF546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'F5'!$K$7:$K$15</c:f>
              <c:strCache>
                <c:ptCount val="9"/>
                <c:pt idx="0">
                  <c:v>1S14</c:v>
                </c:pt>
                <c:pt idx="1">
                  <c:v>2S14</c:v>
                </c:pt>
                <c:pt idx="2">
                  <c:v>1S15</c:v>
                </c:pt>
                <c:pt idx="3">
                  <c:v>2S15</c:v>
                </c:pt>
                <c:pt idx="4">
                  <c:v>1S16</c:v>
                </c:pt>
                <c:pt idx="5">
                  <c:v>2S16</c:v>
                </c:pt>
                <c:pt idx="6">
                  <c:v>1S17</c:v>
                </c:pt>
                <c:pt idx="7">
                  <c:v>2S17</c:v>
                </c:pt>
                <c:pt idx="8">
                  <c:v>1S18</c:v>
                </c:pt>
              </c:strCache>
            </c:strRef>
          </c:cat>
          <c:val>
            <c:numRef>
              <c:f>'F5'!$N$7:$N$15</c:f>
              <c:numCache>
                <c:formatCode>0.0</c:formatCode>
                <c:ptCount val="9"/>
                <c:pt idx="0">
                  <c:v>1.8489548266518163</c:v>
                </c:pt>
                <c:pt idx="1">
                  <c:v>1.5581833464082706</c:v>
                </c:pt>
                <c:pt idx="2">
                  <c:v>2.7061463102806993</c:v>
                </c:pt>
                <c:pt idx="3">
                  <c:v>2.6949334023967264</c:v>
                </c:pt>
                <c:pt idx="4">
                  <c:v>2.1596200420145317</c:v>
                </c:pt>
                <c:pt idx="5">
                  <c:v>1.1495379511295756</c:v>
                </c:pt>
                <c:pt idx="6">
                  <c:v>1.0819917825675374</c:v>
                </c:pt>
                <c:pt idx="7">
                  <c:v>2.497297288875111</c:v>
                </c:pt>
                <c:pt idx="8">
                  <c:v>4.3939349954684959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5-4CAC-940A-1C10BF546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5879055"/>
        <c:axId val="115879471"/>
      </c:barChart>
      <c:lineChart>
        <c:grouping val="standard"/>
        <c:varyColors val="0"/>
        <c:ser>
          <c:idx val="1"/>
          <c:order val="1"/>
          <c:tx>
            <c:strRef>
              <c:f>'F5'!$O$3</c:f>
              <c:strCache>
                <c:ptCount val="1"/>
                <c:pt idx="0">
                  <c:v>Promedio 2014-17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'F5'!$K$7:$K$15</c:f>
              <c:strCache>
                <c:ptCount val="9"/>
                <c:pt idx="0">
                  <c:v>1S14</c:v>
                </c:pt>
                <c:pt idx="1">
                  <c:v>2S14</c:v>
                </c:pt>
                <c:pt idx="2">
                  <c:v>1S15</c:v>
                </c:pt>
                <c:pt idx="3">
                  <c:v>2S15</c:v>
                </c:pt>
                <c:pt idx="4">
                  <c:v>1S16</c:v>
                </c:pt>
                <c:pt idx="5">
                  <c:v>2S16</c:v>
                </c:pt>
                <c:pt idx="6">
                  <c:v>1S17</c:v>
                </c:pt>
                <c:pt idx="7">
                  <c:v>2S17</c:v>
                </c:pt>
                <c:pt idx="8">
                  <c:v>1S18</c:v>
                </c:pt>
              </c:strCache>
            </c:strRef>
          </c:cat>
          <c:val>
            <c:numRef>
              <c:f>'F5'!$O$7:$O$15</c:f>
              <c:numCache>
                <c:formatCode>0.0</c:formatCode>
                <c:ptCount val="9"/>
                <c:pt idx="0">
                  <c:v>1.9620831187905332</c:v>
                </c:pt>
                <c:pt idx="1">
                  <c:v>1.9620831187905332</c:v>
                </c:pt>
                <c:pt idx="2">
                  <c:v>1.9620831187905332</c:v>
                </c:pt>
                <c:pt idx="3">
                  <c:v>1.9620831187905332</c:v>
                </c:pt>
                <c:pt idx="4">
                  <c:v>1.9620831187905332</c:v>
                </c:pt>
                <c:pt idx="5">
                  <c:v>1.9620831187905332</c:v>
                </c:pt>
                <c:pt idx="6">
                  <c:v>1.9620831187905332</c:v>
                </c:pt>
                <c:pt idx="7">
                  <c:v>1.9620831187905332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75-4CAC-940A-1C10BF546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879055"/>
        <c:axId val="115879471"/>
      </c:lineChart>
      <c:catAx>
        <c:axId val="11587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15879471"/>
        <c:crosses val="autoZero"/>
        <c:auto val="1"/>
        <c:lblAlgn val="ctr"/>
        <c:lblOffset val="100"/>
        <c:noMultiLvlLbl val="0"/>
      </c:catAx>
      <c:valAx>
        <c:axId val="11587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158790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 dirty="0"/>
              <a:t>PIB </a:t>
            </a:r>
            <a:r>
              <a:rPr lang="es-CL" dirty="0" smtClean="0"/>
              <a:t>no minero por </a:t>
            </a:r>
            <a:r>
              <a:rPr lang="es-CL" dirty="0"/>
              <a:t>sectores económicos en 1S18 (</a:t>
            </a:r>
            <a:r>
              <a:rPr lang="es-CL" dirty="0" err="1"/>
              <a:t>var</a:t>
            </a:r>
            <a:r>
              <a:rPr lang="es-CL" dirty="0"/>
              <a:t>. % a/a)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'F6'!$A$83:$A$96</c:f>
              <c:strCache>
                <c:ptCount val="14"/>
                <c:pt idx="0">
                  <c:v>Comercio</c:v>
                </c:pt>
                <c:pt idx="1">
                  <c:v>EGA y desechos</c:v>
                </c:pt>
                <c:pt idx="2">
                  <c:v>Manufacturas</c:v>
                </c:pt>
                <c:pt idx="3">
                  <c:v>Transporte</c:v>
                </c:pt>
                <c:pt idx="4">
                  <c:v>Ss. personales</c:v>
                </c:pt>
                <c:pt idx="5">
                  <c:v>Ss. empresariales</c:v>
                </c:pt>
                <c:pt idx="6">
                  <c:v>Ss. financieros</c:v>
                </c:pt>
                <c:pt idx="7">
                  <c:v>Comunicaciones</c:v>
                </c:pt>
                <c:pt idx="8">
                  <c:v>R&amp;H</c:v>
                </c:pt>
                <c:pt idx="9">
                  <c:v>Construcción</c:v>
                </c:pt>
                <c:pt idx="10">
                  <c:v>Agropec. y silvícola</c:v>
                </c:pt>
                <c:pt idx="11">
                  <c:v>Ss. de vivienda</c:v>
                </c:pt>
                <c:pt idx="12">
                  <c:v>Pesca</c:v>
                </c:pt>
                <c:pt idx="13">
                  <c:v>Adm. pública</c:v>
                </c:pt>
              </c:strCache>
            </c:strRef>
          </c:cat>
          <c:val>
            <c:numRef>
              <c:f>'F6'!$B$83:$B$96</c:f>
              <c:numCache>
                <c:formatCode>0.0</c:formatCode>
                <c:ptCount val="14"/>
                <c:pt idx="0">
                  <c:v>7.0249164429561972</c:v>
                </c:pt>
                <c:pt idx="1">
                  <c:v>5.3351305350002098</c:v>
                </c:pt>
                <c:pt idx="2">
                  <c:v>5.2545032840622063</c:v>
                </c:pt>
                <c:pt idx="3">
                  <c:v>4.8850300660107981</c:v>
                </c:pt>
                <c:pt idx="4">
                  <c:v>4.5939966375907249</c:v>
                </c:pt>
                <c:pt idx="5">
                  <c:v>4.3963688824517844</c:v>
                </c:pt>
                <c:pt idx="6">
                  <c:v>4.3314361157146264</c:v>
                </c:pt>
                <c:pt idx="7">
                  <c:v>4.3220008964914847</c:v>
                </c:pt>
                <c:pt idx="8">
                  <c:v>4.1358456658362241</c:v>
                </c:pt>
                <c:pt idx="9">
                  <c:v>3.5843918536622166</c:v>
                </c:pt>
                <c:pt idx="10">
                  <c:v>3.3160188621819575</c:v>
                </c:pt>
                <c:pt idx="11">
                  <c:v>2.7488215137367433</c:v>
                </c:pt>
                <c:pt idx="12">
                  <c:v>1.5095257560378883</c:v>
                </c:pt>
                <c:pt idx="13">
                  <c:v>1.0051669308233091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6-482C-ABFF-061A2DE78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56929488"/>
        <c:axId val="1"/>
      </c:barChart>
      <c:catAx>
        <c:axId val="155692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556929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595959"/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 dirty="0" smtClean="0"/>
              <a:t>Expectativas de crecimiento económico en la EEE y PIB efectivo (</a:t>
            </a:r>
            <a:r>
              <a:rPr lang="es-CL" dirty="0" err="1" smtClean="0"/>
              <a:t>var</a:t>
            </a:r>
            <a:r>
              <a:rPr lang="es-CL" dirty="0" smtClean="0"/>
              <a:t>. % a/a).</a:t>
            </a:r>
            <a:endParaRPr lang="es-CL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2-45F1-A23D-0C443EE47D28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2-45F1-A23D-0C443EE47D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'F7-F8'!$A$2:$A$9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PIB 1T18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PIB 2T18</c:v>
                </c:pt>
              </c:strCache>
            </c:strRef>
          </c:cat>
          <c:val>
            <c:numRef>
              <c:f>'F7-F8'!$B$2:$B$9</c:f>
              <c:numCache>
                <c:formatCode>General</c:formatCode>
                <c:ptCount val="8"/>
                <c:pt idx="0">
                  <c:v>3.1</c:v>
                </c:pt>
                <c:pt idx="1">
                  <c:v>3.3</c:v>
                </c:pt>
                <c:pt idx="2">
                  <c:v>3.9</c:v>
                </c:pt>
                <c:pt idx="3">
                  <c:v>4.3</c:v>
                </c:pt>
                <c:pt idx="4">
                  <c:v>3.8</c:v>
                </c:pt>
                <c:pt idx="5">
                  <c:v>4</c:v>
                </c:pt>
                <c:pt idx="6">
                  <c:v>4.5</c:v>
                </c:pt>
                <c:pt idx="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D2-45F1-A23D-0C443EE47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56924496"/>
        <c:axId val="1"/>
      </c:barChart>
      <c:catAx>
        <c:axId val="155692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55692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Expectativas de crecimiento del PIB no minero en la EEE y PIB efectivo (var. % a/a)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9-4374-B35D-976351B97D4D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29-4374-B35D-976351B97D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'F7-F8'!$A$18:$A$25</c:f>
              <c:strCache>
                <c:ptCount val="8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PIB 1T18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  <c:pt idx="7">
                  <c:v>PIB 2T18</c:v>
                </c:pt>
              </c:strCache>
            </c:strRef>
          </c:cat>
          <c:val>
            <c:numRef>
              <c:f>'F7-F8'!$B$18:$B$25</c:f>
              <c:numCache>
                <c:formatCode>0.0</c:formatCode>
                <c:ptCount val="8"/>
                <c:pt idx="0" formatCode="General">
                  <c:v>2.9</c:v>
                </c:pt>
                <c:pt idx="1">
                  <c:v>3</c:v>
                </c:pt>
                <c:pt idx="2" formatCode="General">
                  <c:v>3.2</c:v>
                </c:pt>
                <c:pt idx="3" formatCode="General">
                  <c:v>3.3</c:v>
                </c:pt>
                <c:pt idx="4" formatCode="General">
                  <c:v>3.5</c:v>
                </c:pt>
                <c:pt idx="5" formatCode="General">
                  <c:v>3.3</c:v>
                </c:pt>
                <c:pt idx="6" formatCode="General">
                  <c:v>4.2</c:v>
                </c:pt>
                <c:pt idx="7" formatCode="General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9-4374-B35D-976351B97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56925744"/>
        <c:axId val="1"/>
      </c:barChart>
      <c:catAx>
        <c:axId val="15569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556925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s-CL" b="1" dirty="0"/>
              <a:t>Contribución por categoría en el crecimiento </a:t>
            </a:r>
            <a:r>
              <a:rPr lang="es-CL" b="1" dirty="0" err="1"/>
              <a:t>a/a</a:t>
            </a:r>
            <a:r>
              <a:rPr lang="es-CL" b="1" dirty="0"/>
              <a:t> del empleo total, enero-agosto de cada año (pp)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'[BD_Chile.xls]1.29'!$M$142</c:f>
              <c:strCache>
                <c:ptCount val="1"/>
                <c:pt idx="0">
                  <c:v>Asalariado privado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numRef>
              <c:f>'[BD_Chile.xls]1.29'!$K$143:$K$149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'[BD_Chile.xls]1.29'!$M$143:$M$149</c:f>
              <c:numCache>
                <c:formatCode>#,##0.0_);\(#,##0.0\);"-"</c:formatCode>
                <c:ptCount val="7"/>
                <c:pt idx="0">
                  <c:v>2.3025003318956618</c:v>
                </c:pt>
                <c:pt idx="1">
                  <c:v>1.8060695258632016</c:v>
                </c:pt>
                <c:pt idx="2">
                  <c:v>-9.0506423023241342E-2</c:v>
                </c:pt>
                <c:pt idx="3">
                  <c:v>0.95463598041922693</c:v>
                </c:pt>
                <c:pt idx="4">
                  <c:v>0.65934501489147923</c:v>
                </c:pt>
                <c:pt idx="5">
                  <c:v>-0.24459901008115126</c:v>
                </c:pt>
                <c:pt idx="6">
                  <c:v>0.6094727740805328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B3-42D5-BB7E-F86F1B94DB53}"/>
            </c:ext>
          </c:extLst>
        </c:ser>
        <c:ser>
          <c:idx val="2"/>
          <c:order val="2"/>
          <c:tx>
            <c:strRef>
              <c:f>'[BD_Chile.xls]1.29'!$N$142</c:f>
              <c:strCache>
                <c:ptCount val="1"/>
                <c:pt idx="0">
                  <c:v>Asalariado público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'[BD_Chile.xls]1.29'!$K$143:$K$149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'[BD_Chile.xls]1.29'!$N$143:$N$149</c:f>
              <c:numCache>
                <c:formatCode>#,##0.0_);\(#,##0.0\);"-"</c:formatCode>
                <c:ptCount val="7"/>
                <c:pt idx="0">
                  <c:v>1.0200477866259186</c:v>
                </c:pt>
                <c:pt idx="1">
                  <c:v>-6.7173705910649875E-2</c:v>
                </c:pt>
                <c:pt idx="2">
                  <c:v>0.59319055521459541</c:v>
                </c:pt>
                <c:pt idx="3">
                  <c:v>0.66380966979394607</c:v>
                </c:pt>
                <c:pt idx="4">
                  <c:v>-0.28285521035823818</c:v>
                </c:pt>
                <c:pt idx="5">
                  <c:v>0.43297673087826077</c:v>
                </c:pt>
                <c:pt idx="6">
                  <c:v>1.0536146259857793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B3-42D5-BB7E-F86F1B94DB53}"/>
            </c:ext>
          </c:extLst>
        </c:ser>
        <c:ser>
          <c:idx val="3"/>
          <c:order val="3"/>
          <c:tx>
            <c:strRef>
              <c:f>'[BD_Chile.xls]1.29'!$O$142</c:f>
              <c:strCache>
                <c:ptCount val="1"/>
                <c:pt idx="0">
                  <c:v>Cuenta propia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numRef>
              <c:f>'[BD_Chile.xls]1.29'!$K$143:$K$149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'[BD_Chile.xls]1.29'!$O$143:$O$149</c:f>
              <c:numCache>
                <c:formatCode>#,##0.0_);\(#,##0.0\);"-"</c:formatCode>
                <c:ptCount val="7"/>
                <c:pt idx="0">
                  <c:v>-0.62304013901030586</c:v>
                </c:pt>
                <c:pt idx="1">
                  <c:v>0.26309439913170946</c:v>
                </c:pt>
                <c:pt idx="2">
                  <c:v>1.2078774846179106</c:v>
                </c:pt>
                <c:pt idx="3">
                  <c:v>-8.2733126226317732E-2</c:v>
                </c:pt>
                <c:pt idx="4">
                  <c:v>1.2817421652843344</c:v>
                </c:pt>
                <c:pt idx="5">
                  <c:v>1.0537749963090637</c:v>
                </c:pt>
                <c:pt idx="6">
                  <c:v>0.46233860772190488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B3-42D5-BB7E-F86F1B94DB53}"/>
            </c:ext>
          </c:extLst>
        </c:ser>
        <c:ser>
          <c:idx val="4"/>
          <c:order val="4"/>
          <c:tx>
            <c:strRef>
              <c:f>'[BD_Chile.xls]1.29'!$P$142</c:f>
              <c:strCache>
                <c:ptCount val="1"/>
                <c:pt idx="0">
                  <c:v>Resto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cat>
            <c:numRef>
              <c:f>'[BD_Chile.xls]1.29'!$K$143:$K$149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'[BD_Chile.xls]1.29'!$P$143:$P$149</c:f>
              <c:numCache>
                <c:formatCode>#,##0.0_);\(#,##0.0\);"-"</c:formatCode>
                <c:ptCount val="7"/>
                <c:pt idx="0">
                  <c:v>-0.59260981998379181</c:v>
                </c:pt>
                <c:pt idx="1">
                  <c:v>-1.4078253556826445E-2</c:v>
                </c:pt>
                <c:pt idx="2">
                  <c:v>1.5644185615724407E-2</c:v>
                </c:pt>
                <c:pt idx="3">
                  <c:v>-0.24473736912369126</c:v>
                </c:pt>
                <c:pt idx="4">
                  <c:v>-0.26076402273643023</c:v>
                </c:pt>
                <c:pt idx="5">
                  <c:v>0.3077446616650511</c:v>
                </c:pt>
                <c:pt idx="6">
                  <c:v>-0.12311125575475919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B3-42D5-BB7E-F86F1B94D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6815"/>
        <c:axId val="1"/>
      </c:barChart>
      <c:lineChart>
        <c:grouping val="standard"/>
        <c:varyColors val="0"/>
        <c:ser>
          <c:idx val="0"/>
          <c:order val="0"/>
          <c:tx>
            <c:strRef>
              <c:f>'[BD_Chile.xls]1.29'!$L$142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'[BD_Chile.xls]1.29'!$K$143:$K$149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'[BD_Chile.xls]1.29'!$L$143:$L$149</c:f>
              <c:numCache>
                <c:formatCode>#,##0.0_);\(#,##0.0\);"-"</c:formatCode>
                <c:ptCount val="7"/>
                <c:pt idx="0">
                  <c:v>2.1068981595274705</c:v>
                </c:pt>
                <c:pt idx="1">
                  <c:v>1.9879119655274557</c:v>
                </c:pt>
                <c:pt idx="2">
                  <c:v>1.7262058024249738</c:v>
                </c:pt>
                <c:pt idx="3">
                  <c:v>1.2909751548631609</c:v>
                </c:pt>
                <c:pt idx="4">
                  <c:v>1.3974679470811324</c:v>
                </c:pt>
                <c:pt idx="5">
                  <c:v>1.5498973787712478</c:v>
                </c:pt>
                <c:pt idx="6">
                  <c:v>2.0023147520334739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B3-42D5-BB7E-F86F1B94D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6815"/>
        <c:axId val="1"/>
      </c:lineChart>
      <c:catAx>
        <c:axId val="527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527436815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Helvetica Neue"/>
          <a:ea typeface="Times New Roman"/>
          <a:cs typeface="Times New Roman"/>
        </a:defRPr>
      </a:pPr>
      <a:endParaRPr lang="es-C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s-CL" b="1"/>
              <a:t>Creación de empleo asalariado privado (miles de pers., var. a/a)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0A8B-408A-A55E-B71AA25572E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0A8B-408A-A55E-B71AA25572ED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0A8B-408A-A55E-B71AA25572ED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0A8B-408A-A55E-B71AA25572E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0A8B-408A-A55E-B71AA25572ED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0A8B-408A-A55E-B71AA25572ED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D-0A8B-408A-A55E-B71AA25572ED}"/>
              </c:ext>
            </c:extLst>
          </c:dPt>
          <c:cat>
            <c:numRef>
              <c:f>'[BD_Chile.xls]1.30'!$P$94:$P$111</c:f>
              <c:numCache>
                <c:formatCode>mmm\-yy</c:formatCode>
                <c:ptCount val="18"/>
                <c:pt idx="0">
                  <c:v>42795</c:v>
                </c:pt>
                <c:pt idx="1">
                  <c:v>42826</c:v>
                </c:pt>
                <c:pt idx="2">
                  <c:v>42856</c:v>
                </c:pt>
                <c:pt idx="3">
                  <c:v>42887</c:v>
                </c:pt>
                <c:pt idx="4">
                  <c:v>42917</c:v>
                </c:pt>
                <c:pt idx="5">
                  <c:v>42948</c:v>
                </c:pt>
                <c:pt idx="6">
                  <c:v>42979</c:v>
                </c:pt>
                <c:pt idx="7">
                  <c:v>43009</c:v>
                </c:pt>
                <c:pt idx="8">
                  <c:v>43040</c:v>
                </c:pt>
                <c:pt idx="9">
                  <c:v>43070</c:v>
                </c:pt>
                <c:pt idx="10">
                  <c:v>43101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</c:numCache>
            </c:numRef>
          </c:cat>
          <c:val>
            <c:numRef>
              <c:f>'[BD_Chile.xls]1.30'!$Q$94:$Q$111</c:f>
              <c:numCache>
                <c:formatCode>#,##0.00_);\(#,##0.00\);"-"</c:formatCode>
                <c:ptCount val="18"/>
                <c:pt idx="0">
                  <c:v>-26.907556234909862</c:v>
                </c:pt>
                <c:pt idx="1">
                  <c:v>-22.409413872580444</c:v>
                </c:pt>
                <c:pt idx="2">
                  <c:v>12.607939615600117</c:v>
                </c:pt>
                <c:pt idx="3">
                  <c:v>13.33114425371059</c:v>
                </c:pt>
                <c:pt idx="4">
                  <c:v>20.403871096929834</c:v>
                </c:pt>
                <c:pt idx="5">
                  <c:v>-8.2236629098397316</c:v>
                </c:pt>
                <c:pt idx="6">
                  <c:v>-39.351663902840301</c:v>
                </c:pt>
                <c:pt idx="7">
                  <c:v>-64.394117685089441</c:v>
                </c:pt>
                <c:pt idx="8">
                  <c:v>-35.517727471169565</c:v>
                </c:pt>
                <c:pt idx="9">
                  <c:v>-35.54557115381067</c:v>
                </c:pt>
                <c:pt idx="10">
                  <c:v>22.559143079939531</c:v>
                </c:pt>
                <c:pt idx="11">
                  <c:v>77.356025443559702</c:v>
                </c:pt>
                <c:pt idx="12">
                  <c:v>39.738214999320007</c:v>
                </c:pt>
                <c:pt idx="13">
                  <c:v>28.252720217700698</c:v>
                </c:pt>
                <c:pt idx="14">
                  <c:v>30.363161838399719</c:v>
                </c:pt>
                <c:pt idx="15">
                  <c:v>76.027545739079869</c:v>
                </c:pt>
                <c:pt idx="16">
                  <c:v>67.495433466719987</c:v>
                </c:pt>
                <c:pt idx="17">
                  <c:v>58.902165070239789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8B-408A-A55E-B71AA2557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57966927"/>
        <c:axId val="1"/>
      </c:barChart>
      <c:dateAx>
        <c:axId val="557966927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5579669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Helvetica Neue"/>
          <a:ea typeface="Times New Roman"/>
          <a:cs typeface="Times New Roman"/>
        </a:defRPr>
      </a:pPr>
      <a:endParaRPr lang="es-C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/>
              <a:t>Crecimiento del índice de Remuneraciones reales (var. % a/a, serie empalmada)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'F15-F16'!$M$107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'F15-F16'!$G$108:$G$109</c:f>
              <c:strCache>
                <c:ptCount val="2"/>
                <c:pt idx="0">
                  <c:v>1S17</c:v>
                </c:pt>
                <c:pt idx="1">
                  <c:v>1S18</c:v>
                </c:pt>
              </c:strCache>
            </c:strRef>
          </c:cat>
          <c:val>
            <c:numRef>
              <c:f>'F15-F16'!$M$108:$M$109</c:f>
              <c:numCache>
                <c:formatCode>0.0</c:formatCode>
                <c:ptCount val="2"/>
                <c:pt idx="0">
                  <c:v>1.7465085213702121</c:v>
                </c:pt>
                <c:pt idx="1">
                  <c:v>0.97335519054818631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2-4843-AE07-D1D20BB3A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589631"/>
        <c:axId val="1193592543"/>
      </c:barChart>
      <c:catAx>
        <c:axId val="119358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193592543"/>
        <c:crosses val="autoZero"/>
        <c:auto val="1"/>
        <c:lblAlgn val="ctr"/>
        <c:lblOffset val="100"/>
        <c:noMultiLvlLbl val="0"/>
      </c:catAx>
      <c:valAx>
        <c:axId val="119359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193589631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 dirty="0"/>
              <a:t>Crecimiento de la masa </a:t>
            </a:r>
            <a:r>
              <a:rPr lang="es-CL" b="1" dirty="0" smtClean="0"/>
              <a:t>salarial real </a:t>
            </a:r>
            <a:r>
              <a:rPr lang="es-CL" b="1" dirty="0"/>
              <a:t>(MS) (</a:t>
            </a:r>
            <a:r>
              <a:rPr lang="es-CL" b="1" dirty="0" err="1"/>
              <a:t>var</a:t>
            </a:r>
            <a:r>
              <a:rPr lang="es-CL" b="1" dirty="0"/>
              <a:t>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'F15-F16'!$H$107</c:f>
              <c:strCache>
                <c:ptCount val="1"/>
                <c:pt idx="0">
                  <c:v>MS empleo 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'F15-F16'!$G$108:$G$109</c:f>
              <c:strCache>
                <c:ptCount val="2"/>
                <c:pt idx="0">
                  <c:v>1S17</c:v>
                </c:pt>
                <c:pt idx="1">
                  <c:v>1S18</c:v>
                </c:pt>
              </c:strCache>
            </c:strRef>
          </c:cat>
          <c:val>
            <c:numRef>
              <c:f>'F15-F16'!$H$108:$H$109</c:f>
              <c:numCache>
                <c:formatCode>0.0</c:formatCode>
                <c:ptCount val="2"/>
                <c:pt idx="0">
                  <c:v>3.0929337838163504</c:v>
                </c:pt>
                <c:pt idx="1">
                  <c:v>3.2774054972186888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B-4EA4-8304-2B9B371BF36F}"/>
            </c:ext>
          </c:extLst>
        </c:ser>
        <c:ser>
          <c:idx val="1"/>
          <c:order val="1"/>
          <c:tx>
            <c:strRef>
              <c:f>'F15-F16'!$J$107</c:f>
              <c:strCache>
                <c:ptCount val="1"/>
                <c:pt idx="0">
                  <c:v>MS empleo asalariado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'F15-F16'!$G$108:$G$109</c:f>
              <c:strCache>
                <c:ptCount val="2"/>
                <c:pt idx="0">
                  <c:v>1S17</c:v>
                </c:pt>
                <c:pt idx="1">
                  <c:v>1S18</c:v>
                </c:pt>
              </c:strCache>
            </c:strRef>
          </c:cat>
          <c:val>
            <c:numRef>
              <c:f>'F15-F16'!$J$108:$J$109</c:f>
              <c:numCache>
                <c:formatCode>0.0</c:formatCode>
                <c:ptCount val="2"/>
                <c:pt idx="0">
                  <c:v>1.6161400336225409</c:v>
                </c:pt>
                <c:pt idx="1">
                  <c:v>3.5097447354559699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B-4EA4-8304-2B9B371BF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589631"/>
        <c:axId val="1193592543"/>
      </c:barChart>
      <c:catAx>
        <c:axId val="119358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193592543"/>
        <c:crosses val="autoZero"/>
        <c:auto val="1"/>
        <c:lblAlgn val="ctr"/>
        <c:lblOffset val="100"/>
        <c:noMultiLvlLbl val="0"/>
      </c:catAx>
      <c:valAx>
        <c:axId val="119359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193589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 dirty="0" smtClean="0"/>
              <a:t>IPC total y subyacente</a:t>
            </a:r>
          </a:p>
          <a:p>
            <a:pPr>
              <a:defRPr/>
            </a:pPr>
            <a:r>
              <a:rPr lang="es-CL" dirty="0" smtClean="0"/>
              <a:t>(</a:t>
            </a:r>
            <a:r>
              <a:rPr lang="es-CL" dirty="0" err="1" smtClean="0"/>
              <a:t>var</a:t>
            </a:r>
            <a:r>
              <a:rPr lang="es-CL" dirty="0" smtClean="0"/>
              <a:t>. % a/a)</a:t>
            </a:r>
            <a:endParaRPr lang="es-CL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'F17'!$B$3</c:f>
              <c:strCache>
                <c:ptCount val="1"/>
                <c:pt idx="0">
                  <c:v>IPC General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'F17'!$A$4:$A$59</c:f>
              <c:numCache>
                <c:formatCode>mmm\-yy</c:formatCode>
                <c:ptCount val="5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</c:numCache>
            </c:numRef>
          </c:cat>
          <c:val>
            <c:numRef>
              <c:f>'F17'!$B$4:$B$59</c:f>
              <c:numCache>
                <c:formatCode>#,##0.0</c:formatCode>
                <c:ptCount val="56"/>
                <c:pt idx="0">
                  <c:v>2.8394693845649899</c:v>
                </c:pt>
                <c:pt idx="1">
                  <c:v>3.2171603244401301</c:v>
                </c:pt>
                <c:pt idx="2">
                  <c:v>3.50519149451525</c:v>
                </c:pt>
                <c:pt idx="3">
                  <c:v>4.3307275231957396</c:v>
                </c:pt>
                <c:pt idx="4">
                  <c:v>4.7388036354676801</c:v>
                </c:pt>
                <c:pt idx="5">
                  <c:v>4.3144643396523001</c:v>
                </c:pt>
                <c:pt idx="6">
                  <c:v>4.5007398183382303</c:v>
                </c:pt>
                <c:pt idx="7">
                  <c:v>4.5426954713222703</c:v>
                </c:pt>
                <c:pt idx="8">
                  <c:v>4.9053683372127104</c:v>
                </c:pt>
                <c:pt idx="9">
                  <c:v>5.6829812540100599</c:v>
                </c:pt>
                <c:pt idx="10">
                  <c:v>5.4507755941087996</c:v>
                </c:pt>
                <c:pt idx="11">
                  <c:v>4.6465289195398096</c:v>
                </c:pt>
                <c:pt idx="12">
                  <c:v>4.5403496200224502</c:v>
                </c:pt>
                <c:pt idx="13">
                  <c:v>4.4000788617439799</c:v>
                </c:pt>
                <c:pt idx="14">
                  <c:v>4.1841330222631496</c:v>
                </c:pt>
                <c:pt idx="15">
                  <c:v>4.1371124053547002</c:v>
                </c:pt>
                <c:pt idx="16">
                  <c:v>3.96967002683366</c:v>
                </c:pt>
                <c:pt idx="17">
                  <c:v>4.4191854836804296</c:v>
                </c:pt>
                <c:pt idx="18">
                  <c:v>4.61716859325771</c:v>
                </c:pt>
                <c:pt idx="19">
                  <c:v>4.9842565291234404</c:v>
                </c:pt>
                <c:pt idx="20">
                  <c:v>4.64524752122544</c:v>
                </c:pt>
                <c:pt idx="21">
                  <c:v>3.9890397008126799</c:v>
                </c:pt>
                <c:pt idx="22">
                  <c:v>3.9364980833350001</c:v>
                </c:pt>
                <c:pt idx="23">
                  <c:v>4.3789840573413201</c:v>
                </c:pt>
                <c:pt idx="24">
                  <c:v>4.7884717647479498</c:v>
                </c:pt>
                <c:pt idx="25">
                  <c:v>4.7116213120337296</c:v>
                </c:pt>
                <c:pt idx="26">
                  <c:v>4.4518704694703501</c:v>
                </c:pt>
                <c:pt idx="27">
                  <c:v>4.1926353657930804</c:v>
                </c:pt>
                <c:pt idx="28">
                  <c:v>4.2433155618168703</c:v>
                </c:pt>
                <c:pt idx="29">
                  <c:v>4.2073549174450804</c:v>
                </c:pt>
                <c:pt idx="30">
                  <c:v>4.0198016208895702</c:v>
                </c:pt>
                <c:pt idx="31">
                  <c:v>3.37111373104351</c:v>
                </c:pt>
                <c:pt idx="32">
                  <c:v>3.0955340700440801</c:v>
                </c:pt>
                <c:pt idx="33">
                  <c:v>2.8478573057159999</c:v>
                </c:pt>
                <c:pt idx="34">
                  <c:v>2.9294744807606201</c:v>
                </c:pt>
                <c:pt idx="35">
                  <c:v>2.7081486557822201</c:v>
                </c:pt>
                <c:pt idx="36">
                  <c:v>2.7797260704900202</c:v>
                </c:pt>
                <c:pt idx="37">
                  <c:v>2.7400310854135399</c:v>
                </c:pt>
                <c:pt idx="38">
                  <c:v>2.7433346531996898</c:v>
                </c:pt>
                <c:pt idx="39">
                  <c:v>2.6550190850503301</c:v>
                </c:pt>
                <c:pt idx="40">
                  <c:v>2.5541121129889501</c:v>
                </c:pt>
                <c:pt idx="41">
                  <c:v>1.6973751687873</c:v>
                </c:pt>
                <c:pt idx="42">
                  <c:v>1.69634720793017</c:v>
                </c:pt>
                <c:pt idx="43">
                  <c:v>1.8527967301188399</c:v>
                </c:pt>
                <c:pt idx="44">
                  <c:v>1.45186624744436</c:v>
                </c:pt>
                <c:pt idx="45">
                  <c:v>1.8775657656034099</c:v>
                </c:pt>
                <c:pt idx="46">
                  <c:v>1.9105372395763001</c:v>
                </c:pt>
                <c:pt idx="47">
                  <c:v>2.2696166876615198</c:v>
                </c:pt>
                <c:pt idx="48">
                  <c:v>2.18903445600764</c:v>
                </c:pt>
                <c:pt idx="49">
                  <c:v>1.99061294687415</c:v>
                </c:pt>
                <c:pt idx="50">
                  <c:v>1.8100127717171499</c:v>
                </c:pt>
                <c:pt idx="51">
                  <c:v>1.8872375497720699</c:v>
                </c:pt>
                <c:pt idx="52">
                  <c:v>2.0429622680126802</c:v>
                </c:pt>
                <c:pt idx="53">
                  <c:v>2.5481171180462101</c:v>
                </c:pt>
                <c:pt idx="54">
                  <c:v>2.6635821837925899</c:v>
                </c:pt>
                <c:pt idx="55">
                  <c:v>2.6327873876254002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1A-49CF-9729-C5A439410439}"/>
            </c:ext>
          </c:extLst>
        </c:ser>
        <c:ser>
          <c:idx val="1"/>
          <c:order val="1"/>
          <c:tx>
            <c:strRef>
              <c:f>'F17'!$C$3</c:f>
              <c:strCache>
                <c:ptCount val="1"/>
                <c:pt idx="0">
                  <c:v>IPC SAE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'F17'!$A$4:$A$59</c:f>
              <c:numCache>
                <c:formatCode>mmm\-yy</c:formatCode>
                <c:ptCount val="5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</c:numCache>
            </c:numRef>
          </c:cat>
          <c:val>
            <c:numRef>
              <c:f>'F17'!$C$4:$C$59</c:f>
              <c:numCache>
                <c:formatCode>#,##0.0</c:formatCode>
                <c:ptCount val="56"/>
                <c:pt idx="0">
                  <c:v>2.3932141775219602</c:v>
                </c:pt>
                <c:pt idx="1">
                  <c:v>2.54988913525498</c:v>
                </c:pt>
                <c:pt idx="2">
                  <c:v>2.7400280617358099</c:v>
                </c:pt>
                <c:pt idx="3">
                  <c:v>3.5173865116744998</c:v>
                </c:pt>
                <c:pt idx="4">
                  <c:v>3.7805856397914201</c:v>
                </c:pt>
                <c:pt idx="5">
                  <c:v>3.6150610855197201</c:v>
                </c:pt>
                <c:pt idx="6">
                  <c:v>3.6992481203007599</c:v>
                </c:pt>
                <c:pt idx="7">
                  <c:v>4.0388855482060597</c:v>
                </c:pt>
                <c:pt idx="8">
                  <c:v>3.94461599760931</c:v>
                </c:pt>
                <c:pt idx="9">
                  <c:v>4.1112214498510298</c:v>
                </c:pt>
                <c:pt idx="10">
                  <c:v>4.3034209221616297</c:v>
                </c:pt>
                <c:pt idx="11">
                  <c:v>4.3215981012658196</c:v>
                </c:pt>
                <c:pt idx="12">
                  <c:v>4.76331360946745</c:v>
                </c:pt>
                <c:pt idx="13">
                  <c:v>4.6781326781326804</c:v>
                </c:pt>
                <c:pt idx="14">
                  <c:v>4.6296115652496397</c:v>
                </c:pt>
                <c:pt idx="15">
                  <c:v>4.2981606969990196</c:v>
                </c:pt>
                <c:pt idx="16">
                  <c:v>4.24195574451638</c:v>
                </c:pt>
                <c:pt idx="17">
                  <c:v>4.6970136271382996</c:v>
                </c:pt>
                <c:pt idx="18">
                  <c:v>4.8723897911833003</c:v>
                </c:pt>
                <c:pt idx="19">
                  <c:v>4.9031885174838603</c:v>
                </c:pt>
                <c:pt idx="20">
                  <c:v>4.8538572113081102</c:v>
                </c:pt>
                <c:pt idx="21">
                  <c:v>4.8264021365890901</c:v>
                </c:pt>
                <c:pt idx="22">
                  <c:v>4.6582374750451701</c:v>
                </c:pt>
                <c:pt idx="23">
                  <c:v>4.6544696179732696</c:v>
                </c:pt>
                <c:pt idx="24">
                  <c:v>4.8103172361856403</c:v>
                </c:pt>
                <c:pt idx="25">
                  <c:v>4.9760585860482598</c:v>
                </c:pt>
                <c:pt idx="26">
                  <c:v>4.7641245571508497</c:v>
                </c:pt>
                <c:pt idx="27">
                  <c:v>4.5665490996844396</c:v>
                </c:pt>
                <c:pt idx="28">
                  <c:v>4.3288839451242103</c:v>
                </c:pt>
                <c:pt idx="29">
                  <c:v>4.2185913412720497</c:v>
                </c:pt>
                <c:pt idx="30">
                  <c:v>4.1851032448377401</c:v>
                </c:pt>
                <c:pt idx="31">
                  <c:v>3.8751147842056999</c:v>
                </c:pt>
                <c:pt idx="32">
                  <c:v>3.4136087373760402</c:v>
                </c:pt>
                <c:pt idx="33">
                  <c:v>3.1500272975432102</c:v>
                </c:pt>
                <c:pt idx="34">
                  <c:v>2.9975474611681401</c:v>
                </c:pt>
                <c:pt idx="35">
                  <c:v>2.8170289855072399</c:v>
                </c:pt>
                <c:pt idx="36">
                  <c:v>2.4878749775462601</c:v>
                </c:pt>
                <c:pt idx="37">
                  <c:v>2.2359359627940298</c:v>
                </c:pt>
                <c:pt idx="38">
                  <c:v>2.1535997152264801</c:v>
                </c:pt>
                <c:pt idx="39">
                  <c:v>2.0859222439197702</c:v>
                </c:pt>
                <c:pt idx="40">
                  <c:v>2.50555308751668</c:v>
                </c:pt>
                <c:pt idx="41">
                  <c:v>1.80690876882197</c:v>
                </c:pt>
                <c:pt idx="42">
                  <c:v>1.9642541143160399</c:v>
                </c:pt>
                <c:pt idx="43">
                  <c:v>1.8033946251768</c:v>
                </c:pt>
                <c:pt idx="44">
                  <c:v>1.7764030048607899</c:v>
                </c:pt>
                <c:pt idx="45">
                  <c:v>1.9302079323313801</c:v>
                </c:pt>
                <c:pt idx="46">
                  <c:v>1.7814622100714299</c:v>
                </c:pt>
                <c:pt idx="47">
                  <c:v>1.8852964496520099</c:v>
                </c:pt>
                <c:pt idx="48">
                  <c:v>1.6387696082727199</c:v>
                </c:pt>
                <c:pt idx="49">
                  <c:v>1.6359023707462199</c:v>
                </c:pt>
                <c:pt idx="50">
                  <c:v>1.55065772279814</c:v>
                </c:pt>
                <c:pt idx="51">
                  <c:v>1.6259455699504399</c:v>
                </c:pt>
                <c:pt idx="52">
                  <c:v>1.61220421253359</c:v>
                </c:pt>
                <c:pt idx="53">
                  <c:v>1.8705411519053501</c:v>
                </c:pt>
                <c:pt idx="54">
                  <c:v>1.87434918431102</c:v>
                </c:pt>
                <c:pt idx="55">
                  <c:v>1.9364362625911899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1A-49CF-9729-C5A439410439}"/>
            </c:ext>
          </c:extLst>
        </c:ser>
        <c:ser>
          <c:idx val="2"/>
          <c:order val="2"/>
          <c:tx>
            <c:strRef>
              <c:f>'F17'!$D$3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'F17'!$A$4:$A$59</c:f>
              <c:numCache>
                <c:formatCode>mmm\-yy</c:formatCode>
                <c:ptCount val="56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</c:numCache>
            </c:numRef>
          </c:cat>
          <c:val>
            <c:numRef>
              <c:f>'F17'!$D$4:$D$59</c:f>
              <c:numCache>
                <c:formatCode>#,##0.0</c:formatCode>
                <c:ptCount val="5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1A-49CF-9729-C5A439410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1819728"/>
        <c:axId val="1"/>
      </c:lineChart>
      <c:dateAx>
        <c:axId val="14018197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401819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n-US" b="1"/>
              <a:t>China: crecimiento trimestral del PIB 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'F5-F7-F9, F10'!$A$5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'F5-F7-F9, F10'!$B$1:$S$1</c:f>
              <c:strCache>
                <c:ptCount val="18"/>
                <c:pt idx="0">
                  <c:v>1T14</c:v>
                </c:pt>
                <c:pt idx="1">
                  <c:v>2T14</c:v>
                </c:pt>
                <c:pt idx="2">
                  <c:v>3T14</c:v>
                </c:pt>
                <c:pt idx="3">
                  <c:v>4T14</c:v>
                </c:pt>
                <c:pt idx="4">
                  <c:v>1T15</c:v>
                </c:pt>
                <c:pt idx="5">
                  <c:v>2T15</c:v>
                </c:pt>
                <c:pt idx="6">
                  <c:v>3T15</c:v>
                </c:pt>
                <c:pt idx="7">
                  <c:v>4T15</c:v>
                </c:pt>
                <c:pt idx="8">
                  <c:v>1T16</c:v>
                </c:pt>
                <c:pt idx="9">
                  <c:v>2T16</c:v>
                </c:pt>
                <c:pt idx="10">
                  <c:v>3T16</c:v>
                </c:pt>
                <c:pt idx="11">
                  <c:v>4T16</c:v>
                </c:pt>
                <c:pt idx="12">
                  <c:v>1T17</c:v>
                </c:pt>
                <c:pt idx="13">
                  <c:v>2T17</c:v>
                </c:pt>
                <c:pt idx="14">
                  <c:v>3T17</c:v>
                </c:pt>
                <c:pt idx="15">
                  <c:v>4T17</c:v>
                </c:pt>
                <c:pt idx="16">
                  <c:v>1T18</c:v>
                </c:pt>
                <c:pt idx="17">
                  <c:v>2T18</c:v>
                </c:pt>
              </c:strCache>
            </c:strRef>
          </c:cat>
          <c:val>
            <c:numRef>
              <c:f>'F5-F7-F9, F10'!$B$5:$S$5</c:f>
              <c:numCache>
                <c:formatCode>0.0</c:formatCode>
                <c:ptCount val="18"/>
                <c:pt idx="0">
                  <c:v>7.4</c:v>
                </c:pt>
                <c:pt idx="1">
                  <c:v>7.5</c:v>
                </c:pt>
                <c:pt idx="2">
                  <c:v>7.1</c:v>
                </c:pt>
                <c:pt idx="3">
                  <c:v>7.2</c:v>
                </c:pt>
                <c:pt idx="4">
                  <c:v>7</c:v>
                </c:pt>
                <c:pt idx="5">
                  <c:v>7</c:v>
                </c:pt>
                <c:pt idx="6">
                  <c:v>6.9</c:v>
                </c:pt>
                <c:pt idx="7">
                  <c:v>6.8</c:v>
                </c:pt>
                <c:pt idx="8">
                  <c:v>6.7</c:v>
                </c:pt>
                <c:pt idx="9">
                  <c:v>6.7</c:v>
                </c:pt>
                <c:pt idx="10">
                  <c:v>6.7</c:v>
                </c:pt>
                <c:pt idx="11">
                  <c:v>6.8</c:v>
                </c:pt>
                <c:pt idx="12">
                  <c:v>6.9</c:v>
                </c:pt>
                <c:pt idx="13">
                  <c:v>6.9</c:v>
                </c:pt>
                <c:pt idx="14">
                  <c:v>6.8</c:v>
                </c:pt>
                <c:pt idx="15" formatCode="General">
                  <c:v>6.8</c:v>
                </c:pt>
                <c:pt idx="16" formatCode="General">
                  <c:v>6.8</c:v>
                </c:pt>
                <c:pt idx="17" formatCode="General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4-4C1E-81CD-5544ADEA6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122399"/>
        <c:axId val="1744121983"/>
      </c:barChart>
      <c:catAx>
        <c:axId val="174412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744121983"/>
        <c:crosses val="autoZero"/>
        <c:auto val="1"/>
        <c:lblAlgn val="ctr"/>
        <c:lblOffset val="100"/>
        <c:noMultiLvlLbl val="0"/>
      </c:catAx>
      <c:valAx>
        <c:axId val="1744121983"/>
        <c:scaling>
          <c:orientation val="minMax"/>
          <c:max val="7.5"/>
          <c:min val="6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744122399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 dirty="0" smtClean="0"/>
              <a:t>Inflación esperada para diciembre de 2018 (</a:t>
            </a:r>
            <a:r>
              <a:rPr lang="es-CL" dirty="0" err="1" smtClean="0"/>
              <a:t>var</a:t>
            </a:r>
            <a:r>
              <a:rPr lang="es-CL" dirty="0" smtClean="0"/>
              <a:t>. % a/a)</a:t>
            </a:r>
            <a:endParaRPr lang="es-CL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'F18'!$B$1</c:f>
              <c:strCache>
                <c:ptCount val="1"/>
                <c:pt idx="0">
                  <c:v>EEE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64-40E9-B265-13657BE8C6C9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64-40E9-B265-13657BE8C6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'F18'!$A$4:$A$10</c:f>
              <c:numCache>
                <c:formatCode>mmm\-yy</c:formatCode>
                <c:ptCount val="7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</c:numCache>
            </c:numRef>
          </c:cat>
          <c:val>
            <c:numRef>
              <c:f>'F18'!$B$4:$B$10</c:f>
              <c:numCache>
                <c:formatCode>General</c:formatCode>
                <c:ptCount val="7"/>
                <c:pt idx="0">
                  <c:v>2.6</c:v>
                </c:pt>
                <c:pt idx="1">
                  <c:v>2.5</c:v>
                </c:pt>
                <c:pt idx="2">
                  <c:v>2.6</c:v>
                </c:pt>
                <c:pt idx="3">
                  <c:v>2.8</c:v>
                </c:pt>
                <c:pt idx="4">
                  <c:v>2.8</c:v>
                </c:pt>
                <c:pt idx="5">
                  <c:v>2.9</c:v>
                </c:pt>
                <c:pt idx="6" formatCode="0.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64-40E9-B265-13657BE8C6C9}"/>
            </c:ext>
          </c:extLst>
        </c:ser>
        <c:ser>
          <c:idx val="1"/>
          <c:order val="1"/>
          <c:tx>
            <c:strRef>
              <c:f>'F18'!$C$1</c:f>
              <c:strCache>
                <c:ptCount val="1"/>
                <c:pt idx="0">
                  <c:v>BCCh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'F18'!$A$4:$A$10</c:f>
              <c:numCache>
                <c:formatCode>mmm\-yy</c:formatCode>
                <c:ptCount val="7"/>
                <c:pt idx="0">
                  <c:v>43160</c:v>
                </c:pt>
                <c:pt idx="1">
                  <c:v>43191</c:v>
                </c:pt>
                <c:pt idx="2">
                  <c:v>43221</c:v>
                </c:pt>
                <c:pt idx="3">
                  <c:v>43252</c:v>
                </c:pt>
                <c:pt idx="4">
                  <c:v>43282</c:v>
                </c:pt>
                <c:pt idx="5">
                  <c:v>43313</c:v>
                </c:pt>
                <c:pt idx="6">
                  <c:v>43344</c:v>
                </c:pt>
              </c:numCache>
            </c:numRef>
          </c:cat>
          <c:val>
            <c:numRef>
              <c:f>'F18'!$C$4:$C$10</c:f>
              <c:numCache>
                <c:formatCode>General</c:formatCode>
                <c:ptCount val="7"/>
                <c:pt idx="0">
                  <c:v>2.2999999999999998</c:v>
                </c:pt>
                <c:pt idx="3">
                  <c:v>2.8</c:v>
                </c:pt>
                <c:pt idx="6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64-40E9-B265-13657BE8C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1823472"/>
        <c:axId val="1"/>
      </c:lineChart>
      <c:dateAx>
        <c:axId val="140182347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401823472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s-CL" b="1" dirty="0" smtClean="0"/>
              <a:t>Tipo de Cambio Nominal y Real</a:t>
            </a:r>
            <a:endParaRPr lang="es-CL" b="1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'F21'!$B$2</c:f>
              <c:strCache>
                <c:ptCount val="1"/>
                <c:pt idx="0">
                  <c:v>TCN ($/US$)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'F21'!$A$51:$A$143</c:f>
              <c:numCache>
                <c:formatCode>mmm\-yy</c:formatCode>
                <c:ptCount val="9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</c:numCache>
            </c:numRef>
          </c:cat>
          <c:val>
            <c:numRef>
              <c:f>'F21'!$B$51:$B$143</c:f>
              <c:numCache>
                <c:formatCode>0.0</c:formatCode>
                <c:ptCount val="93"/>
                <c:pt idx="0">
                  <c:v>489.44095238095201</c:v>
                </c:pt>
                <c:pt idx="1">
                  <c:v>475.69099999999997</c:v>
                </c:pt>
                <c:pt idx="2">
                  <c:v>479.65217391304401</c:v>
                </c:pt>
                <c:pt idx="3">
                  <c:v>471.32</c:v>
                </c:pt>
                <c:pt idx="4">
                  <c:v>467.72863636363599</c:v>
                </c:pt>
                <c:pt idx="5">
                  <c:v>469.41190476190502</c:v>
                </c:pt>
                <c:pt idx="6">
                  <c:v>462.93714285714299</c:v>
                </c:pt>
                <c:pt idx="7">
                  <c:v>466.79045454545502</c:v>
                </c:pt>
                <c:pt idx="8">
                  <c:v>483.69380952380999</c:v>
                </c:pt>
                <c:pt idx="9">
                  <c:v>511.74421052631601</c:v>
                </c:pt>
                <c:pt idx="10">
                  <c:v>508.43761904761902</c:v>
                </c:pt>
                <c:pt idx="11">
                  <c:v>517.17190476190501</c:v>
                </c:pt>
                <c:pt idx="12">
                  <c:v>501.33954545454498</c:v>
                </c:pt>
                <c:pt idx="13">
                  <c:v>481.48857142857099</c:v>
                </c:pt>
                <c:pt idx="14">
                  <c:v>485.39545454545402</c:v>
                </c:pt>
                <c:pt idx="15">
                  <c:v>486.00099999999998</c:v>
                </c:pt>
                <c:pt idx="16">
                  <c:v>497.08809523809498</c:v>
                </c:pt>
                <c:pt idx="17">
                  <c:v>505.628095238095</c:v>
                </c:pt>
                <c:pt idx="18">
                  <c:v>491.93450000000001</c:v>
                </c:pt>
                <c:pt idx="19">
                  <c:v>480.99409090909103</c:v>
                </c:pt>
                <c:pt idx="20">
                  <c:v>474.97176470588198</c:v>
                </c:pt>
                <c:pt idx="21">
                  <c:v>475.362727272727</c:v>
                </c:pt>
                <c:pt idx="22">
                  <c:v>480.57049999999998</c:v>
                </c:pt>
                <c:pt idx="23">
                  <c:v>477.12842105263201</c:v>
                </c:pt>
                <c:pt idx="24">
                  <c:v>472.66863636363598</c:v>
                </c:pt>
                <c:pt idx="25">
                  <c:v>472.34449999999998</c:v>
                </c:pt>
                <c:pt idx="26">
                  <c:v>472.48399999999998</c:v>
                </c:pt>
                <c:pt idx="27">
                  <c:v>472.137272727273</c:v>
                </c:pt>
                <c:pt idx="28">
                  <c:v>479.58285714285699</c:v>
                </c:pt>
                <c:pt idx="29">
                  <c:v>502.88600000000002</c:v>
                </c:pt>
                <c:pt idx="30">
                  <c:v>504.96227272727299</c:v>
                </c:pt>
                <c:pt idx="31">
                  <c:v>512.58857142857096</c:v>
                </c:pt>
                <c:pt idx="32">
                  <c:v>504.57</c:v>
                </c:pt>
                <c:pt idx="33">
                  <c:v>500.80636363636398</c:v>
                </c:pt>
                <c:pt idx="34">
                  <c:v>519.25</c:v>
                </c:pt>
                <c:pt idx="35">
                  <c:v>529.45050000000003</c:v>
                </c:pt>
                <c:pt idx="36">
                  <c:v>537.02954545454497</c:v>
                </c:pt>
                <c:pt idx="37">
                  <c:v>554.4085</c:v>
                </c:pt>
                <c:pt idx="38">
                  <c:v>563.84333333333302</c:v>
                </c:pt>
                <c:pt idx="39">
                  <c:v>554.64095238095194</c:v>
                </c:pt>
                <c:pt idx="40">
                  <c:v>555.40200000000004</c:v>
                </c:pt>
                <c:pt idx="41">
                  <c:v>553.06333333333305</c:v>
                </c:pt>
                <c:pt idx="42">
                  <c:v>558.20818181818197</c:v>
                </c:pt>
                <c:pt idx="43">
                  <c:v>579.05200000000002</c:v>
                </c:pt>
                <c:pt idx="44">
                  <c:v>593.46799999999996</c:v>
                </c:pt>
                <c:pt idx="45">
                  <c:v>589.98</c:v>
                </c:pt>
                <c:pt idx="46">
                  <c:v>592.45950000000005</c:v>
                </c:pt>
                <c:pt idx="47">
                  <c:v>612.91899999999998</c:v>
                </c:pt>
                <c:pt idx="48">
                  <c:v>620.90952380952399</c:v>
                </c:pt>
                <c:pt idx="49">
                  <c:v>623.61749999999995</c:v>
                </c:pt>
                <c:pt idx="50">
                  <c:v>628.50318181818204</c:v>
                </c:pt>
                <c:pt idx="51">
                  <c:v>614.72761904761899</c:v>
                </c:pt>
                <c:pt idx="52">
                  <c:v>607.59684210526302</c:v>
                </c:pt>
                <c:pt idx="53">
                  <c:v>629.99476190476196</c:v>
                </c:pt>
                <c:pt idx="54">
                  <c:v>650.13954545454499</c:v>
                </c:pt>
                <c:pt idx="55">
                  <c:v>688.11571428571403</c:v>
                </c:pt>
                <c:pt idx="56">
                  <c:v>691.72904761904704</c:v>
                </c:pt>
                <c:pt idx="57">
                  <c:v>685.31428571428603</c:v>
                </c:pt>
                <c:pt idx="58">
                  <c:v>704.00238095238103</c:v>
                </c:pt>
                <c:pt idx="59">
                  <c:v>704.23800000000006</c:v>
                </c:pt>
                <c:pt idx="60">
                  <c:v>721.94799999999998</c:v>
                </c:pt>
                <c:pt idx="61">
                  <c:v>704.08476190476199</c:v>
                </c:pt>
                <c:pt idx="62">
                  <c:v>682.06772727272698</c:v>
                </c:pt>
                <c:pt idx="63">
                  <c:v>669.93238095238098</c:v>
                </c:pt>
                <c:pt idx="64">
                  <c:v>681.870454545455</c:v>
                </c:pt>
                <c:pt idx="65">
                  <c:v>681.07190476190499</c:v>
                </c:pt>
                <c:pt idx="66">
                  <c:v>657.56714285714304</c:v>
                </c:pt>
                <c:pt idx="67">
                  <c:v>658.89045454545396</c:v>
                </c:pt>
                <c:pt idx="68">
                  <c:v>668.63238095238103</c:v>
                </c:pt>
                <c:pt idx="69">
                  <c:v>663.92210526315796</c:v>
                </c:pt>
                <c:pt idx="70">
                  <c:v>666.11761904761897</c:v>
                </c:pt>
                <c:pt idx="71">
                  <c:v>667.16809523809502</c:v>
                </c:pt>
                <c:pt idx="72">
                  <c:v>661.19428571428602</c:v>
                </c:pt>
                <c:pt idx="73">
                  <c:v>643.20950000000005</c:v>
                </c:pt>
                <c:pt idx="74">
                  <c:v>661.20260869565197</c:v>
                </c:pt>
                <c:pt idx="75">
                  <c:v>655.743333333333</c:v>
                </c:pt>
                <c:pt idx="76">
                  <c:v>671.53954545454599</c:v>
                </c:pt>
                <c:pt idx="77">
                  <c:v>665.15333333333297</c:v>
                </c:pt>
                <c:pt idx="78">
                  <c:v>658.17142857142801</c:v>
                </c:pt>
                <c:pt idx="79">
                  <c:v>644.24181818181796</c:v>
                </c:pt>
                <c:pt idx="80">
                  <c:v>625.54157894736898</c:v>
                </c:pt>
                <c:pt idx="81">
                  <c:v>629.54650000000004</c:v>
                </c:pt>
                <c:pt idx="82">
                  <c:v>633.76761904761895</c:v>
                </c:pt>
                <c:pt idx="83">
                  <c:v>636.92368421052595</c:v>
                </c:pt>
                <c:pt idx="84">
                  <c:v>605.528636363636</c:v>
                </c:pt>
                <c:pt idx="85">
                  <c:v>596.83900000000006</c:v>
                </c:pt>
                <c:pt idx="86">
                  <c:v>603.44523809523798</c:v>
                </c:pt>
                <c:pt idx="87">
                  <c:v>600.54761904761904</c:v>
                </c:pt>
                <c:pt idx="88">
                  <c:v>626.11904761904702</c:v>
                </c:pt>
                <c:pt idx="89">
                  <c:v>636.14619047619101</c:v>
                </c:pt>
                <c:pt idx="90">
                  <c:v>652.40700000000004</c:v>
                </c:pt>
                <c:pt idx="91">
                  <c:v>656.25</c:v>
                </c:pt>
                <c:pt idx="92">
                  <c:v>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8-402B-B3C7-E51F2B62C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411680"/>
        <c:axId val="1"/>
      </c:lineChart>
      <c:lineChart>
        <c:grouping val="standard"/>
        <c:varyColors val="0"/>
        <c:ser>
          <c:idx val="1"/>
          <c:order val="1"/>
          <c:tx>
            <c:strRef>
              <c:f>'F21'!$C$2</c:f>
              <c:strCache>
                <c:ptCount val="1"/>
                <c:pt idx="0">
                  <c:v>TCR (eje der.; índice 1986=100)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'F21'!$A$51:$A$143</c:f>
              <c:numCache>
                <c:formatCode>mmm\-yy</c:formatCode>
                <c:ptCount val="93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</c:numCache>
            </c:numRef>
          </c:cat>
          <c:val>
            <c:numRef>
              <c:f>'F21'!$C$51:$C$143</c:f>
              <c:numCache>
                <c:formatCode>0.0</c:formatCode>
                <c:ptCount val="93"/>
                <c:pt idx="0">
                  <c:v>91.469228079611398</c:v>
                </c:pt>
                <c:pt idx="1">
                  <c:v>90.014770112089295</c:v>
                </c:pt>
                <c:pt idx="2">
                  <c:v>91.337661226781805</c:v>
                </c:pt>
                <c:pt idx="3">
                  <c:v>91.288551164066305</c:v>
                </c:pt>
                <c:pt idx="4">
                  <c:v>90.522094595640397</c:v>
                </c:pt>
                <c:pt idx="5">
                  <c:v>91.016598145988098</c:v>
                </c:pt>
                <c:pt idx="6">
                  <c:v>90.318144265773796</c:v>
                </c:pt>
                <c:pt idx="7">
                  <c:v>90.942613113618293</c:v>
                </c:pt>
                <c:pt idx="8">
                  <c:v>92.148752895336798</c:v>
                </c:pt>
                <c:pt idx="9">
                  <c:v>95.944758632998699</c:v>
                </c:pt>
                <c:pt idx="10">
                  <c:v>94.997537679380102</c:v>
                </c:pt>
                <c:pt idx="11">
                  <c:v>95.031088987229495</c:v>
                </c:pt>
                <c:pt idx="12">
                  <c:v>92.854479357734505</c:v>
                </c:pt>
                <c:pt idx="13">
                  <c:v>90.140330712219296</c:v>
                </c:pt>
                <c:pt idx="14">
                  <c:v>90.734714998798395</c:v>
                </c:pt>
                <c:pt idx="15">
                  <c:v>90.600563794563996</c:v>
                </c:pt>
                <c:pt idx="16">
                  <c:v>91.3037894099444</c:v>
                </c:pt>
                <c:pt idx="17">
                  <c:v>91.814851830165296</c:v>
                </c:pt>
                <c:pt idx="18">
                  <c:v>89.651075179044994</c:v>
                </c:pt>
                <c:pt idx="19">
                  <c:v>88.431921519728107</c:v>
                </c:pt>
                <c:pt idx="20">
                  <c:v>87.828006422123806</c:v>
                </c:pt>
                <c:pt idx="21">
                  <c:v>87.484973539177702</c:v>
                </c:pt>
                <c:pt idx="22">
                  <c:v>88.327082202635594</c:v>
                </c:pt>
                <c:pt idx="23">
                  <c:v>88.157251594398005</c:v>
                </c:pt>
                <c:pt idx="24">
                  <c:v>87.583913622338599</c:v>
                </c:pt>
                <c:pt idx="25">
                  <c:v>87.705989182008494</c:v>
                </c:pt>
                <c:pt idx="26">
                  <c:v>86.590346793016394</c:v>
                </c:pt>
                <c:pt idx="27">
                  <c:v>86.780606503745602</c:v>
                </c:pt>
                <c:pt idx="28">
                  <c:v>87.803094736335694</c:v>
                </c:pt>
                <c:pt idx="29">
                  <c:v>91.318034838952997</c:v>
                </c:pt>
                <c:pt idx="30">
                  <c:v>90.926344734912107</c:v>
                </c:pt>
                <c:pt idx="31">
                  <c:v>92.432717070060306</c:v>
                </c:pt>
                <c:pt idx="32">
                  <c:v>90.917549980279802</c:v>
                </c:pt>
                <c:pt idx="33">
                  <c:v>90.927093541671596</c:v>
                </c:pt>
                <c:pt idx="34">
                  <c:v>92.959443509552599</c:v>
                </c:pt>
                <c:pt idx="35">
                  <c:v>94.263004971983904</c:v>
                </c:pt>
                <c:pt idx="36">
                  <c:v>95.316855947184493</c:v>
                </c:pt>
                <c:pt idx="37">
                  <c:v>98.089764163429194</c:v>
                </c:pt>
                <c:pt idx="38">
                  <c:v>99.287030000000001</c:v>
                </c:pt>
                <c:pt idx="39">
                  <c:v>97.641278241419698</c:v>
                </c:pt>
                <c:pt idx="40">
                  <c:v>97.620937811236402</c:v>
                </c:pt>
                <c:pt idx="41">
                  <c:v>96.928749418566895</c:v>
                </c:pt>
                <c:pt idx="42">
                  <c:v>97.853679960074501</c:v>
                </c:pt>
                <c:pt idx="43">
                  <c:v>100.519561652964</c:v>
                </c:pt>
                <c:pt idx="44">
                  <c:v>101.04669236834501</c:v>
                </c:pt>
                <c:pt idx="45">
                  <c:v>97.901387249491293</c:v>
                </c:pt>
                <c:pt idx="46">
                  <c:v>96.778027865362503</c:v>
                </c:pt>
                <c:pt idx="47">
                  <c:v>98.6009690800106</c:v>
                </c:pt>
                <c:pt idx="48">
                  <c:v>97.975522111207596</c:v>
                </c:pt>
                <c:pt idx="49">
                  <c:v>97.124419460959601</c:v>
                </c:pt>
                <c:pt idx="50">
                  <c:v>95.691111001892594</c:v>
                </c:pt>
                <c:pt idx="51">
                  <c:v>93.479082586438807</c:v>
                </c:pt>
                <c:pt idx="52">
                  <c:v>92.960882047386903</c:v>
                </c:pt>
                <c:pt idx="53">
                  <c:v>95.611231527984501</c:v>
                </c:pt>
                <c:pt idx="54">
                  <c:v>97.3346710017302</c:v>
                </c:pt>
                <c:pt idx="55">
                  <c:v>100.3374396594</c:v>
                </c:pt>
                <c:pt idx="56">
                  <c:v>99.299417999672897</c:v>
                </c:pt>
                <c:pt idx="57">
                  <c:v>98.295842349905897</c:v>
                </c:pt>
                <c:pt idx="58">
                  <c:v>99.877896774234301</c:v>
                </c:pt>
                <c:pt idx="59">
                  <c:v>98.435907669000997</c:v>
                </c:pt>
                <c:pt idx="60">
                  <c:v>98.526438125424406</c:v>
                </c:pt>
                <c:pt idx="61">
                  <c:v>96.523580973470402</c:v>
                </c:pt>
                <c:pt idx="62">
                  <c:v>94.580103226265706</c:v>
                </c:pt>
                <c:pt idx="63">
                  <c:v>94.396219764102597</c:v>
                </c:pt>
                <c:pt idx="64">
                  <c:v>96.127875781147495</c:v>
                </c:pt>
                <c:pt idx="65">
                  <c:v>96.205470310739599</c:v>
                </c:pt>
                <c:pt idx="66">
                  <c:v>92.383394062503896</c:v>
                </c:pt>
                <c:pt idx="67">
                  <c:v>93.214531068659198</c:v>
                </c:pt>
                <c:pt idx="68">
                  <c:v>94.294241590961505</c:v>
                </c:pt>
                <c:pt idx="69">
                  <c:v>93.109665570662301</c:v>
                </c:pt>
                <c:pt idx="70">
                  <c:v>91.640361188828294</c:v>
                </c:pt>
                <c:pt idx="71">
                  <c:v>91.416680592324994</c:v>
                </c:pt>
                <c:pt idx="72">
                  <c:v>91.652721069239206</c:v>
                </c:pt>
                <c:pt idx="73">
                  <c:v>90.129468168236102</c:v>
                </c:pt>
                <c:pt idx="74">
                  <c:v>92.382072400670296</c:v>
                </c:pt>
                <c:pt idx="75">
                  <c:v>91.959246183298902</c:v>
                </c:pt>
                <c:pt idx="76">
                  <c:v>94.097359916589497</c:v>
                </c:pt>
                <c:pt idx="77">
                  <c:v>93.918337045983606</c:v>
                </c:pt>
                <c:pt idx="78">
                  <c:v>93.089215397847894</c:v>
                </c:pt>
                <c:pt idx="79">
                  <c:v>92.195803595427705</c:v>
                </c:pt>
                <c:pt idx="80">
                  <c:v>90.761166716267098</c:v>
                </c:pt>
                <c:pt idx="81">
                  <c:v>90.121894957066203</c:v>
                </c:pt>
                <c:pt idx="82">
                  <c:v>90.787956903022902</c:v>
                </c:pt>
                <c:pt idx="83">
                  <c:v>91.713767428302006</c:v>
                </c:pt>
                <c:pt idx="84">
                  <c:v>88.472934627774407</c:v>
                </c:pt>
                <c:pt idx="85">
                  <c:v>88.264715378527796</c:v>
                </c:pt>
                <c:pt idx="86">
                  <c:v>88.890375761467695</c:v>
                </c:pt>
                <c:pt idx="87">
                  <c:v>88.421086835694595</c:v>
                </c:pt>
                <c:pt idx="88">
                  <c:v>90.186121934126106</c:v>
                </c:pt>
                <c:pt idx="89">
                  <c:v>90.462518481806597</c:v>
                </c:pt>
                <c:pt idx="90">
                  <c:v>91.474277192654796</c:v>
                </c:pt>
                <c:pt idx="91">
                  <c:v>91.052758498497894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78-402B-B3C7-E51F2B62C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6104116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months"/>
        <c:majorUnit val="7"/>
        <c:majorTimeUnit val="months"/>
      </c:dateAx>
      <c:valAx>
        <c:axId val="1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610411680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in val="80"/>
        </c:scaling>
        <c:delete val="0"/>
        <c:axPos val="r"/>
        <c:numFmt formatCode="0.0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Helvetica Neue"/>
          <a:ea typeface="Times New Roman"/>
          <a:cs typeface="Times New Roman"/>
        </a:defRPr>
      </a:pPr>
      <a:endParaRPr lang="es-C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CL" b="1"/>
              <a:t>Paridades frente al dólar </a:t>
            </a:r>
          </a:p>
          <a:p>
            <a:pPr>
              <a:defRPr b="1"/>
            </a:pPr>
            <a:r>
              <a:rPr lang="es-CL" b="1"/>
              <a:t>(var. % respecto de septiembre de 2017)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31742424242425"/>
          <c:y val="0.19805277777777777"/>
          <c:w val="0.85340479797979796"/>
          <c:h val="0.495398737373737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FB2-4A17-8581-F27018EC3B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FB2-4A17-8581-F27018EC3B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FB2-4A17-8581-F27018EC3B53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'F22'!$H$320:$H$331</c:f>
              <c:strCache>
                <c:ptCount val="12"/>
                <c:pt idx="0">
                  <c:v>Argentina</c:v>
                </c:pt>
                <c:pt idx="1">
                  <c:v>Turquía</c:v>
                </c:pt>
                <c:pt idx="2">
                  <c:v>Brasil</c:v>
                </c:pt>
                <c:pt idx="3">
                  <c:v>Sudáfrica</c:v>
                </c:pt>
                <c:pt idx="4">
                  <c:v>India</c:v>
                </c:pt>
                <c:pt idx="5">
                  <c:v>Indonesia</c:v>
                </c:pt>
                <c:pt idx="6">
                  <c:v>Australia</c:v>
                </c:pt>
                <c:pt idx="7">
                  <c:v>Nueva Zelanda</c:v>
                </c:pt>
                <c:pt idx="8">
                  <c:v>Chile</c:v>
                </c:pt>
                <c:pt idx="9">
                  <c:v>México</c:v>
                </c:pt>
                <c:pt idx="10">
                  <c:v>Canadá</c:v>
                </c:pt>
                <c:pt idx="11">
                  <c:v>Polonia</c:v>
                </c:pt>
              </c:strCache>
            </c:strRef>
          </c:cat>
          <c:val>
            <c:numRef>
              <c:f>'F22'!$I$320:$I$331</c:f>
              <c:numCache>
                <c:formatCode>0</c:formatCode>
                <c:ptCount val="12"/>
                <c:pt idx="0">
                  <c:v>122.79951283135517</c:v>
                </c:pt>
                <c:pt idx="1">
                  <c:v>82.624833019352707</c:v>
                </c:pt>
                <c:pt idx="2">
                  <c:v>31.433232592286409</c:v>
                </c:pt>
                <c:pt idx="3">
                  <c:v>12.709156811444533</c:v>
                </c:pt>
                <c:pt idx="4">
                  <c:v>12.040995806475841</c:v>
                </c:pt>
                <c:pt idx="5">
                  <c:v>11.702491838397266</c:v>
                </c:pt>
                <c:pt idx="6">
                  <c:v>10.624804784070641</c:v>
                </c:pt>
                <c:pt idx="7">
                  <c:v>9.9601488176408246</c:v>
                </c:pt>
                <c:pt idx="8">
                  <c:v>9.0891410360957927</c:v>
                </c:pt>
                <c:pt idx="9">
                  <c:v>6.6808527598116507</c:v>
                </c:pt>
                <c:pt idx="10">
                  <c:v>6.0381355932203062</c:v>
                </c:pt>
                <c:pt idx="11">
                  <c:v>2.8041232005895811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B2-4A17-8581-F27018EC3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85070863"/>
        <c:axId val="1"/>
      </c:barChart>
      <c:catAx>
        <c:axId val="108507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108507086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Helvetica Neue"/>
          <a:ea typeface="Times New Roman"/>
          <a:cs typeface="Times New Roman"/>
        </a:defRPr>
      </a:pPr>
      <a:endParaRPr lang="es-C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s-CL" b="1"/>
              <a:t>Tasa de interés nominal del bono a 10 años plazo, Chile y EE.UU. (%)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'F20'!$K$3</c:f>
              <c:strCache>
                <c:ptCount val="1"/>
                <c:pt idx="0">
                  <c:v>UST-10 (eje izq.)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'F20'!$I$4:$I$196</c:f>
              <c:numCache>
                <c:formatCode>dd/mm/yy</c:formatCode>
                <c:ptCount val="193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43115</c:v>
                </c:pt>
                <c:pt idx="11">
                  <c:v>43116</c:v>
                </c:pt>
                <c:pt idx="12">
                  <c:v>43117</c:v>
                </c:pt>
                <c:pt idx="13">
                  <c:v>43118</c:v>
                </c:pt>
                <c:pt idx="14">
                  <c:v>43119</c:v>
                </c:pt>
                <c:pt idx="15">
                  <c:v>43122</c:v>
                </c:pt>
                <c:pt idx="16">
                  <c:v>43123</c:v>
                </c:pt>
                <c:pt idx="17">
                  <c:v>43124</c:v>
                </c:pt>
                <c:pt idx="18">
                  <c:v>43125</c:v>
                </c:pt>
                <c:pt idx="19">
                  <c:v>43126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43136</c:v>
                </c:pt>
                <c:pt idx="26">
                  <c:v>43137</c:v>
                </c:pt>
                <c:pt idx="27">
                  <c:v>43138</c:v>
                </c:pt>
                <c:pt idx="28">
                  <c:v>43139</c:v>
                </c:pt>
                <c:pt idx="29">
                  <c:v>43140</c:v>
                </c:pt>
                <c:pt idx="30">
                  <c:v>43143</c:v>
                </c:pt>
                <c:pt idx="31">
                  <c:v>43144</c:v>
                </c:pt>
                <c:pt idx="32">
                  <c:v>43145</c:v>
                </c:pt>
                <c:pt idx="33">
                  <c:v>43146</c:v>
                </c:pt>
                <c:pt idx="34">
                  <c:v>43147</c:v>
                </c:pt>
                <c:pt idx="35">
                  <c:v>43150</c:v>
                </c:pt>
                <c:pt idx="36">
                  <c:v>43151</c:v>
                </c:pt>
                <c:pt idx="37">
                  <c:v>43152</c:v>
                </c:pt>
                <c:pt idx="38">
                  <c:v>43153</c:v>
                </c:pt>
                <c:pt idx="39">
                  <c:v>43154</c:v>
                </c:pt>
                <c:pt idx="40">
                  <c:v>43157</c:v>
                </c:pt>
                <c:pt idx="41">
                  <c:v>43158</c:v>
                </c:pt>
                <c:pt idx="42">
                  <c:v>43159</c:v>
                </c:pt>
                <c:pt idx="43">
                  <c:v>43160</c:v>
                </c:pt>
                <c:pt idx="44">
                  <c:v>43161</c:v>
                </c:pt>
                <c:pt idx="45">
                  <c:v>43164</c:v>
                </c:pt>
                <c:pt idx="46">
                  <c:v>43165</c:v>
                </c:pt>
                <c:pt idx="47">
                  <c:v>43166</c:v>
                </c:pt>
                <c:pt idx="48">
                  <c:v>43167</c:v>
                </c:pt>
                <c:pt idx="49">
                  <c:v>43168</c:v>
                </c:pt>
                <c:pt idx="50">
                  <c:v>43171</c:v>
                </c:pt>
                <c:pt idx="51">
                  <c:v>43172</c:v>
                </c:pt>
                <c:pt idx="52">
                  <c:v>43173</c:v>
                </c:pt>
                <c:pt idx="53">
                  <c:v>43174</c:v>
                </c:pt>
                <c:pt idx="54">
                  <c:v>43175</c:v>
                </c:pt>
                <c:pt idx="55">
                  <c:v>43178</c:v>
                </c:pt>
                <c:pt idx="56">
                  <c:v>43179</c:v>
                </c:pt>
                <c:pt idx="57">
                  <c:v>43180</c:v>
                </c:pt>
                <c:pt idx="58">
                  <c:v>43181</c:v>
                </c:pt>
                <c:pt idx="59">
                  <c:v>43182</c:v>
                </c:pt>
                <c:pt idx="60">
                  <c:v>43185</c:v>
                </c:pt>
                <c:pt idx="61">
                  <c:v>43186</c:v>
                </c:pt>
                <c:pt idx="62">
                  <c:v>43187</c:v>
                </c:pt>
                <c:pt idx="63">
                  <c:v>43188</c:v>
                </c:pt>
                <c:pt idx="64">
                  <c:v>43189</c:v>
                </c:pt>
                <c:pt idx="65">
                  <c:v>43192</c:v>
                </c:pt>
                <c:pt idx="66">
                  <c:v>43193</c:v>
                </c:pt>
                <c:pt idx="67">
                  <c:v>43194</c:v>
                </c:pt>
                <c:pt idx="68">
                  <c:v>43195</c:v>
                </c:pt>
                <c:pt idx="69">
                  <c:v>43196</c:v>
                </c:pt>
                <c:pt idx="70">
                  <c:v>43199</c:v>
                </c:pt>
                <c:pt idx="71">
                  <c:v>43200</c:v>
                </c:pt>
                <c:pt idx="72">
                  <c:v>43201</c:v>
                </c:pt>
                <c:pt idx="73">
                  <c:v>43202</c:v>
                </c:pt>
                <c:pt idx="74">
                  <c:v>43203</c:v>
                </c:pt>
                <c:pt idx="75">
                  <c:v>43206</c:v>
                </c:pt>
                <c:pt idx="76">
                  <c:v>43207</c:v>
                </c:pt>
                <c:pt idx="77">
                  <c:v>43208</c:v>
                </c:pt>
                <c:pt idx="78">
                  <c:v>43209</c:v>
                </c:pt>
                <c:pt idx="79">
                  <c:v>43210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43220</c:v>
                </c:pt>
                <c:pt idx="86">
                  <c:v>43221</c:v>
                </c:pt>
                <c:pt idx="87">
                  <c:v>43222</c:v>
                </c:pt>
                <c:pt idx="88">
                  <c:v>43223</c:v>
                </c:pt>
                <c:pt idx="89">
                  <c:v>43224</c:v>
                </c:pt>
                <c:pt idx="90">
                  <c:v>43227</c:v>
                </c:pt>
                <c:pt idx="91">
                  <c:v>43228</c:v>
                </c:pt>
                <c:pt idx="92">
                  <c:v>43229</c:v>
                </c:pt>
                <c:pt idx="93">
                  <c:v>43230</c:v>
                </c:pt>
                <c:pt idx="94">
                  <c:v>43231</c:v>
                </c:pt>
                <c:pt idx="95">
                  <c:v>43234</c:v>
                </c:pt>
                <c:pt idx="96">
                  <c:v>43235</c:v>
                </c:pt>
                <c:pt idx="97">
                  <c:v>43236</c:v>
                </c:pt>
                <c:pt idx="98">
                  <c:v>43237</c:v>
                </c:pt>
                <c:pt idx="99">
                  <c:v>43238</c:v>
                </c:pt>
                <c:pt idx="100">
                  <c:v>43241</c:v>
                </c:pt>
                <c:pt idx="101">
                  <c:v>43242</c:v>
                </c:pt>
                <c:pt idx="102">
                  <c:v>43243</c:v>
                </c:pt>
                <c:pt idx="103">
                  <c:v>43244</c:v>
                </c:pt>
                <c:pt idx="104">
                  <c:v>43245</c:v>
                </c:pt>
                <c:pt idx="105">
                  <c:v>43248</c:v>
                </c:pt>
                <c:pt idx="106">
                  <c:v>43249</c:v>
                </c:pt>
                <c:pt idx="107">
                  <c:v>43250</c:v>
                </c:pt>
                <c:pt idx="108">
                  <c:v>43251</c:v>
                </c:pt>
                <c:pt idx="109">
                  <c:v>43252</c:v>
                </c:pt>
                <c:pt idx="110">
                  <c:v>43255</c:v>
                </c:pt>
                <c:pt idx="111">
                  <c:v>43256</c:v>
                </c:pt>
                <c:pt idx="112">
                  <c:v>43257</c:v>
                </c:pt>
                <c:pt idx="113">
                  <c:v>43258</c:v>
                </c:pt>
                <c:pt idx="114">
                  <c:v>43259</c:v>
                </c:pt>
                <c:pt idx="115">
                  <c:v>43262</c:v>
                </c:pt>
                <c:pt idx="116">
                  <c:v>43263</c:v>
                </c:pt>
                <c:pt idx="117">
                  <c:v>43264</c:v>
                </c:pt>
                <c:pt idx="118">
                  <c:v>43265</c:v>
                </c:pt>
                <c:pt idx="119">
                  <c:v>43266</c:v>
                </c:pt>
                <c:pt idx="120">
                  <c:v>43269</c:v>
                </c:pt>
                <c:pt idx="121">
                  <c:v>43270</c:v>
                </c:pt>
                <c:pt idx="122">
                  <c:v>43271</c:v>
                </c:pt>
                <c:pt idx="123">
                  <c:v>43272</c:v>
                </c:pt>
                <c:pt idx="124">
                  <c:v>43273</c:v>
                </c:pt>
                <c:pt idx="125">
                  <c:v>43276</c:v>
                </c:pt>
                <c:pt idx="126">
                  <c:v>43277</c:v>
                </c:pt>
                <c:pt idx="127">
                  <c:v>43278</c:v>
                </c:pt>
                <c:pt idx="128">
                  <c:v>43279</c:v>
                </c:pt>
                <c:pt idx="129">
                  <c:v>43280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43290</c:v>
                </c:pt>
                <c:pt idx="136">
                  <c:v>43291</c:v>
                </c:pt>
                <c:pt idx="137">
                  <c:v>43292</c:v>
                </c:pt>
                <c:pt idx="138">
                  <c:v>43293</c:v>
                </c:pt>
                <c:pt idx="139">
                  <c:v>43294</c:v>
                </c:pt>
                <c:pt idx="140">
                  <c:v>43297</c:v>
                </c:pt>
                <c:pt idx="141">
                  <c:v>43298</c:v>
                </c:pt>
                <c:pt idx="142">
                  <c:v>43299</c:v>
                </c:pt>
                <c:pt idx="143">
                  <c:v>43300</c:v>
                </c:pt>
                <c:pt idx="144">
                  <c:v>43301</c:v>
                </c:pt>
                <c:pt idx="145">
                  <c:v>43304</c:v>
                </c:pt>
                <c:pt idx="146">
                  <c:v>43305</c:v>
                </c:pt>
                <c:pt idx="147">
                  <c:v>43306</c:v>
                </c:pt>
                <c:pt idx="148">
                  <c:v>43307</c:v>
                </c:pt>
                <c:pt idx="149">
                  <c:v>43308</c:v>
                </c:pt>
                <c:pt idx="150">
                  <c:v>43311</c:v>
                </c:pt>
                <c:pt idx="151">
                  <c:v>43312</c:v>
                </c:pt>
                <c:pt idx="152">
                  <c:v>43313</c:v>
                </c:pt>
                <c:pt idx="153">
                  <c:v>43314</c:v>
                </c:pt>
                <c:pt idx="154">
                  <c:v>43315</c:v>
                </c:pt>
                <c:pt idx="155">
                  <c:v>43318</c:v>
                </c:pt>
                <c:pt idx="156">
                  <c:v>43319</c:v>
                </c:pt>
                <c:pt idx="157">
                  <c:v>43320</c:v>
                </c:pt>
                <c:pt idx="158">
                  <c:v>43321</c:v>
                </c:pt>
                <c:pt idx="159">
                  <c:v>43322</c:v>
                </c:pt>
                <c:pt idx="160">
                  <c:v>43325</c:v>
                </c:pt>
                <c:pt idx="161">
                  <c:v>43326</c:v>
                </c:pt>
                <c:pt idx="162">
                  <c:v>43327</c:v>
                </c:pt>
                <c:pt idx="163">
                  <c:v>43328</c:v>
                </c:pt>
                <c:pt idx="164">
                  <c:v>43329</c:v>
                </c:pt>
                <c:pt idx="165">
                  <c:v>43332</c:v>
                </c:pt>
                <c:pt idx="166">
                  <c:v>43333</c:v>
                </c:pt>
                <c:pt idx="167">
                  <c:v>43334</c:v>
                </c:pt>
                <c:pt idx="168">
                  <c:v>43335</c:v>
                </c:pt>
                <c:pt idx="169">
                  <c:v>43336</c:v>
                </c:pt>
                <c:pt idx="170">
                  <c:v>43339</c:v>
                </c:pt>
                <c:pt idx="171">
                  <c:v>43340</c:v>
                </c:pt>
                <c:pt idx="172">
                  <c:v>43341</c:v>
                </c:pt>
                <c:pt idx="173">
                  <c:v>43342</c:v>
                </c:pt>
                <c:pt idx="174">
                  <c:v>43343</c:v>
                </c:pt>
                <c:pt idx="175">
                  <c:v>43346</c:v>
                </c:pt>
                <c:pt idx="176">
                  <c:v>43347</c:v>
                </c:pt>
                <c:pt idx="177">
                  <c:v>43348</c:v>
                </c:pt>
                <c:pt idx="178">
                  <c:v>43349</c:v>
                </c:pt>
                <c:pt idx="179">
                  <c:v>43350</c:v>
                </c:pt>
                <c:pt idx="180">
                  <c:v>43353</c:v>
                </c:pt>
                <c:pt idx="181">
                  <c:v>43354</c:v>
                </c:pt>
                <c:pt idx="182">
                  <c:v>43355</c:v>
                </c:pt>
                <c:pt idx="183">
                  <c:v>43356</c:v>
                </c:pt>
                <c:pt idx="184">
                  <c:v>43357</c:v>
                </c:pt>
                <c:pt idx="185">
                  <c:v>43360</c:v>
                </c:pt>
                <c:pt idx="186">
                  <c:v>43361</c:v>
                </c:pt>
                <c:pt idx="187">
                  <c:v>43362</c:v>
                </c:pt>
                <c:pt idx="188">
                  <c:v>43363</c:v>
                </c:pt>
                <c:pt idx="189">
                  <c:v>43364</c:v>
                </c:pt>
                <c:pt idx="190">
                  <c:v>43367</c:v>
                </c:pt>
                <c:pt idx="191">
                  <c:v>43368</c:v>
                </c:pt>
                <c:pt idx="192">
                  <c:v>43369</c:v>
                </c:pt>
              </c:numCache>
            </c:numRef>
          </c:cat>
          <c:val>
            <c:numRef>
              <c:f>'F20'!$K$4:$K$196</c:f>
              <c:numCache>
                <c:formatCode>0.00</c:formatCode>
                <c:ptCount val="193"/>
                <c:pt idx="0">
                  <c:v>2.4054000000000002</c:v>
                </c:pt>
                <c:pt idx="1">
                  <c:v>2.4632999999999998</c:v>
                </c:pt>
                <c:pt idx="2">
                  <c:v>2.4470999999999998</c:v>
                </c:pt>
                <c:pt idx="3">
                  <c:v>2.4525000000000001</c:v>
                </c:pt>
                <c:pt idx="4">
                  <c:v>2.4763000000000002</c:v>
                </c:pt>
                <c:pt idx="5">
                  <c:v>2.48</c:v>
                </c:pt>
                <c:pt idx="6">
                  <c:v>2.5529999999999999</c:v>
                </c:pt>
                <c:pt idx="7">
                  <c:v>2.5568</c:v>
                </c:pt>
                <c:pt idx="8">
                  <c:v>2.5366999999999997</c:v>
                </c:pt>
                <c:pt idx="9">
                  <c:v>2.5461999999999998</c:v>
                </c:pt>
                <c:pt idx="10">
                  <c:v>2.5461999999999998</c:v>
                </c:pt>
                <c:pt idx="11">
                  <c:v>2.5371000000000001</c:v>
                </c:pt>
                <c:pt idx="12">
                  <c:v>2.5903999999999998</c:v>
                </c:pt>
                <c:pt idx="13">
                  <c:v>2.6255999999999999</c:v>
                </c:pt>
                <c:pt idx="14">
                  <c:v>2.6592000000000002</c:v>
                </c:pt>
                <c:pt idx="15">
                  <c:v>2.65</c:v>
                </c:pt>
                <c:pt idx="16">
                  <c:v>2.6131000000000002</c:v>
                </c:pt>
                <c:pt idx="17">
                  <c:v>2.6465000000000001</c:v>
                </c:pt>
                <c:pt idx="18">
                  <c:v>2.617</c:v>
                </c:pt>
                <c:pt idx="19">
                  <c:v>2.6598999999999999</c:v>
                </c:pt>
                <c:pt idx="20">
                  <c:v>2.6936</c:v>
                </c:pt>
                <c:pt idx="21">
                  <c:v>2.7199</c:v>
                </c:pt>
                <c:pt idx="22">
                  <c:v>2.7050000000000001</c:v>
                </c:pt>
                <c:pt idx="23">
                  <c:v>2.7896000000000001</c:v>
                </c:pt>
                <c:pt idx="24">
                  <c:v>2.8411</c:v>
                </c:pt>
                <c:pt idx="25">
                  <c:v>2.7056</c:v>
                </c:pt>
                <c:pt idx="26">
                  <c:v>2.8016000000000001</c:v>
                </c:pt>
                <c:pt idx="27">
                  <c:v>2.8359000000000001</c:v>
                </c:pt>
                <c:pt idx="28">
                  <c:v>2.8239999999999998</c:v>
                </c:pt>
                <c:pt idx="29">
                  <c:v>2.8512</c:v>
                </c:pt>
                <c:pt idx="30">
                  <c:v>2.8585000000000003</c:v>
                </c:pt>
                <c:pt idx="31">
                  <c:v>2.8294000000000001</c:v>
                </c:pt>
                <c:pt idx="32">
                  <c:v>2.9022000000000001</c:v>
                </c:pt>
                <c:pt idx="33">
                  <c:v>2.9095</c:v>
                </c:pt>
                <c:pt idx="34">
                  <c:v>2.8749000000000002</c:v>
                </c:pt>
                <c:pt idx="35">
                  <c:v>2.8749000000000002</c:v>
                </c:pt>
                <c:pt idx="36">
                  <c:v>2.8895999999999997</c:v>
                </c:pt>
                <c:pt idx="37">
                  <c:v>2.95</c:v>
                </c:pt>
                <c:pt idx="38">
                  <c:v>2.9207000000000001</c:v>
                </c:pt>
                <c:pt idx="39">
                  <c:v>2.8660000000000001</c:v>
                </c:pt>
                <c:pt idx="40">
                  <c:v>2.8622999999999998</c:v>
                </c:pt>
                <c:pt idx="41">
                  <c:v>2.8933999999999997</c:v>
                </c:pt>
                <c:pt idx="42">
                  <c:v>2.8605999999999998</c:v>
                </c:pt>
                <c:pt idx="43">
                  <c:v>2.8077999999999999</c:v>
                </c:pt>
                <c:pt idx="44">
                  <c:v>2.8643000000000001</c:v>
                </c:pt>
                <c:pt idx="45">
                  <c:v>2.8807999999999998</c:v>
                </c:pt>
                <c:pt idx="46">
                  <c:v>2.8862999999999999</c:v>
                </c:pt>
                <c:pt idx="47">
                  <c:v>2.8826999999999998</c:v>
                </c:pt>
                <c:pt idx="48">
                  <c:v>2.8571</c:v>
                </c:pt>
                <c:pt idx="49">
                  <c:v>2.8938000000000001</c:v>
                </c:pt>
                <c:pt idx="50">
                  <c:v>2.8681000000000001</c:v>
                </c:pt>
                <c:pt idx="51">
                  <c:v>2.8426</c:v>
                </c:pt>
                <c:pt idx="52">
                  <c:v>2.8170000000000002</c:v>
                </c:pt>
                <c:pt idx="53">
                  <c:v>2.8279999999999998</c:v>
                </c:pt>
                <c:pt idx="54">
                  <c:v>2.8445</c:v>
                </c:pt>
                <c:pt idx="55">
                  <c:v>2.8555000000000001</c:v>
                </c:pt>
                <c:pt idx="56">
                  <c:v>2.8959000000000001</c:v>
                </c:pt>
                <c:pt idx="57">
                  <c:v>2.883</c:v>
                </c:pt>
                <c:pt idx="58">
                  <c:v>2.8243999999999998</c:v>
                </c:pt>
                <c:pt idx="59">
                  <c:v>2.8134999999999999</c:v>
                </c:pt>
                <c:pt idx="60">
                  <c:v>2.8519999999999999</c:v>
                </c:pt>
                <c:pt idx="61">
                  <c:v>2.7753000000000001</c:v>
                </c:pt>
                <c:pt idx="62">
                  <c:v>2.7806999999999999</c:v>
                </c:pt>
                <c:pt idx="63">
                  <c:v>2.7389000000000001</c:v>
                </c:pt>
                <c:pt idx="64">
                  <c:v>2.7389000000000001</c:v>
                </c:pt>
                <c:pt idx="65">
                  <c:v>2.7298</c:v>
                </c:pt>
                <c:pt idx="66">
                  <c:v>2.7753000000000001</c:v>
                </c:pt>
                <c:pt idx="67">
                  <c:v>2.8026999999999997</c:v>
                </c:pt>
                <c:pt idx="68">
                  <c:v>2.8319999999999999</c:v>
                </c:pt>
                <c:pt idx="69">
                  <c:v>2.7734999999999999</c:v>
                </c:pt>
                <c:pt idx="70">
                  <c:v>2.7789999999999999</c:v>
                </c:pt>
                <c:pt idx="71">
                  <c:v>2.8008999999999999</c:v>
                </c:pt>
                <c:pt idx="72">
                  <c:v>2.7808000000000002</c:v>
                </c:pt>
                <c:pt idx="73">
                  <c:v>2.8357999999999999</c:v>
                </c:pt>
                <c:pt idx="74">
                  <c:v>2.8266999999999998</c:v>
                </c:pt>
                <c:pt idx="75">
                  <c:v>2.8266999999999998</c:v>
                </c:pt>
                <c:pt idx="76">
                  <c:v>2.8285</c:v>
                </c:pt>
                <c:pt idx="77">
                  <c:v>2.8727999999999998</c:v>
                </c:pt>
                <c:pt idx="78">
                  <c:v>2.9098000000000002</c:v>
                </c:pt>
                <c:pt idx="79">
                  <c:v>2.9601999999999999</c:v>
                </c:pt>
                <c:pt idx="80">
                  <c:v>2.9752000000000001</c:v>
                </c:pt>
                <c:pt idx="81">
                  <c:v>2.9995000000000003</c:v>
                </c:pt>
                <c:pt idx="82">
                  <c:v>3.0259</c:v>
                </c:pt>
                <c:pt idx="83">
                  <c:v>2.9809000000000001</c:v>
                </c:pt>
                <c:pt idx="84">
                  <c:v>2.9567999999999999</c:v>
                </c:pt>
                <c:pt idx="85">
                  <c:v>2.9531000000000001</c:v>
                </c:pt>
                <c:pt idx="86">
                  <c:v>2.9643999999999999</c:v>
                </c:pt>
                <c:pt idx="87">
                  <c:v>2.9662999999999999</c:v>
                </c:pt>
                <c:pt idx="88">
                  <c:v>2.9458000000000002</c:v>
                </c:pt>
                <c:pt idx="89">
                  <c:v>2.9497</c:v>
                </c:pt>
                <c:pt idx="90">
                  <c:v>2.9497</c:v>
                </c:pt>
                <c:pt idx="91">
                  <c:v>2.976</c:v>
                </c:pt>
                <c:pt idx="92">
                  <c:v>3.0042</c:v>
                </c:pt>
                <c:pt idx="93">
                  <c:v>2.9622000000000002</c:v>
                </c:pt>
                <c:pt idx="94">
                  <c:v>2.9695</c:v>
                </c:pt>
                <c:pt idx="95">
                  <c:v>3.0024000000000002</c:v>
                </c:pt>
                <c:pt idx="96">
                  <c:v>3.0722999999999998</c:v>
                </c:pt>
                <c:pt idx="97">
                  <c:v>3.0964</c:v>
                </c:pt>
                <c:pt idx="98">
                  <c:v>3.1112000000000002</c:v>
                </c:pt>
                <c:pt idx="99">
                  <c:v>3.0558999999999998</c:v>
                </c:pt>
                <c:pt idx="100">
                  <c:v>3.0596000000000001</c:v>
                </c:pt>
                <c:pt idx="101">
                  <c:v>3.0596999999999999</c:v>
                </c:pt>
                <c:pt idx="102">
                  <c:v>2.9935</c:v>
                </c:pt>
                <c:pt idx="103">
                  <c:v>2.9769999999999999</c:v>
                </c:pt>
                <c:pt idx="104">
                  <c:v>2.9313000000000002</c:v>
                </c:pt>
                <c:pt idx="105">
                  <c:v>2.9313000000000002</c:v>
                </c:pt>
                <c:pt idx="106">
                  <c:v>2.7810000000000001</c:v>
                </c:pt>
                <c:pt idx="107">
                  <c:v>2.855</c:v>
                </c:pt>
                <c:pt idx="108">
                  <c:v>2.8586</c:v>
                </c:pt>
                <c:pt idx="109">
                  <c:v>2.9022000000000001</c:v>
                </c:pt>
                <c:pt idx="110">
                  <c:v>2.9424000000000001</c:v>
                </c:pt>
                <c:pt idx="111">
                  <c:v>2.9276999999999997</c:v>
                </c:pt>
                <c:pt idx="112">
                  <c:v>2.9717000000000002</c:v>
                </c:pt>
                <c:pt idx="113">
                  <c:v>2.9203999999999999</c:v>
                </c:pt>
                <c:pt idx="114">
                  <c:v>2.9460999999999999</c:v>
                </c:pt>
                <c:pt idx="115">
                  <c:v>2.9516</c:v>
                </c:pt>
                <c:pt idx="116">
                  <c:v>2.9607999999999999</c:v>
                </c:pt>
                <c:pt idx="117">
                  <c:v>2.9662999999999999</c:v>
                </c:pt>
                <c:pt idx="118">
                  <c:v>2.9351000000000003</c:v>
                </c:pt>
                <c:pt idx="119">
                  <c:v>2.9205000000000001</c:v>
                </c:pt>
                <c:pt idx="120">
                  <c:v>2.9169</c:v>
                </c:pt>
                <c:pt idx="121">
                  <c:v>2.8967000000000001</c:v>
                </c:pt>
                <c:pt idx="122">
                  <c:v>2.9388999999999998</c:v>
                </c:pt>
                <c:pt idx="123">
                  <c:v>2.8967000000000001</c:v>
                </c:pt>
                <c:pt idx="124">
                  <c:v>2.8948999999999998</c:v>
                </c:pt>
                <c:pt idx="125">
                  <c:v>2.8803000000000001</c:v>
                </c:pt>
                <c:pt idx="126">
                  <c:v>2.8765999999999998</c:v>
                </c:pt>
                <c:pt idx="127">
                  <c:v>2.8256000000000001</c:v>
                </c:pt>
                <c:pt idx="128">
                  <c:v>2.8365</c:v>
                </c:pt>
                <c:pt idx="129">
                  <c:v>2.8601000000000001</c:v>
                </c:pt>
                <c:pt idx="130">
                  <c:v>2.8711000000000002</c:v>
                </c:pt>
                <c:pt idx="131">
                  <c:v>2.8308999999999997</c:v>
                </c:pt>
                <c:pt idx="132">
                  <c:v>2.8308999999999997</c:v>
                </c:pt>
                <c:pt idx="133">
                  <c:v>2.8290999999999999</c:v>
                </c:pt>
                <c:pt idx="134">
                  <c:v>2.8216999999999999</c:v>
                </c:pt>
                <c:pt idx="135">
                  <c:v>2.8563999999999998</c:v>
                </c:pt>
                <c:pt idx="136">
                  <c:v>2.8491</c:v>
                </c:pt>
                <c:pt idx="137">
                  <c:v>2.8491</c:v>
                </c:pt>
                <c:pt idx="138">
                  <c:v>2.8454000000000002</c:v>
                </c:pt>
                <c:pt idx="139">
                  <c:v>2.8270999999999997</c:v>
                </c:pt>
                <c:pt idx="140">
                  <c:v>2.8582000000000001</c:v>
                </c:pt>
                <c:pt idx="141">
                  <c:v>2.86</c:v>
                </c:pt>
                <c:pt idx="142">
                  <c:v>2.8692000000000002</c:v>
                </c:pt>
                <c:pt idx="143">
                  <c:v>2.8380000000000001</c:v>
                </c:pt>
                <c:pt idx="144">
                  <c:v>2.8931</c:v>
                </c:pt>
                <c:pt idx="145">
                  <c:v>2.9540999999999999</c:v>
                </c:pt>
                <c:pt idx="146">
                  <c:v>2.9485999999999999</c:v>
                </c:pt>
                <c:pt idx="147">
                  <c:v>2.9746000000000001</c:v>
                </c:pt>
                <c:pt idx="148">
                  <c:v>2.9763999999999999</c:v>
                </c:pt>
                <c:pt idx="149">
                  <c:v>2.9542000000000002</c:v>
                </c:pt>
                <c:pt idx="150">
                  <c:v>2.9727999999999999</c:v>
                </c:pt>
                <c:pt idx="151">
                  <c:v>2.9598</c:v>
                </c:pt>
                <c:pt idx="152">
                  <c:v>3.0064000000000002</c:v>
                </c:pt>
                <c:pt idx="153">
                  <c:v>2.9859</c:v>
                </c:pt>
                <c:pt idx="154">
                  <c:v>2.9487999999999999</c:v>
                </c:pt>
                <c:pt idx="155">
                  <c:v>2.9394999999999998</c:v>
                </c:pt>
                <c:pt idx="156">
                  <c:v>2.9729999999999999</c:v>
                </c:pt>
                <c:pt idx="157">
                  <c:v>2.96</c:v>
                </c:pt>
                <c:pt idx="158">
                  <c:v>2.9257999999999997</c:v>
                </c:pt>
                <c:pt idx="159">
                  <c:v>2.8731999999999998</c:v>
                </c:pt>
                <c:pt idx="160">
                  <c:v>2.8786</c:v>
                </c:pt>
                <c:pt idx="161">
                  <c:v>2.8984999999999999</c:v>
                </c:pt>
                <c:pt idx="162">
                  <c:v>2.8622999999999998</c:v>
                </c:pt>
                <c:pt idx="163">
                  <c:v>2.8658999999999999</c:v>
                </c:pt>
                <c:pt idx="164">
                  <c:v>2.8605</c:v>
                </c:pt>
                <c:pt idx="165">
                  <c:v>2.819</c:v>
                </c:pt>
                <c:pt idx="166">
                  <c:v>2.8298000000000001</c:v>
                </c:pt>
                <c:pt idx="167">
                  <c:v>2.8189000000000002</c:v>
                </c:pt>
                <c:pt idx="168">
                  <c:v>2.8260999999999998</c:v>
                </c:pt>
                <c:pt idx="169">
                  <c:v>2.8098000000000001</c:v>
                </c:pt>
                <c:pt idx="170">
                  <c:v>2.8458999999999999</c:v>
                </c:pt>
                <c:pt idx="171">
                  <c:v>2.8803999999999998</c:v>
                </c:pt>
                <c:pt idx="172">
                  <c:v>2.8839999999999999</c:v>
                </c:pt>
                <c:pt idx="173">
                  <c:v>2.855</c:v>
                </c:pt>
                <c:pt idx="174">
                  <c:v>2.8604000000000003</c:v>
                </c:pt>
                <c:pt idx="175">
                  <c:v>2.8604000000000003</c:v>
                </c:pt>
                <c:pt idx="176">
                  <c:v>2.8984999999999999</c:v>
                </c:pt>
                <c:pt idx="177">
                  <c:v>2.9022000000000001</c:v>
                </c:pt>
                <c:pt idx="178">
                  <c:v>2.8731</c:v>
                </c:pt>
                <c:pt idx="179">
                  <c:v>2.9388000000000001</c:v>
                </c:pt>
                <c:pt idx="180">
                  <c:v>2.9314</c:v>
                </c:pt>
                <c:pt idx="181">
                  <c:v>2.9755000000000003</c:v>
                </c:pt>
                <c:pt idx="182">
                  <c:v>2.9626000000000001</c:v>
                </c:pt>
                <c:pt idx="183">
                  <c:v>2.9699999999999998</c:v>
                </c:pt>
                <c:pt idx="184">
                  <c:v>2.9958999999999998</c:v>
                </c:pt>
                <c:pt idx="185">
                  <c:v>2.9866999999999999</c:v>
                </c:pt>
                <c:pt idx="186">
                  <c:v>3.0550999999999999</c:v>
                </c:pt>
                <c:pt idx="187">
                  <c:v>3.0626000000000002</c:v>
                </c:pt>
                <c:pt idx="188">
                  <c:v>3.0626000000000002</c:v>
                </c:pt>
                <c:pt idx="189">
                  <c:v>3.0628000000000002</c:v>
                </c:pt>
                <c:pt idx="190">
                  <c:v>3.0889000000000002</c:v>
                </c:pt>
                <c:pt idx="191">
                  <c:v>3.0964</c:v>
                </c:pt>
                <c:pt idx="192">
                  <c:v>3.0815000000000001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5B-4672-9403-7379C360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409600"/>
        <c:axId val="1"/>
      </c:lineChart>
      <c:lineChart>
        <c:grouping val="standard"/>
        <c:varyColors val="0"/>
        <c:ser>
          <c:idx val="0"/>
          <c:order val="0"/>
          <c:tx>
            <c:strRef>
              <c:f>'F20'!$J$3</c:f>
              <c:strCache>
                <c:ptCount val="1"/>
                <c:pt idx="0">
                  <c:v>BCP-10 (eje der.)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'F20'!$I$4:$I$196</c:f>
              <c:numCache>
                <c:formatCode>dd/mm/yy</c:formatCode>
                <c:ptCount val="193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43115</c:v>
                </c:pt>
                <c:pt idx="11">
                  <c:v>43116</c:v>
                </c:pt>
                <c:pt idx="12">
                  <c:v>43117</c:v>
                </c:pt>
                <c:pt idx="13">
                  <c:v>43118</c:v>
                </c:pt>
                <c:pt idx="14">
                  <c:v>43119</c:v>
                </c:pt>
                <c:pt idx="15">
                  <c:v>43122</c:v>
                </c:pt>
                <c:pt idx="16">
                  <c:v>43123</c:v>
                </c:pt>
                <c:pt idx="17">
                  <c:v>43124</c:v>
                </c:pt>
                <c:pt idx="18">
                  <c:v>43125</c:v>
                </c:pt>
                <c:pt idx="19">
                  <c:v>43126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43136</c:v>
                </c:pt>
                <c:pt idx="26">
                  <c:v>43137</c:v>
                </c:pt>
                <c:pt idx="27">
                  <c:v>43138</c:v>
                </c:pt>
                <c:pt idx="28">
                  <c:v>43139</c:v>
                </c:pt>
                <c:pt idx="29">
                  <c:v>43140</c:v>
                </c:pt>
                <c:pt idx="30">
                  <c:v>43143</c:v>
                </c:pt>
                <c:pt idx="31">
                  <c:v>43144</c:v>
                </c:pt>
                <c:pt idx="32">
                  <c:v>43145</c:v>
                </c:pt>
                <c:pt idx="33">
                  <c:v>43146</c:v>
                </c:pt>
                <c:pt idx="34">
                  <c:v>43147</c:v>
                </c:pt>
                <c:pt idx="35">
                  <c:v>43150</c:v>
                </c:pt>
                <c:pt idx="36">
                  <c:v>43151</c:v>
                </c:pt>
                <c:pt idx="37">
                  <c:v>43152</c:v>
                </c:pt>
                <c:pt idx="38">
                  <c:v>43153</c:v>
                </c:pt>
                <c:pt idx="39">
                  <c:v>43154</c:v>
                </c:pt>
                <c:pt idx="40">
                  <c:v>43157</c:v>
                </c:pt>
                <c:pt idx="41">
                  <c:v>43158</c:v>
                </c:pt>
                <c:pt idx="42">
                  <c:v>43159</c:v>
                </c:pt>
                <c:pt idx="43">
                  <c:v>43160</c:v>
                </c:pt>
                <c:pt idx="44">
                  <c:v>43161</c:v>
                </c:pt>
                <c:pt idx="45">
                  <c:v>43164</c:v>
                </c:pt>
                <c:pt idx="46">
                  <c:v>43165</c:v>
                </c:pt>
                <c:pt idx="47">
                  <c:v>43166</c:v>
                </c:pt>
                <c:pt idx="48">
                  <c:v>43167</c:v>
                </c:pt>
                <c:pt idx="49">
                  <c:v>43168</c:v>
                </c:pt>
                <c:pt idx="50">
                  <c:v>43171</c:v>
                </c:pt>
                <c:pt idx="51">
                  <c:v>43172</c:v>
                </c:pt>
                <c:pt idx="52">
                  <c:v>43173</c:v>
                </c:pt>
                <c:pt idx="53">
                  <c:v>43174</c:v>
                </c:pt>
                <c:pt idx="54">
                  <c:v>43175</c:v>
                </c:pt>
                <c:pt idx="55">
                  <c:v>43178</c:v>
                </c:pt>
                <c:pt idx="56">
                  <c:v>43179</c:v>
                </c:pt>
                <c:pt idx="57">
                  <c:v>43180</c:v>
                </c:pt>
                <c:pt idx="58">
                  <c:v>43181</c:v>
                </c:pt>
                <c:pt idx="59">
                  <c:v>43182</c:v>
                </c:pt>
                <c:pt idx="60">
                  <c:v>43185</c:v>
                </c:pt>
                <c:pt idx="61">
                  <c:v>43186</c:v>
                </c:pt>
                <c:pt idx="62">
                  <c:v>43187</c:v>
                </c:pt>
                <c:pt idx="63">
                  <c:v>43188</c:v>
                </c:pt>
                <c:pt idx="64">
                  <c:v>43189</c:v>
                </c:pt>
                <c:pt idx="65">
                  <c:v>43192</c:v>
                </c:pt>
                <c:pt idx="66">
                  <c:v>43193</c:v>
                </c:pt>
                <c:pt idx="67">
                  <c:v>43194</c:v>
                </c:pt>
                <c:pt idx="68">
                  <c:v>43195</c:v>
                </c:pt>
                <c:pt idx="69">
                  <c:v>43196</c:v>
                </c:pt>
                <c:pt idx="70">
                  <c:v>43199</c:v>
                </c:pt>
                <c:pt idx="71">
                  <c:v>43200</c:v>
                </c:pt>
                <c:pt idx="72">
                  <c:v>43201</c:v>
                </c:pt>
                <c:pt idx="73">
                  <c:v>43202</c:v>
                </c:pt>
                <c:pt idx="74">
                  <c:v>43203</c:v>
                </c:pt>
                <c:pt idx="75">
                  <c:v>43206</c:v>
                </c:pt>
                <c:pt idx="76">
                  <c:v>43207</c:v>
                </c:pt>
                <c:pt idx="77">
                  <c:v>43208</c:v>
                </c:pt>
                <c:pt idx="78">
                  <c:v>43209</c:v>
                </c:pt>
                <c:pt idx="79">
                  <c:v>43210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43220</c:v>
                </c:pt>
                <c:pt idx="86">
                  <c:v>43221</c:v>
                </c:pt>
                <c:pt idx="87">
                  <c:v>43222</c:v>
                </c:pt>
                <c:pt idx="88">
                  <c:v>43223</c:v>
                </c:pt>
                <c:pt idx="89">
                  <c:v>43224</c:v>
                </c:pt>
                <c:pt idx="90">
                  <c:v>43227</c:v>
                </c:pt>
                <c:pt idx="91">
                  <c:v>43228</c:v>
                </c:pt>
                <c:pt idx="92">
                  <c:v>43229</c:v>
                </c:pt>
                <c:pt idx="93">
                  <c:v>43230</c:v>
                </c:pt>
                <c:pt idx="94">
                  <c:v>43231</c:v>
                </c:pt>
                <c:pt idx="95">
                  <c:v>43234</c:v>
                </c:pt>
                <c:pt idx="96">
                  <c:v>43235</c:v>
                </c:pt>
                <c:pt idx="97">
                  <c:v>43236</c:v>
                </c:pt>
                <c:pt idx="98">
                  <c:v>43237</c:v>
                </c:pt>
                <c:pt idx="99">
                  <c:v>43238</c:v>
                </c:pt>
                <c:pt idx="100">
                  <c:v>43241</c:v>
                </c:pt>
                <c:pt idx="101">
                  <c:v>43242</c:v>
                </c:pt>
                <c:pt idx="102">
                  <c:v>43243</c:v>
                </c:pt>
                <c:pt idx="103">
                  <c:v>43244</c:v>
                </c:pt>
                <c:pt idx="104">
                  <c:v>43245</c:v>
                </c:pt>
                <c:pt idx="105">
                  <c:v>43248</c:v>
                </c:pt>
                <c:pt idx="106">
                  <c:v>43249</c:v>
                </c:pt>
                <c:pt idx="107">
                  <c:v>43250</c:v>
                </c:pt>
                <c:pt idx="108">
                  <c:v>43251</c:v>
                </c:pt>
                <c:pt idx="109">
                  <c:v>43252</c:v>
                </c:pt>
                <c:pt idx="110">
                  <c:v>43255</c:v>
                </c:pt>
                <c:pt idx="111">
                  <c:v>43256</c:v>
                </c:pt>
                <c:pt idx="112">
                  <c:v>43257</c:v>
                </c:pt>
                <c:pt idx="113">
                  <c:v>43258</c:v>
                </c:pt>
                <c:pt idx="114">
                  <c:v>43259</c:v>
                </c:pt>
                <c:pt idx="115">
                  <c:v>43262</c:v>
                </c:pt>
                <c:pt idx="116">
                  <c:v>43263</c:v>
                </c:pt>
                <c:pt idx="117">
                  <c:v>43264</c:v>
                </c:pt>
                <c:pt idx="118">
                  <c:v>43265</c:v>
                </c:pt>
                <c:pt idx="119">
                  <c:v>43266</c:v>
                </c:pt>
                <c:pt idx="120">
                  <c:v>43269</c:v>
                </c:pt>
                <c:pt idx="121">
                  <c:v>43270</c:v>
                </c:pt>
                <c:pt idx="122">
                  <c:v>43271</c:v>
                </c:pt>
                <c:pt idx="123">
                  <c:v>43272</c:v>
                </c:pt>
                <c:pt idx="124">
                  <c:v>43273</c:v>
                </c:pt>
                <c:pt idx="125">
                  <c:v>43276</c:v>
                </c:pt>
                <c:pt idx="126">
                  <c:v>43277</c:v>
                </c:pt>
                <c:pt idx="127">
                  <c:v>43278</c:v>
                </c:pt>
                <c:pt idx="128">
                  <c:v>43279</c:v>
                </c:pt>
                <c:pt idx="129">
                  <c:v>43280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43290</c:v>
                </c:pt>
                <c:pt idx="136">
                  <c:v>43291</c:v>
                </c:pt>
                <c:pt idx="137">
                  <c:v>43292</c:v>
                </c:pt>
                <c:pt idx="138">
                  <c:v>43293</c:v>
                </c:pt>
                <c:pt idx="139">
                  <c:v>43294</c:v>
                </c:pt>
                <c:pt idx="140">
                  <c:v>43297</c:v>
                </c:pt>
                <c:pt idx="141">
                  <c:v>43298</c:v>
                </c:pt>
                <c:pt idx="142">
                  <c:v>43299</c:v>
                </c:pt>
                <c:pt idx="143">
                  <c:v>43300</c:v>
                </c:pt>
                <c:pt idx="144">
                  <c:v>43301</c:v>
                </c:pt>
                <c:pt idx="145">
                  <c:v>43304</c:v>
                </c:pt>
                <c:pt idx="146">
                  <c:v>43305</c:v>
                </c:pt>
                <c:pt idx="147">
                  <c:v>43306</c:v>
                </c:pt>
                <c:pt idx="148">
                  <c:v>43307</c:v>
                </c:pt>
                <c:pt idx="149">
                  <c:v>43308</c:v>
                </c:pt>
                <c:pt idx="150">
                  <c:v>43311</c:v>
                </c:pt>
                <c:pt idx="151">
                  <c:v>43312</c:v>
                </c:pt>
                <c:pt idx="152">
                  <c:v>43313</c:v>
                </c:pt>
                <c:pt idx="153">
                  <c:v>43314</c:v>
                </c:pt>
                <c:pt idx="154">
                  <c:v>43315</c:v>
                </c:pt>
                <c:pt idx="155">
                  <c:v>43318</c:v>
                </c:pt>
                <c:pt idx="156">
                  <c:v>43319</c:v>
                </c:pt>
                <c:pt idx="157">
                  <c:v>43320</c:v>
                </c:pt>
                <c:pt idx="158">
                  <c:v>43321</c:v>
                </c:pt>
                <c:pt idx="159">
                  <c:v>43322</c:v>
                </c:pt>
                <c:pt idx="160">
                  <c:v>43325</c:v>
                </c:pt>
                <c:pt idx="161">
                  <c:v>43326</c:v>
                </c:pt>
                <c:pt idx="162">
                  <c:v>43327</c:v>
                </c:pt>
                <c:pt idx="163">
                  <c:v>43328</c:v>
                </c:pt>
                <c:pt idx="164">
                  <c:v>43329</c:v>
                </c:pt>
                <c:pt idx="165">
                  <c:v>43332</c:v>
                </c:pt>
                <c:pt idx="166">
                  <c:v>43333</c:v>
                </c:pt>
                <c:pt idx="167">
                  <c:v>43334</c:v>
                </c:pt>
                <c:pt idx="168">
                  <c:v>43335</c:v>
                </c:pt>
                <c:pt idx="169">
                  <c:v>43336</c:v>
                </c:pt>
                <c:pt idx="170">
                  <c:v>43339</c:v>
                </c:pt>
                <c:pt idx="171">
                  <c:v>43340</c:v>
                </c:pt>
                <c:pt idx="172">
                  <c:v>43341</c:v>
                </c:pt>
                <c:pt idx="173">
                  <c:v>43342</c:v>
                </c:pt>
                <c:pt idx="174">
                  <c:v>43343</c:v>
                </c:pt>
                <c:pt idx="175">
                  <c:v>43346</c:v>
                </c:pt>
                <c:pt idx="176">
                  <c:v>43347</c:v>
                </c:pt>
                <c:pt idx="177">
                  <c:v>43348</c:v>
                </c:pt>
                <c:pt idx="178">
                  <c:v>43349</c:v>
                </c:pt>
                <c:pt idx="179">
                  <c:v>43350</c:v>
                </c:pt>
                <c:pt idx="180">
                  <c:v>43353</c:v>
                </c:pt>
                <c:pt idx="181">
                  <c:v>43354</c:v>
                </c:pt>
                <c:pt idx="182">
                  <c:v>43355</c:v>
                </c:pt>
                <c:pt idx="183">
                  <c:v>43356</c:v>
                </c:pt>
                <c:pt idx="184">
                  <c:v>43357</c:v>
                </c:pt>
                <c:pt idx="185">
                  <c:v>43360</c:v>
                </c:pt>
                <c:pt idx="186">
                  <c:v>43361</c:v>
                </c:pt>
                <c:pt idx="187">
                  <c:v>43362</c:v>
                </c:pt>
                <c:pt idx="188">
                  <c:v>43363</c:v>
                </c:pt>
                <c:pt idx="189">
                  <c:v>43364</c:v>
                </c:pt>
                <c:pt idx="190">
                  <c:v>43367</c:v>
                </c:pt>
                <c:pt idx="191">
                  <c:v>43368</c:v>
                </c:pt>
                <c:pt idx="192">
                  <c:v>43369</c:v>
                </c:pt>
              </c:numCache>
            </c:numRef>
          </c:cat>
          <c:val>
            <c:numRef>
              <c:f>'F20'!$J$4:$J$196</c:f>
              <c:numCache>
                <c:formatCode>0.00</c:formatCode>
                <c:ptCount val="193"/>
                <c:pt idx="0">
                  <c:v>4.4996296296296299</c:v>
                </c:pt>
                <c:pt idx="1">
                  <c:v>4.4996296296296299</c:v>
                </c:pt>
                <c:pt idx="2">
                  <c:v>4.4778571428571503</c:v>
                </c:pt>
                <c:pt idx="3">
                  <c:v>4.5165688449374004</c:v>
                </c:pt>
                <c:pt idx="4">
                  <c:v>4.5210078387457902</c:v>
                </c:pt>
                <c:pt idx="5">
                  <c:v>4.5076923076923103</c:v>
                </c:pt>
                <c:pt idx="6">
                  <c:v>4.5241505973834499</c:v>
                </c:pt>
                <c:pt idx="7">
                  <c:v>4.5844827586206804</c:v>
                </c:pt>
                <c:pt idx="8">
                  <c:v>4.5692857142857104</c:v>
                </c:pt>
                <c:pt idx="9">
                  <c:v>4.56727272727273</c:v>
                </c:pt>
                <c:pt idx="10">
                  <c:v>4.5599999999999996</c:v>
                </c:pt>
                <c:pt idx="11">
                  <c:v>4.5599999999999996</c:v>
                </c:pt>
                <c:pt idx="12">
                  <c:v>4.5273170731707397</c:v>
                </c:pt>
                <c:pt idx="13">
                  <c:v>4.5343902439024397</c:v>
                </c:pt>
                <c:pt idx="14">
                  <c:v>4.5481707317073203</c:v>
                </c:pt>
                <c:pt idx="15">
                  <c:v>4.5516666666666703</c:v>
                </c:pt>
                <c:pt idx="16">
                  <c:v>4.5366666666666697</c:v>
                </c:pt>
                <c:pt idx="17">
                  <c:v>4.5114999999999998</c:v>
                </c:pt>
                <c:pt idx="18">
                  <c:v>4.4763333333333302</c:v>
                </c:pt>
                <c:pt idx="19">
                  <c:v>4.4526666666666701</c:v>
                </c:pt>
                <c:pt idx="20">
                  <c:v>4.5077272727272701</c:v>
                </c:pt>
                <c:pt idx="21">
                  <c:v>4.5046153846153896</c:v>
                </c:pt>
                <c:pt idx="22">
                  <c:v>4.5213333333333301</c:v>
                </c:pt>
                <c:pt idx="23">
                  <c:v>4.53909090909091</c:v>
                </c:pt>
                <c:pt idx="24">
                  <c:v>4.5880000000000001</c:v>
                </c:pt>
                <c:pt idx="25">
                  <c:v>4.5916666666666703</c:v>
                </c:pt>
                <c:pt idx="26">
                  <c:v>4.5638167938931202</c:v>
                </c:pt>
                <c:pt idx="27">
                  <c:v>4.5464912280701801</c:v>
                </c:pt>
                <c:pt idx="28">
                  <c:v>4.54588235294118</c:v>
                </c:pt>
                <c:pt idx="29">
                  <c:v>4.5308695652173903</c:v>
                </c:pt>
                <c:pt idx="30">
                  <c:v>4.5166666666666702</c:v>
                </c:pt>
                <c:pt idx="31">
                  <c:v>4.5209523809523802</c:v>
                </c:pt>
                <c:pt idx="32">
                  <c:v>4.5296666666666701</c:v>
                </c:pt>
                <c:pt idx="33">
                  <c:v>4.5366666666666697</c:v>
                </c:pt>
                <c:pt idx="34">
                  <c:v>4.5466666666666704</c:v>
                </c:pt>
                <c:pt idx="35">
                  <c:v>4.5512499999999996</c:v>
                </c:pt>
                <c:pt idx="36">
                  <c:v>4.54</c:v>
                </c:pt>
                <c:pt idx="37">
                  <c:v>4.5378947368420999</c:v>
                </c:pt>
                <c:pt idx="38">
                  <c:v>4.5273529411764697</c:v>
                </c:pt>
                <c:pt idx="39">
                  <c:v>4.5388461538461504</c:v>
                </c:pt>
                <c:pt idx="40">
                  <c:v>4.56510869565217</c:v>
                </c:pt>
                <c:pt idx="41">
                  <c:v>4.5624000000000002</c:v>
                </c:pt>
                <c:pt idx="42">
                  <c:v>4.5503999999999998</c:v>
                </c:pt>
                <c:pt idx="43">
                  <c:v>4.5344736842105204</c:v>
                </c:pt>
                <c:pt idx="44">
                  <c:v>4.5263636363636399</c:v>
                </c:pt>
                <c:pt idx="45">
                  <c:v>4.5017241379310304</c:v>
                </c:pt>
                <c:pt idx="46">
                  <c:v>4.5116666666666703</c:v>
                </c:pt>
                <c:pt idx="47">
                  <c:v>4.4976470588235298</c:v>
                </c:pt>
                <c:pt idx="48">
                  <c:v>4.5017647058823496</c:v>
                </c:pt>
                <c:pt idx="49">
                  <c:v>4.53</c:v>
                </c:pt>
                <c:pt idx="50">
                  <c:v>4.51</c:v>
                </c:pt>
                <c:pt idx="51">
                  <c:v>4.5060000000000002</c:v>
                </c:pt>
                <c:pt idx="52">
                  <c:v>4.4923999999999999</c:v>
                </c:pt>
                <c:pt idx="53">
                  <c:v>4.4939534883720897</c:v>
                </c:pt>
                <c:pt idx="54">
                  <c:v>4.4922222222222201</c:v>
                </c:pt>
                <c:pt idx="55">
                  <c:v>4.47</c:v>
                </c:pt>
                <c:pt idx="56">
                  <c:v>4.4800000000000004</c:v>
                </c:pt>
                <c:pt idx="57">
                  <c:v>4.4945454545454604</c:v>
                </c:pt>
                <c:pt idx="58">
                  <c:v>4.4857894736842097</c:v>
                </c:pt>
                <c:pt idx="59">
                  <c:v>4.4785714285714304</c:v>
                </c:pt>
                <c:pt idx="60">
                  <c:v>4.47</c:v>
                </c:pt>
                <c:pt idx="61">
                  <c:v>4.4619999999999997</c:v>
                </c:pt>
                <c:pt idx="62">
                  <c:v>4.452</c:v>
                </c:pt>
                <c:pt idx="63">
                  <c:v>4.468</c:v>
                </c:pt>
                <c:pt idx="64">
                  <c:v>4.468</c:v>
                </c:pt>
                <c:pt idx="65">
                  <c:v>4.4770000000000003</c:v>
                </c:pt>
                <c:pt idx="66">
                  <c:v>4.47</c:v>
                </c:pt>
                <c:pt idx="67">
                  <c:v>4.4583870967741897</c:v>
                </c:pt>
                <c:pt idx="68">
                  <c:v>4.4461111111111098</c:v>
                </c:pt>
                <c:pt idx="69">
                  <c:v>4.4444444444444402</c:v>
                </c:pt>
                <c:pt idx="70">
                  <c:v>4.4400000000000004</c:v>
                </c:pt>
                <c:pt idx="71">
                  <c:v>4.4223076923076903</c:v>
                </c:pt>
                <c:pt idx="72">
                  <c:v>4.3983870967741998</c:v>
                </c:pt>
                <c:pt idx="73">
                  <c:v>4.3724137931034504</c:v>
                </c:pt>
                <c:pt idx="74">
                  <c:v>4.3876923076923102</c:v>
                </c:pt>
                <c:pt idx="75">
                  <c:v>4.3730000000000002</c:v>
                </c:pt>
                <c:pt idx="76">
                  <c:v>4.3731578947368401</c:v>
                </c:pt>
                <c:pt idx="77">
                  <c:v>4.3636842105263103</c:v>
                </c:pt>
                <c:pt idx="78">
                  <c:v>4.3559999999999999</c:v>
                </c:pt>
                <c:pt idx="79">
                  <c:v>4.3685714285714301</c:v>
                </c:pt>
                <c:pt idx="80">
                  <c:v>4.3845454545454503</c:v>
                </c:pt>
                <c:pt idx="81">
                  <c:v>4.41347826086957</c:v>
                </c:pt>
                <c:pt idx="82">
                  <c:v>4.4641176470588197</c:v>
                </c:pt>
                <c:pt idx="83">
                  <c:v>4.45857142857143</c:v>
                </c:pt>
                <c:pt idx="84">
                  <c:v>4.45444444444444</c:v>
                </c:pt>
                <c:pt idx="85">
                  <c:v>4.4492307692307698</c:v>
                </c:pt>
                <c:pt idx="86">
                  <c:v>4.4492307692307698</c:v>
                </c:pt>
                <c:pt idx="87">
                  <c:v>4.45022727272727</c:v>
                </c:pt>
                <c:pt idx="88">
                  <c:v>4.4510256410256401</c:v>
                </c:pt>
                <c:pt idx="89">
                  <c:v>4.4254128440367104</c:v>
                </c:pt>
                <c:pt idx="90">
                  <c:v>4.4310526315789502</c:v>
                </c:pt>
                <c:pt idx="91">
                  <c:v>4.4526315789473703</c:v>
                </c:pt>
                <c:pt idx="92">
                  <c:v>4.4572058823529401</c:v>
                </c:pt>
                <c:pt idx="93">
                  <c:v>4.4676</c:v>
                </c:pt>
                <c:pt idx="94">
                  <c:v>4.4430769230769203</c:v>
                </c:pt>
                <c:pt idx="95">
                  <c:v>4.4493548387096702</c:v>
                </c:pt>
                <c:pt idx="96">
                  <c:v>4.4830434782608704</c:v>
                </c:pt>
                <c:pt idx="97">
                  <c:v>4.4900664451827303</c:v>
                </c:pt>
                <c:pt idx="98">
                  <c:v>4.5235294117647102</c:v>
                </c:pt>
                <c:pt idx="99">
                  <c:v>4.5737704918032804</c:v>
                </c:pt>
                <c:pt idx="100">
                  <c:v>4.5737704918032804</c:v>
                </c:pt>
                <c:pt idx="101">
                  <c:v>4.5776010781670999</c:v>
                </c:pt>
                <c:pt idx="102">
                  <c:v>4.5588235294117503</c:v>
                </c:pt>
                <c:pt idx="103">
                  <c:v>4.5471028037383299</c:v>
                </c:pt>
                <c:pt idx="104">
                  <c:v>4.5402816901408496</c:v>
                </c:pt>
                <c:pt idx="105">
                  <c:v>4.55</c:v>
                </c:pt>
                <c:pt idx="106">
                  <c:v>4.5473584905660402</c:v>
                </c:pt>
                <c:pt idx="107">
                  <c:v>4.5599999999999996</c:v>
                </c:pt>
                <c:pt idx="108">
                  <c:v>4.5690243902439001</c:v>
                </c:pt>
                <c:pt idx="109">
                  <c:v>4.5691666666666597</c:v>
                </c:pt>
                <c:pt idx="110">
                  <c:v>4.5685714285714303</c:v>
                </c:pt>
                <c:pt idx="111">
                  <c:v>4.5727777777777803</c:v>
                </c:pt>
                <c:pt idx="112">
                  <c:v>4.55375</c:v>
                </c:pt>
                <c:pt idx="113">
                  <c:v>4.5402564102564096</c:v>
                </c:pt>
                <c:pt idx="114">
                  <c:v>4.5504166666666697</c:v>
                </c:pt>
                <c:pt idx="115">
                  <c:v>4.5546153846153903</c:v>
                </c:pt>
                <c:pt idx="116">
                  <c:v>4.57</c:v>
                </c:pt>
                <c:pt idx="117">
                  <c:v>4.5819999999999999</c:v>
                </c:pt>
                <c:pt idx="118">
                  <c:v>4.5828571428571401</c:v>
                </c:pt>
                <c:pt idx="119">
                  <c:v>4.5895789473684099</c:v>
                </c:pt>
                <c:pt idx="120">
                  <c:v>4.5990909090909096</c:v>
                </c:pt>
                <c:pt idx="121">
                  <c:v>4.5996666666666597</c:v>
                </c:pt>
                <c:pt idx="122">
                  <c:v>4.5999999999999996</c:v>
                </c:pt>
                <c:pt idx="123">
                  <c:v>4.59</c:v>
                </c:pt>
                <c:pt idx="124">
                  <c:v>4.5902380952381003</c:v>
                </c:pt>
                <c:pt idx="125">
                  <c:v>4.57790697674419</c:v>
                </c:pt>
                <c:pt idx="126">
                  <c:v>4.5750000000000002</c:v>
                </c:pt>
                <c:pt idx="127">
                  <c:v>4.57</c:v>
                </c:pt>
                <c:pt idx="128">
                  <c:v>4.5842857142857101</c:v>
                </c:pt>
                <c:pt idx="129">
                  <c:v>4.5866666666666696</c:v>
                </c:pt>
                <c:pt idx="130">
                  <c:v>4.5866666666666696</c:v>
                </c:pt>
                <c:pt idx="131">
                  <c:v>4.585</c:v>
                </c:pt>
                <c:pt idx="132">
                  <c:v>4.5900884955752099</c:v>
                </c:pt>
                <c:pt idx="133">
                  <c:v>4.5828571428571401</c:v>
                </c:pt>
                <c:pt idx="134">
                  <c:v>4.5728571428571403</c:v>
                </c:pt>
                <c:pt idx="135">
                  <c:v>4.5837037037036996</c:v>
                </c:pt>
                <c:pt idx="136">
                  <c:v>4.59</c:v>
                </c:pt>
                <c:pt idx="137">
                  <c:v>4.5971423357664296</c:v>
                </c:pt>
                <c:pt idx="138">
                  <c:v>4.5971423357664296</c:v>
                </c:pt>
                <c:pt idx="139">
                  <c:v>4.5971423357664296</c:v>
                </c:pt>
                <c:pt idx="140">
                  <c:v>4.5971423357664296</c:v>
                </c:pt>
                <c:pt idx="141">
                  <c:v>4.5548148148148204</c:v>
                </c:pt>
                <c:pt idx="142">
                  <c:v>4.55</c:v>
                </c:pt>
                <c:pt idx="143">
                  <c:v>4.5589285714285701</c:v>
                </c:pt>
                <c:pt idx="144">
                  <c:v>4.55894736842105</c:v>
                </c:pt>
                <c:pt idx="145">
                  <c:v>4.55833333333333</c:v>
                </c:pt>
                <c:pt idx="146">
                  <c:v>4.54941176470588</c:v>
                </c:pt>
                <c:pt idx="147">
                  <c:v>4.5599999999999996</c:v>
                </c:pt>
                <c:pt idx="148">
                  <c:v>4.5532142857142803</c:v>
                </c:pt>
                <c:pt idx="149">
                  <c:v>4.55</c:v>
                </c:pt>
                <c:pt idx="150">
                  <c:v>4.52929824561404</c:v>
                </c:pt>
                <c:pt idx="151">
                  <c:v>4.5429032258064499</c:v>
                </c:pt>
                <c:pt idx="152">
                  <c:v>4.5481308411215</c:v>
                </c:pt>
                <c:pt idx="153">
                  <c:v>4.5340909090909101</c:v>
                </c:pt>
                <c:pt idx="154">
                  <c:v>4.52914893617021</c:v>
                </c:pt>
                <c:pt idx="155">
                  <c:v>4.5197367338543799</c:v>
                </c:pt>
                <c:pt idx="156">
                  <c:v>4.5147826086956604</c:v>
                </c:pt>
                <c:pt idx="157">
                  <c:v>4.5122499999999999</c:v>
                </c:pt>
                <c:pt idx="158">
                  <c:v>4.4971794871794897</c:v>
                </c:pt>
                <c:pt idx="159">
                  <c:v>4.4894047619047699</c:v>
                </c:pt>
                <c:pt idx="160">
                  <c:v>4.4833333333333298</c:v>
                </c:pt>
                <c:pt idx="161">
                  <c:v>4.48166666666667</c:v>
                </c:pt>
                <c:pt idx="163">
                  <c:v>4.4775999999999998</c:v>
                </c:pt>
                <c:pt idx="164">
                  <c:v>4.47272727272727</c:v>
                </c:pt>
                <c:pt idx="165">
                  <c:v>4.4555696202531596</c:v>
                </c:pt>
                <c:pt idx="166">
                  <c:v>4.46</c:v>
                </c:pt>
                <c:pt idx="167">
                  <c:v>4.45</c:v>
                </c:pt>
                <c:pt idx="168">
                  <c:v>4.4303571428571402</c:v>
                </c:pt>
                <c:pt idx="169">
                  <c:v>4.4366666666666701</c:v>
                </c:pt>
                <c:pt idx="170">
                  <c:v>4.4212499999999997</c:v>
                </c:pt>
                <c:pt idx="171">
                  <c:v>4.4224137931034502</c:v>
                </c:pt>
                <c:pt idx="172">
                  <c:v>4.45352941176471</c:v>
                </c:pt>
                <c:pt idx="173">
                  <c:v>4.4666666666666703</c:v>
                </c:pt>
                <c:pt idx="174">
                  <c:v>4.4587500000000002</c:v>
                </c:pt>
                <c:pt idx="175">
                  <c:v>4.4441176470588202</c:v>
                </c:pt>
                <c:pt idx="176">
                  <c:v>4.4313333333333302</c:v>
                </c:pt>
                <c:pt idx="177">
                  <c:v>4.4658620689655102</c:v>
                </c:pt>
                <c:pt idx="178">
                  <c:v>4.4944827586206904</c:v>
                </c:pt>
                <c:pt idx="179">
                  <c:v>4.5</c:v>
                </c:pt>
                <c:pt idx="180">
                  <c:v>4.5</c:v>
                </c:pt>
                <c:pt idx="181">
                  <c:v>4.5</c:v>
                </c:pt>
                <c:pt idx="182">
                  <c:v>4.5</c:v>
                </c:pt>
                <c:pt idx="183">
                  <c:v>4.5</c:v>
                </c:pt>
                <c:pt idx="184">
                  <c:v>4.49</c:v>
                </c:pt>
                <c:pt idx="185">
                  <c:v>4.49</c:v>
                </c:pt>
                <c:pt idx="186">
                  <c:v>4.49</c:v>
                </c:pt>
                <c:pt idx="187">
                  <c:v>4.49</c:v>
                </c:pt>
                <c:pt idx="188">
                  <c:v>4.492</c:v>
                </c:pt>
                <c:pt idx="189">
                  <c:v>4.4869230769230803</c:v>
                </c:pt>
                <c:pt idx="190">
                  <c:v>4.5063636363636403</c:v>
                </c:pt>
                <c:pt idx="191">
                  <c:v>4.5063636363636403</c:v>
                </c:pt>
                <c:pt idx="192">
                  <c:v>4.5063636363636403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5B-4672-9403-7379C360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610409600"/>
        <c:scaling>
          <c:orientation val="minMax"/>
        </c:scaling>
        <c:delete val="0"/>
        <c:axPos val="b"/>
        <c:numFmt formatCode="dd/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days"/>
      </c:dateAx>
      <c:valAx>
        <c:axId val="1"/>
        <c:scaling>
          <c:orientation val="minMax"/>
          <c:min val="2.29999999999999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610409600"/>
        <c:crosses val="autoZero"/>
        <c:crossBetween val="between"/>
        <c:majorUnit val="0.2"/>
      </c:valAx>
      <c:dateAx>
        <c:axId val="3"/>
        <c:scaling>
          <c:orientation val="minMax"/>
        </c:scaling>
        <c:delete val="1"/>
        <c:axPos val="b"/>
        <c:numFmt formatCode="dd/mm/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days"/>
      </c:dateAx>
      <c:valAx>
        <c:axId val="4"/>
        <c:scaling>
          <c:orientation val="minMax"/>
          <c:max val="5"/>
          <c:min val="4"/>
        </c:scaling>
        <c:delete val="0"/>
        <c:axPos val="r"/>
        <c:numFmt formatCode="0.00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3"/>
        <c:crosses val="max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Helvetica Neue"/>
          <a:ea typeface="Times New Roman"/>
          <a:cs typeface="Times New Roman"/>
        </a:defRPr>
      </a:pPr>
      <a:endParaRPr lang="es-C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s-CL" b="1" dirty="0" smtClean="0"/>
              <a:t>Balance Fiscal Efectivo (% del PIB)</a:t>
            </a:r>
            <a:endParaRPr lang="es-CL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970910965308421E-2"/>
          <c:y val="0.12712020202020202"/>
          <c:w val="0.92090870937840308"/>
          <c:h val="0.701482323232323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612-47C7-8A83-1930A12588C9}"/>
              </c:ext>
            </c:extLst>
          </c:dPt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'2.4'!$B$2:$J$2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(p)</c:v>
                </c:pt>
              </c:strCache>
            </c:strRef>
          </c:cat>
          <c:val>
            <c:numRef>
              <c:f>'2.4'!$B$3:$J$3</c:f>
              <c:numCache>
                <c:formatCode>0.0</c:formatCode>
                <c:ptCount val="9"/>
                <c:pt idx="0">
                  <c:v>-0.45148849337262831</c:v>
                </c:pt>
                <c:pt idx="1">
                  <c:v>1.2781525852220712</c:v>
                </c:pt>
                <c:pt idx="2">
                  <c:v>0.55997078827259494</c:v>
                </c:pt>
                <c:pt idx="3">
                  <c:v>-0.59744978233637036</c:v>
                </c:pt>
                <c:pt idx="4">
                  <c:v>-1.6196568488624421</c:v>
                </c:pt>
                <c:pt idx="5">
                  <c:v>-2.1499287797506375</c:v>
                </c:pt>
                <c:pt idx="6">
                  <c:v>-2.7488723190296827</c:v>
                </c:pt>
                <c:pt idx="7">
                  <c:v>-2.8</c:v>
                </c:pt>
                <c:pt idx="8">
                  <c:v>-1.9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2-47C7-8A83-1930A1258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0286111"/>
        <c:axId val="1"/>
      </c:barChart>
      <c:catAx>
        <c:axId val="193028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19302861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Helvetica Neue"/>
          <a:ea typeface="Calibri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 dirty="0"/>
              <a:t>Compromiso de Balance Estructural </a:t>
            </a:r>
            <a:r>
              <a:rPr lang="es-CL" b="1" dirty="0" smtClean="0"/>
              <a:t>(% del PIB</a:t>
            </a:r>
            <a:r>
              <a:rPr lang="es-CL" b="1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0719819070095292"/>
          <c:y val="0.25823207070707066"/>
          <c:w val="0.86046313518468576"/>
          <c:h val="0.60642676767676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Convergencia!$E$2</c:f>
              <c:strCache>
                <c:ptCount val="1"/>
                <c:pt idx="0">
                  <c:v>Balance Estructural (% PIB)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40909090909106E-3"/>
                  <c:y val="-0.311627525252525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38-4DBE-A4A3-325F65DE08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38-4DBE-A4A3-325F65DE088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38-4DBE-A4A3-325F65DE08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38-4DBE-A4A3-325F65DE08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38-4DBE-A4A3-325F65DE088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38-4DBE-A4A3-325F65DE0882}"/>
                </c:ext>
              </c:extLst>
            </c:dLbl>
            <c:dLbl>
              <c:idx val="14"/>
              <c:layout>
                <c:manualLayout>
                  <c:x val="-6.3573893532895672E-17"/>
                  <c:y val="-0.251285548069377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38-4DBE-A4A3-325F65DE0882}"/>
                </c:ext>
              </c:extLst>
            </c:dLbl>
            <c:dLbl>
              <c:idx val="15"/>
              <c:layout>
                <c:manualLayout>
                  <c:x val="-6.3573893532895672E-17"/>
                  <c:y val="-0.205918878696863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38-4DBE-A4A3-325F65DE0882}"/>
                </c:ext>
              </c:extLst>
            </c:dLbl>
            <c:dLbl>
              <c:idx val="16"/>
              <c:layout>
                <c:manualLayout>
                  <c:x val="1.7338534893801473E-3"/>
                  <c:y val="-0.25765467976296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38-4DBE-A4A3-325F65DE088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38-4DBE-A4A3-325F65DE088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38-4DBE-A4A3-325F65DE088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38-4DBE-A4A3-325F65DE088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38-4DBE-A4A3-325F65DE088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38-4DBE-A4A3-325F65DE0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Convergencia!$D$19:$D$24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Convergencia!$E$19:$E$24</c:f>
              <c:numCache>
                <c:formatCode>0.0</c:formatCode>
                <c:ptCount val="6"/>
                <c:pt idx="0">
                  <c:v>-1.983635684917582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138-4DBE-A4A3-325F65DE0882}"/>
            </c:ext>
          </c:extLst>
        </c:ser>
        <c:ser>
          <c:idx val="1"/>
          <c:order val="1"/>
          <c:tx>
            <c:strRef>
              <c:f>Convergencia!$F$2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138-4DBE-A4A3-325F65DE0882}"/>
                </c:ext>
              </c:extLst>
            </c:dLbl>
            <c:dLbl>
              <c:idx val="1"/>
              <c:layout>
                <c:manualLayout>
                  <c:x val="0"/>
                  <c:y val="-0.28957853535353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138-4DBE-A4A3-325F65DE0882}"/>
                </c:ext>
              </c:extLst>
            </c:dLbl>
            <c:dLbl>
              <c:idx val="2"/>
              <c:layout>
                <c:manualLayout>
                  <c:x val="0"/>
                  <c:y val="-0.26300303030303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138-4DBE-A4A3-325F65DE0882}"/>
                </c:ext>
              </c:extLst>
            </c:dLbl>
            <c:dLbl>
              <c:idx val="3"/>
              <c:layout>
                <c:manualLayout>
                  <c:x val="-1.1759123416862102E-16"/>
                  <c:y val="-0.23001338383838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138-4DBE-A4A3-325F65DE0882}"/>
                </c:ext>
              </c:extLst>
            </c:dLbl>
            <c:dLbl>
              <c:idx val="4"/>
              <c:layout>
                <c:manualLayout>
                  <c:x val="-3.4677069787602947E-3"/>
                  <c:y val="-0.21993127147766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138-4DBE-A4A3-325F65DE0882}"/>
                </c:ext>
              </c:extLst>
            </c:dLbl>
            <c:dLbl>
              <c:idx val="5"/>
              <c:layout>
                <c:manualLayout>
                  <c:x val="0"/>
                  <c:y val="-0.1896907216494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138-4DBE-A4A3-325F65DE088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138-4DBE-A4A3-325F65DE088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138-4DBE-A4A3-325F65DE088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138-4DBE-A4A3-325F65DE0882}"/>
                </c:ext>
              </c:extLst>
            </c:dLbl>
            <c:dLbl>
              <c:idx val="17"/>
              <c:layout>
                <c:manualLayout>
                  <c:x val="0"/>
                  <c:y val="-0.23367697594501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138-4DBE-A4A3-325F65DE0882}"/>
                </c:ext>
              </c:extLst>
            </c:dLbl>
            <c:dLbl>
              <c:idx val="18"/>
              <c:layout>
                <c:manualLayout>
                  <c:x val="-1.2714778706579134E-16"/>
                  <c:y val="-0.21443298969072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138-4DBE-A4A3-325F65DE0882}"/>
                </c:ext>
              </c:extLst>
            </c:dLbl>
            <c:dLbl>
              <c:idx val="19"/>
              <c:layout>
                <c:manualLayout>
                  <c:x val="-1.2714778706579134E-16"/>
                  <c:y val="-0.18969072164948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138-4DBE-A4A3-325F65DE0882}"/>
                </c:ext>
              </c:extLst>
            </c:dLbl>
            <c:dLbl>
              <c:idx val="20"/>
              <c:layout>
                <c:manualLayout>
                  <c:x val="0"/>
                  <c:y val="-0.1676975945017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138-4DBE-A4A3-325F65DE0882}"/>
                </c:ext>
              </c:extLst>
            </c:dLbl>
            <c:dLbl>
              <c:idx val="21"/>
              <c:layout>
                <c:manualLayout>
                  <c:x val="-1.2714778706579134E-16"/>
                  <c:y val="-0.1457044673539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138-4DBE-A4A3-325F65DE0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Convergencia!$D$19:$D$24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Convergencia!$F$19:$F$24</c:f>
              <c:numCache>
                <c:formatCode>General</c:formatCode>
                <c:ptCount val="6"/>
                <c:pt idx="0">
                  <c:v>0</c:v>
                </c:pt>
                <c:pt idx="1">
                  <c:v>-1.8</c:v>
                </c:pt>
                <c:pt idx="2">
                  <c:v>-1.6</c:v>
                </c:pt>
                <c:pt idx="3">
                  <c:v>-1.4</c:v>
                </c:pt>
                <c:pt idx="4">
                  <c:v>-1.2</c:v>
                </c:pt>
                <c:pt idx="5" formatCode="0.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138-4DBE-A4A3-325F65DE08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1519104"/>
        <c:axId val="141099008"/>
      </c:barChart>
      <c:catAx>
        <c:axId val="1415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41099008"/>
        <c:crosses val="autoZero"/>
        <c:auto val="1"/>
        <c:lblAlgn val="ctr"/>
        <c:lblOffset val="100"/>
        <c:noMultiLvlLbl val="0"/>
      </c:catAx>
      <c:valAx>
        <c:axId val="14109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415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32373737373738"/>
          <c:y val="0.14675909090909092"/>
          <c:w val="0.73869217031393053"/>
          <c:h val="7.7368411181063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r>
              <a:rPr lang="es-CL" b="1"/>
              <a:t>Evolución de la Deuda Bruta y Neta del Gobierno Central (%PIB)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7.5797538110012205E-2"/>
          <c:y val="0.18323902535306696"/>
          <c:w val="0.84461165682881389"/>
          <c:h val="0.59099260435751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Deuda!$A$3</c:f>
              <c:strCache>
                <c:ptCount val="1"/>
                <c:pt idx="0">
                  <c:v>Deuda Bruta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7"/>
              <c:layout>
                <c:manualLayout>
                  <c:x val="5.0861471174060971E-3"/>
                  <c:y val="3.664780507061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60-4C27-B284-C10D7A95A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Deuda!$C$2:$AE$2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 formatCode="mmm\-yy">
                  <c:v>43252</c:v>
                </c:pt>
              </c:numCache>
              <c:extLst/>
            </c:numRef>
          </c:cat>
          <c:val>
            <c:numRef>
              <c:f>Deuda!$C$3:$AE$3</c:f>
              <c:numCache>
                <c:formatCode>0.0%</c:formatCode>
                <c:ptCount val="28"/>
                <c:pt idx="0">
                  <c:v>0.37366156707367648</c:v>
                </c:pt>
                <c:pt idx="1">
                  <c:v>0.30707455381505494</c:v>
                </c:pt>
                <c:pt idx="2">
                  <c:v>0.28285215894933602</c:v>
                </c:pt>
                <c:pt idx="3">
                  <c:v>0.22769801056741168</c:v>
                </c:pt>
                <c:pt idx="4">
                  <c:v>0.17372315770405147</c:v>
                </c:pt>
                <c:pt idx="5">
                  <c:v>0.14684425034083345</c:v>
                </c:pt>
                <c:pt idx="6">
                  <c:v>0.12896641969019002</c:v>
                </c:pt>
                <c:pt idx="7">
                  <c:v>0.12177356102186276</c:v>
                </c:pt>
                <c:pt idx="8">
                  <c:v>0.13351594120670268</c:v>
                </c:pt>
                <c:pt idx="9">
                  <c:v>0.13211308636823252</c:v>
                </c:pt>
                <c:pt idx="10">
                  <c:v>0.14456666475283028</c:v>
                </c:pt>
                <c:pt idx="11">
                  <c:v>0.15165732538243107</c:v>
                </c:pt>
                <c:pt idx="12">
                  <c:v>0.12716646415091223</c:v>
                </c:pt>
                <c:pt idx="13">
                  <c:v>0.10300429017349516</c:v>
                </c:pt>
                <c:pt idx="14">
                  <c:v>7.0024171208871791E-2</c:v>
                </c:pt>
                <c:pt idx="15">
                  <c:v>4.9916388163875947E-2</c:v>
                </c:pt>
                <c:pt idx="16">
                  <c:v>3.877886845826594E-2</c:v>
                </c:pt>
                <c:pt idx="17">
                  <c:v>4.9166706966615008E-2</c:v>
                </c:pt>
                <c:pt idx="18">
                  <c:v>5.8118057718282462E-2</c:v>
                </c:pt>
                <c:pt idx="19">
                  <c:v>8.5509217934346307E-2</c:v>
                </c:pt>
                <c:pt idx="20">
                  <c:v>0.11081582375760808</c:v>
                </c:pt>
                <c:pt idx="21">
                  <c:v>0.11941466571503941</c:v>
                </c:pt>
                <c:pt idx="22">
                  <c:v>0.12731488736233965</c:v>
                </c:pt>
                <c:pt idx="23">
                  <c:v>0.14951798581747708</c:v>
                </c:pt>
                <c:pt idx="24">
                  <c:v>0.17267646678747411</c:v>
                </c:pt>
                <c:pt idx="25">
                  <c:v>0.21038270631421213</c:v>
                </c:pt>
                <c:pt idx="26">
                  <c:v>0.23590945859237478</c:v>
                </c:pt>
                <c:pt idx="27">
                  <c:v>0.23694917068366625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660-4C27-B284-C10D7A95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1246271"/>
        <c:axId val="1291251263"/>
      </c:barChart>
      <c:lineChart>
        <c:grouping val="standard"/>
        <c:varyColors val="0"/>
        <c:ser>
          <c:idx val="1"/>
          <c:order val="1"/>
          <c:tx>
            <c:strRef>
              <c:f>Deuda!$A$4</c:f>
              <c:strCache>
                <c:ptCount val="1"/>
                <c:pt idx="0">
                  <c:v>Deuda Neta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5.6423393313158286E-2"/>
                  <c:y val="-3.664780507061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60-4C27-B284-C10D7A95A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Deuda!$C$2:$AE$2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 formatCode="mmm\-yy">
                  <c:v>43252</c:v>
                </c:pt>
              </c:numCache>
              <c:extLst/>
            </c:numRef>
          </c:cat>
          <c:val>
            <c:numRef>
              <c:f>Deuda!$C$4:$AE$4</c:f>
              <c:numCache>
                <c:formatCode>0.0%</c:formatCode>
                <c:ptCount val="28"/>
                <c:pt idx="0">
                  <c:v>0.22496944959860801</c:v>
                </c:pt>
                <c:pt idx="1">
                  <c:v>0.14923820721220532</c:v>
                </c:pt>
                <c:pt idx="2">
                  <c:v>0.1349603531559149</c:v>
                </c:pt>
                <c:pt idx="3">
                  <c:v>8.0901501087225616E-2</c:v>
                </c:pt>
                <c:pt idx="4">
                  <c:v>3.9162305752255891E-2</c:v>
                </c:pt>
                <c:pt idx="5">
                  <c:v>1.4510547550463222E-2</c:v>
                </c:pt>
                <c:pt idx="6">
                  <c:v>-4.351197676107978E-3</c:v>
                </c:pt>
                <c:pt idx="7">
                  <c:v>-2.7664672701905773E-3</c:v>
                </c:pt>
                <c:pt idx="8">
                  <c:v>1.6368663239704505E-2</c:v>
                </c:pt>
                <c:pt idx="9">
                  <c:v>3.0863190397719131E-2</c:v>
                </c:pt>
                <c:pt idx="10">
                  <c:v>5.6141077882656792E-2</c:v>
                </c:pt>
                <c:pt idx="11">
                  <c:v>7.6413549279194137E-2</c:v>
                </c:pt>
                <c:pt idx="12">
                  <c:v>6.5638261745348522E-2</c:v>
                </c:pt>
                <c:pt idx="13">
                  <c:v>3.9857170604489421E-2</c:v>
                </c:pt>
                <c:pt idx="14">
                  <c:v>-5.3594122068686262E-4</c:v>
                </c:pt>
                <c:pt idx="15">
                  <c:v>-6.6256505309027575E-2</c:v>
                </c:pt>
                <c:pt idx="16">
                  <c:v>-0.12927619515049016</c:v>
                </c:pt>
                <c:pt idx="17">
                  <c:v>-0.19267620111433575</c:v>
                </c:pt>
                <c:pt idx="18">
                  <c:v>-0.1052258705972165</c:v>
                </c:pt>
                <c:pt idx="19">
                  <c:v>-6.9939836274747869E-2</c:v>
                </c:pt>
                <c:pt idx="20">
                  <c:v>-8.5614988693724359E-2</c:v>
                </c:pt>
                <c:pt idx="21">
                  <c:v>-6.7721343048229049E-2</c:v>
                </c:pt>
                <c:pt idx="22">
                  <c:v>-5.62314614649893E-2</c:v>
                </c:pt>
                <c:pt idx="23">
                  <c:v>-4.3491134588412306E-2</c:v>
                </c:pt>
                <c:pt idx="24">
                  <c:v>-3.4383098950134076E-2</c:v>
                </c:pt>
                <c:pt idx="25">
                  <c:v>9.4212467402504593E-3</c:v>
                </c:pt>
                <c:pt idx="26">
                  <c:v>4.4101935675081548E-2</c:v>
                </c:pt>
                <c:pt idx="27">
                  <c:v>4.60534682033856E-2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B660-4C27-B284-C10D7A95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471919"/>
        <c:axId val="1338478159"/>
      </c:lineChart>
      <c:catAx>
        <c:axId val="129124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es-CL"/>
          </a:p>
        </c:txPr>
        <c:crossAx val="1291251263"/>
        <c:crosses val="autoZero"/>
        <c:auto val="1"/>
        <c:lblAlgn val="ctr"/>
        <c:lblOffset val="100"/>
        <c:noMultiLvlLbl val="0"/>
      </c:catAx>
      <c:valAx>
        <c:axId val="1291251263"/>
        <c:scaling>
          <c:orientation val="minMax"/>
          <c:max val="0.4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es-CL"/>
          </a:p>
        </c:txPr>
        <c:crossAx val="1291246271"/>
        <c:crosses val="autoZero"/>
        <c:crossBetween val="between"/>
      </c:valAx>
      <c:valAx>
        <c:axId val="1338478159"/>
        <c:scaling>
          <c:orientation val="minMax"/>
          <c:max val="0.4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+mn-cs"/>
              </a:defRPr>
            </a:pPr>
            <a:endParaRPr lang="es-CL"/>
          </a:p>
        </c:txPr>
        <c:crossAx val="1338471919"/>
        <c:crosses val="max"/>
        <c:crossBetween val="between"/>
      </c:valAx>
      <c:catAx>
        <c:axId val="1338471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84781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Helvetica Neue"/>
        </a:defRPr>
      </a:pPr>
      <a:endParaRPr lang="es-C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CL" b="1" dirty="0" smtClean="0"/>
              <a:t>Deuda local en poder de no residentes (%)</a:t>
            </a:r>
            <a:endParaRPr lang="es-CL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'Deuda NR'!$B$46:$B$51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 formatCode="mmm\-yy">
                  <c:v>43252</c:v>
                </c:pt>
              </c:numCache>
            </c:numRef>
          </c:cat>
          <c:val>
            <c:numRef>
              <c:f>'Deuda NR'!$C$46:$C$51</c:f>
              <c:numCache>
                <c:formatCode>General</c:formatCode>
                <c:ptCount val="6"/>
                <c:pt idx="0">
                  <c:v>6.9</c:v>
                </c:pt>
                <c:pt idx="1">
                  <c:v>5.2</c:v>
                </c:pt>
                <c:pt idx="2">
                  <c:v>3.5</c:v>
                </c:pt>
                <c:pt idx="3">
                  <c:v>3.4</c:v>
                </c:pt>
                <c:pt idx="4">
                  <c:v>12.2</c:v>
                </c:pt>
                <c:pt idx="5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4-432C-B25B-A674076E02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5013856"/>
        <c:axId val="1571390944"/>
      </c:barChart>
      <c:catAx>
        <c:axId val="20050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571390944"/>
        <c:crosses val="autoZero"/>
        <c:auto val="1"/>
        <c:lblAlgn val="ctr"/>
        <c:lblOffset val="100"/>
        <c:noMultiLvlLbl val="0"/>
      </c:catAx>
      <c:valAx>
        <c:axId val="157139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200501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dirty="0"/>
              <a:t>Evolución de los Fondos Soberanos </a:t>
            </a:r>
            <a:endParaRPr lang="es-CL" dirty="0" smtClean="0"/>
          </a:p>
          <a:p>
            <a:pPr>
              <a:defRPr/>
            </a:pPr>
            <a:r>
              <a:rPr lang="es-CL" dirty="0" smtClean="0"/>
              <a:t>(</a:t>
            </a:r>
            <a:r>
              <a:rPr lang="es-CL" dirty="0"/>
              <a:t>millones de US$)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'Gráfico Evolución Fondos'!$D$5</c:f>
              <c:strCache>
                <c:ptCount val="1"/>
                <c:pt idx="0">
                  <c:v>FEES</c:v>
                </c:pt>
              </c:strCache>
            </c:strRef>
          </c:tx>
          <c:invertIfNegative val="0"/>
          <c:cat>
            <c:numRef>
              <c:f>'Gráfico Evolución Fondos'!$B$7:$B$131</c:f>
              <c:numCache>
                <c:formatCode>General</c:formatCode>
                <c:ptCount val="125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2007</c:v>
                </c:pt>
                <c:pt idx="5">
                  <c:v>2007</c:v>
                </c:pt>
                <c:pt idx="6">
                  <c:v>2007</c:v>
                </c:pt>
                <c:pt idx="7">
                  <c:v>2007</c:v>
                </c:pt>
                <c:pt idx="8">
                  <c:v>2007</c:v>
                </c:pt>
                <c:pt idx="9">
                  <c:v>2007</c:v>
                </c:pt>
                <c:pt idx="10">
                  <c:v>2008</c:v>
                </c:pt>
                <c:pt idx="11">
                  <c:v>2008</c:v>
                </c:pt>
                <c:pt idx="12">
                  <c:v>2008</c:v>
                </c:pt>
                <c:pt idx="13">
                  <c:v>2008</c:v>
                </c:pt>
                <c:pt idx="14">
                  <c:v>2008</c:v>
                </c:pt>
                <c:pt idx="15">
                  <c:v>2008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2008</c:v>
                </c:pt>
                <c:pt idx="21">
                  <c:v>2008</c:v>
                </c:pt>
                <c:pt idx="22">
                  <c:v>2009</c:v>
                </c:pt>
                <c:pt idx="23">
                  <c:v>2009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2009</c:v>
                </c:pt>
                <c:pt idx="33">
                  <c:v>2009</c:v>
                </c:pt>
                <c:pt idx="34">
                  <c:v>2010</c:v>
                </c:pt>
                <c:pt idx="35">
                  <c:v>2010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2010</c:v>
                </c:pt>
                <c:pt idx="45">
                  <c:v>2010</c:v>
                </c:pt>
                <c:pt idx="46">
                  <c:v>2011</c:v>
                </c:pt>
                <c:pt idx="47">
                  <c:v>2011</c:v>
                </c:pt>
                <c:pt idx="48">
                  <c:v>2011</c:v>
                </c:pt>
                <c:pt idx="49">
                  <c:v>2011</c:v>
                </c:pt>
                <c:pt idx="50">
                  <c:v>2011</c:v>
                </c:pt>
                <c:pt idx="51">
                  <c:v>2011</c:v>
                </c:pt>
                <c:pt idx="52">
                  <c:v>2011</c:v>
                </c:pt>
                <c:pt idx="53">
                  <c:v>2011</c:v>
                </c:pt>
                <c:pt idx="54">
                  <c:v>2011</c:v>
                </c:pt>
                <c:pt idx="55">
                  <c:v>2011</c:v>
                </c:pt>
                <c:pt idx="56">
                  <c:v>2011</c:v>
                </c:pt>
                <c:pt idx="57">
                  <c:v>2011</c:v>
                </c:pt>
                <c:pt idx="58">
                  <c:v>2012</c:v>
                </c:pt>
                <c:pt idx="59">
                  <c:v>2012</c:v>
                </c:pt>
                <c:pt idx="60">
                  <c:v>2012</c:v>
                </c:pt>
                <c:pt idx="61">
                  <c:v>2012</c:v>
                </c:pt>
                <c:pt idx="62">
                  <c:v>2012</c:v>
                </c:pt>
                <c:pt idx="63">
                  <c:v>2012</c:v>
                </c:pt>
                <c:pt idx="64">
                  <c:v>2012</c:v>
                </c:pt>
                <c:pt idx="65">
                  <c:v>2012</c:v>
                </c:pt>
                <c:pt idx="66">
                  <c:v>2012</c:v>
                </c:pt>
                <c:pt idx="67">
                  <c:v>2012</c:v>
                </c:pt>
                <c:pt idx="68">
                  <c:v>2012</c:v>
                </c:pt>
                <c:pt idx="69">
                  <c:v>2012</c:v>
                </c:pt>
                <c:pt idx="70">
                  <c:v>2013</c:v>
                </c:pt>
                <c:pt idx="71">
                  <c:v>2013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  <c:pt idx="75">
                  <c:v>2013</c:v>
                </c:pt>
                <c:pt idx="76">
                  <c:v>2013</c:v>
                </c:pt>
                <c:pt idx="77">
                  <c:v>2013</c:v>
                </c:pt>
                <c:pt idx="78">
                  <c:v>2013</c:v>
                </c:pt>
                <c:pt idx="79">
                  <c:v>2013</c:v>
                </c:pt>
                <c:pt idx="80">
                  <c:v>2013</c:v>
                </c:pt>
                <c:pt idx="81">
                  <c:v>2013</c:v>
                </c:pt>
                <c:pt idx="82">
                  <c:v>2014</c:v>
                </c:pt>
                <c:pt idx="83">
                  <c:v>2014</c:v>
                </c:pt>
                <c:pt idx="84">
                  <c:v>2014</c:v>
                </c:pt>
                <c:pt idx="85">
                  <c:v>2014</c:v>
                </c:pt>
                <c:pt idx="86">
                  <c:v>2014</c:v>
                </c:pt>
                <c:pt idx="87">
                  <c:v>2014</c:v>
                </c:pt>
                <c:pt idx="88">
                  <c:v>2014</c:v>
                </c:pt>
                <c:pt idx="89">
                  <c:v>2014</c:v>
                </c:pt>
                <c:pt idx="90">
                  <c:v>2014</c:v>
                </c:pt>
                <c:pt idx="91">
                  <c:v>2014</c:v>
                </c:pt>
                <c:pt idx="92">
                  <c:v>2014</c:v>
                </c:pt>
                <c:pt idx="93">
                  <c:v>2014</c:v>
                </c:pt>
                <c:pt idx="94">
                  <c:v>2015</c:v>
                </c:pt>
                <c:pt idx="95">
                  <c:v>2015</c:v>
                </c:pt>
                <c:pt idx="96">
                  <c:v>2015</c:v>
                </c:pt>
                <c:pt idx="97">
                  <c:v>2015</c:v>
                </c:pt>
                <c:pt idx="98">
                  <c:v>2015</c:v>
                </c:pt>
                <c:pt idx="99">
                  <c:v>2015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2015</c:v>
                </c:pt>
                <c:pt idx="105">
                  <c:v>2015</c:v>
                </c:pt>
                <c:pt idx="106">
                  <c:v>2016</c:v>
                </c:pt>
                <c:pt idx="107">
                  <c:v>2016</c:v>
                </c:pt>
                <c:pt idx="108">
                  <c:v>2016</c:v>
                </c:pt>
                <c:pt idx="109">
                  <c:v>2016</c:v>
                </c:pt>
                <c:pt idx="110">
                  <c:v>2016</c:v>
                </c:pt>
                <c:pt idx="111">
                  <c:v>2016</c:v>
                </c:pt>
                <c:pt idx="112">
                  <c:v>2016</c:v>
                </c:pt>
                <c:pt idx="113">
                  <c:v>2016</c:v>
                </c:pt>
                <c:pt idx="114">
                  <c:v>2016</c:v>
                </c:pt>
                <c:pt idx="115">
                  <c:v>2016</c:v>
                </c:pt>
                <c:pt idx="116">
                  <c:v>2016</c:v>
                </c:pt>
                <c:pt idx="117">
                  <c:v>2016</c:v>
                </c:pt>
                <c:pt idx="118">
                  <c:v>2017</c:v>
                </c:pt>
                <c:pt idx="119">
                  <c:v>2017</c:v>
                </c:pt>
                <c:pt idx="120">
                  <c:v>2017</c:v>
                </c:pt>
                <c:pt idx="121">
                  <c:v>2017</c:v>
                </c:pt>
                <c:pt idx="122">
                  <c:v>2017</c:v>
                </c:pt>
                <c:pt idx="123">
                  <c:v>2017</c:v>
                </c:pt>
                <c:pt idx="124">
                  <c:v>2017</c:v>
                </c:pt>
              </c:numCache>
            </c:numRef>
          </c:cat>
          <c:val>
            <c:numRef>
              <c:f>'Gráfico Evolución Fondos'!$D$7:$D$131</c:f>
              <c:numCache>
                <c:formatCode>0.00</c:formatCode>
                <c:ptCount val="125"/>
                <c:pt idx="0">
                  <c:v>7137.2881901031778</c:v>
                </c:pt>
                <c:pt idx="1">
                  <c:v>7190.6942921743776</c:v>
                </c:pt>
                <c:pt idx="2">
                  <c:v>7126.0846214347002</c:v>
                </c:pt>
                <c:pt idx="3">
                  <c:v>9657.4454476800001</c:v>
                </c:pt>
                <c:pt idx="4">
                  <c:v>9832.4906242499947</c:v>
                </c:pt>
                <c:pt idx="5">
                  <c:v>9930.5901984700013</c:v>
                </c:pt>
                <c:pt idx="6">
                  <c:v>11153.035710300001</c:v>
                </c:pt>
                <c:pt idx="7">
                  <c:v>11786.389350109999</c:v>
                </c:pt>
                <c:pt idx="8">
                  <c:v>13059.336493889999</c:v>
                </c:pt>
                <c:pt idx="9">
                  <c:v>14032.605422909999</c:v>
                </c:pt>
                <c:pt idx="10">
                  <c:v>14916.135193939999</c:v>
                </c:pt>
                <c:pt idx="11">
                  <c:v>15222.539385329999</c:v>
                </c:pt>
                <c:pt idx="12">
                  <c:v>17191.983994900002</c:v>
                </c:pt>
                <c:pt idx="13">
                  <c:v>17251.328582549999</c:v>
                </c:pt>
                <c:pt idx="14">
                  <c:v>17133.989138510009</c:v>
                </c:pt>
                <c:pt idx="15">
                  <c:v>18770.377703270002</c:v>
                </c:pt>
                <c:pt idx="16">
                  <c:v>19770.810886579999</c:v>
                </c:pt>
                <c:pt idx="17">
                  <c:v>19463.96551799</c:v>
                </c:pt>
                <c:pt idx="18">
                  <c:v>19268.316702460001</c:v>
                </c:pt>
                <c:pt idx="19">
                  <c:v>18791.478193030001</c:v>
                </c:pt>
                <c:pt idx="20">
                  <c:v>19167.531004019998</c:v>
                </c:pt>
                <c:pt idx="21">
                  <c:v>20210.67553877</c:v>
                </c:pt>
                <c:pt idx="22">
                  <c:v>19542.290246650002</c:v>
                </c:pt>
                <c:pt idx="23">
                  <c:v>19335.10148351</c:v>
                </c:pt>
                <c:pt idx="24">
                  <c:v>19618.153137819991</c:v>
                </c:pt>
                <c:pt idx="25">
                  <c:v>17980.051632809991</c:v>
                </c:pt>
                <c:pt idx="26">
                  <c:v>17509.55451324</c:v>
                </c:pt>
                <c:pt idx="27">
                  <c:v>15767.39227952</c:v>
                </c:pt>
                <c:pt idx="28">
                  <c:v>15015.243716499999</c:v>
                </c:pt>
                <c:pt idx="29">
                  <c:v>14342.690987129999</c:v>
                </c:pt>
                <c:pt idx="30">
                  <c:v>13709.08153652</c:v>
                </c:pt>
                <c:pt idx="31">
                  <c:v>12928.549539600001</c:v>
                </c:pt>
                <c:pt idx="32">
                  <c:v>12603.607700340001</c:v>
                </c:pt>
                <c:pt idx="33">
                  <c:v>11284.78453329</c:v>
                </c:pt>
                <c:pt idx="34">
                  <c:v>11258.07025524</c:v>
                </c:pt>
                <c:pt idx="35">
                  <c:v>11238.03813372</c:v>
                </c:pt>
                <c:pt idx="36">
                  <c:v>11129.956383979999</c:v>
                </c:pt>
                <c:pt idx="37">
                  <c:v>11100.12997675</c:v>
                </c:pt>
                <c:pt idx="38">
                  <c:v>10868.21497997</c:v>
                </c:pt>
                <c:pt idx="39">
                  <c:v>10799.031015230001</c:v>
                </c:pt>
                <c:pt idx="40">
                  <c:v>11104.638920199999</c:v>
                </c:pt>
                <c:pt idx="41">
                  <c:v>12472.27521654</c:v>
                </c:pt>
                <c:pt idx="42">
                  <c:v>12851.815388659999</c:v>
                </c:pt>
                <c:pt idx="43">
                  <c:v>12988.85443902</c:v>
                </c:pt>
                <c:pt idx="44">
                  <c:v>12582.042676569999</c:v>
                </c:pt>
                <c:pt idx="45">
                  <c:v>12720.101154550001</c:v>
                </c:pt>
                <c:pt idx="46">
                  <c:v>12792.444263380001</c:v>
                </c:pt>
                <c:pt idx="47">
                  <c:v>12833.71209237</c:v>
                </c:pt>
                <c:pt idx="48">
                  <c:v>12941.79688758</c:v>
                </c:pt>
                <c:pt idx="49">
                  <c:v>13269.98533627</c:v>
                </c:pt>
                <c:pt idx="50">
                  <c:v>13196.57623526</c:v>
                </c:pt>
                <c:pt idx="51">
                  <c:v>13271.16554061</c:v>
                </c:pt>
                <c:pt idx="52">
                  <c:v>13411.40343893</c:v>
                </c:pt>
                <c:pt idx="53">
                  <c:v>13577.253927010001</c:v>
                </c:pt>
                <c:pt idx="54">
                  <c:v>13223.27180228</c:v>
                </c:pt>
                <c:pt idx="55">
                  <c:v>13418.69495525001</c:v>
                </c:pt>
                <c:pt idx="56">
                  <c:v>13265.728631960001</c:v>
                </c:pt>
                <c:pt idx="57">
                  <c:v>13156.64243059</c:v>
                </c:pt>
                <c:pt idx="58">
                  <c:v>14950.76683241</c:v>
                </c:pt>
                <c:pt idx="59">
                  <c:v>14974.513393630001</c:v>
                </c:pt>
                <c:pt idx="60">
                  <c:v>14905.87703016</c:v>
                </c:pt>
                <c:pt idx="61">
                  <c:v>14998.86450743</c:v>
                </c:pt>
                <c:pt idx="62">
                  <c:v>14700.6488751</c:v>
                </c:pt>
                <c:pt idx="63">
                  <c:v>14786.354004289989</c:v>
                </c:pt>
                <c:pt idx="64">
                  <c:v>14719.25625663</c:v>
                </c:pt>
                <c:pt idx="65">
                  <c:v>14853.143239000001</c:v>
                </c:pt>
                <c:pt idx="66">
                  <c:v>14981.029242369999</c:v>
                </c:pt>
                <c:pt idx="67">
                  <c:v>14977.687693600001</c:v>
                </c:pt>
                <c:pt idx="68">
                  <c:v>14989.92876157</c:v>
                </c:pt>
                <c:pt idx="69">
                  <c:v>14998</c:v>
                </c:pt>
                <c:pt idx="70">
                  <c:v>15032.356136029999</c:v>
                </c:pt>
                <c:pt idx="71">
                  <c:v>14858.93692647</c:v>
                </c:pt>
                <c:pt idx="72">
                  <c:v>14754.647695469999</c:v>
                </c:pt>
                <c:pt idx="73">
                  <c:v>14882.277247939999</c:v>
                </c:pt>
                <c:pt idx="74">
                  <c:v>15240.625892710001</c:v>
                </c:pt>
                <c:pt idx="75">
                  <c:v>15207.82796764</c:v>
                </c:pt>
                <c:pt idx="76">
                  <c:v>15378.853228509999</c:v>
                </c:pt>
                <c:pt idx="77">
                  <c:v>15279.53522844</c:v>
                </c:pt>
                <c:pt idx="78">
                  <c:v>15559.486370320001</c:v>
                </c:pt>
                <c:pt idx="79">
                  <c:v>15696.28620472</c:v>
                </c:pt>
                <c:pt idx="80">
                  <c:v>15556.511541450011</c:v>
                </c:pt>
                <c:pt idx="81">
                  <c:v>15419.12583219</c:v>
                </c:pt>
                <c:pt idx="82">
                  <c:v>15561.22230171</c:v>
                </c:pt>
                <c:pt idx="83">
                  <c:v>15773.88736891</c:v>
                </c:pt>
                <c:pt idx="84">
                  <c:v>15724.429525909991</c:v>
                </c:pt>
                <c:pt idx="85">
                  <c:v>15852.758223680001</c:v>
                </c:pt>
                <c:pt idx="86">
                  <c:v>15937.367363740001</c:v>
                </c:pt>
                <c:pt idx="87">
                  <c:v>15514.022167409999</c:v>
                </c:pt>
                <c:pt idx="88">
                  <c:v>15345.74901401</c:v>
                </c:pt>
                <c:pt idx="89">
                  <c:v>15395.35467689</c:v>
                </c:pt>
                <c:pt idx="90">
                  <c:v>14937.529165440001</c:v>
                </c:pt>
                <c:pt idx="91">
                  <c:v>14928.318225999999</c:v>
                </c:pt>
                <c:pt idx="92">
                  <c:v>14848.178324649991</c:v>
                </c:pt>
                <c:pt idx="93">
                  <c:v>14688.82096789</c:v>
                </c:pt>
                <c:pt idx="94">
                  <c:v>14797.433551169999</c:v>
                </c:pt>
                <c:pt idx="95">
                  <c:v>14654.768520670001</c:v>
                </c:pt>
                <c:pt idx="96">
                  <c:v>14487.39624185</c:v>
                </c:pt>
                <c:pt idx="97">
                  <c:v>14685.438319419991</c:v>
                </c:pt>
                <c:pt idx="98">
                  <c:v>14480.439996769999</c:v>
                </c:pt>
                <c:pt idx="99">
                  <c:v>13998.06759205</c:v>
                </c:pt>
                <c:pt idx="100">
                  <c:v>13993.877869399999</c:v>
                </c:pt>
                <c:pt idx="101">
                  <c:v>14031.47090022</c:v>
                </c:pt>
                <c:pt idx="102">
                  <c:v>14094.385077389999</c:v>
                </c:pt>
                <c:pt idx="103">
                  <c:v>14104.696004949999</c:v>
                </c:pt>
                <c:pt idx="104">
                  <c:v>13840.839699390001</c:v>
                </c:pt>
                <c:pt idx="105">
                  <c:v>13966.27571917</c:v>
                </c:pt>
                <c:pt idx="106">
                  <c:v>14049.60106153</c:v>
                </c:pt>
                <c:pt idx="107">
                  <c:v>14410.3585499</c:v>
                </c:pt>
                <c:pt idx="108">
                  <c:v>14697.645290390001</c:v>
                </c:pt>
                <c:pt idx="109">
                  <c:v>14859.93298121</c:v>
                </c:pt>
                <c:pt idx="110">
                  <c:v>14631.0917188</c:v>
                </c:pt>
                <c:pt idx="111">
                  <c:v>14603.462390410001</c:v>
                </c:pt>
                <c:pt idx="112">
                  <c:v>14694.44179268</c:v>
                </c:pt>
                <c:pt idx="113">
                  <c:v>14579.105062529999</c:v>
                </c:pt>
                <c:pt idx="114">
                  <c:v>14720.833576999999</c:v>
                </c:pt>
                <c:pt idx="115">
                  <c:v>14377.14668442</c:v>
                </c:pt>
                <c:pt idx="116">
                  <c:v>13821.271859779999</c:v>
                </c:pt>
                <c:pt idx="117">
                  <c:v>13772.058262639999</c:v>
                </c:pt>
                <c:pt idx="118">
                  <c:v>13995.22083167</c:v>
                </c:pt>
                <c:pt idx="119">
                  <c:v>14048.66048954</c:v>
                </c:pt>
                <c:pt idx="120">
                  <c:v>14070.310298799999</c:v>
                </c:pt>
                <c:pt idx="121">
                  <c:v>14209.280963249999</c:v>
                </c:pt>
                <c:pt idx="122">
                  <c:v>14443.63521</c:v>
                </c:pt>
                <c:pt idx="123">
                  <c:v>14400.896788849999</c:v>
                </c:pt>
                <c:pt idx="124">
                  <c:v>14607.831768829999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C-48F6-945F-B3D0CB43FECA}"/>
            </c:ext>
          </c:extLst>
        </c:ser>
        <c:ser>
          <c:idx val="1"/>
          <c:order val="1"/>
          <c:tx>
            <c:strRef>
              <c:f>'Gráfico Evolución Fondos'!$C$5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'Gráfico Evolución Fondos'!$B$7:$B$131</c:f>
              <c:numCache>
                <c:formatCode>General</c:formatCode>
                <c:ptCount val="125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2007</c:v>
                </c:pt>
                <c:pt idx="5">
                  <c:v>2007</c:v>
                </c:pt>
                <c:pt idx="6">
                  <c:v>2007</c:v>
                </c:pt>
                <c:pt idx="7">
                  <c:v>2007</c:v>
                </c:pt>
                <c:pt idx="8">
                  <c:v>2007</c:v>
                </c:pt>
                <c:pt idx="9">
                  <c:v>2007</c:v>
                </c:pt>
                <c:pt idx="10">
                  <c:v>2008</c:v>
                </c:pt>
                <c:pt idx="11">
                  <c:v>2008</c:v>
                </c:pt>
                <c:pt idx="12">
                  <c:v>2008</c:v>
                </c:pt>
                <c:pt idx="13">
                  <c:v>2008</c:v>
                </c:pt>
                <c:pt idx="14">
                  <c:v>2008</c:v>
                </c:pt>
                <c:pt idx="15">
                  <c:v>2008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2008</c:v>
                </c:pt>
                <c:pt idx="21">
                  <c:v>2008</c:v>
                </c:pt>
                <c:pt idx="22">
                  <c:v>2009</c:v>
                </c:pt>
                <c:pt idx="23">
                  <c:v>2009</c:v>
                </c:pt>
                <c:pt idx="24">
                  <c:v>2009</c:v>
                </c:pt>
                <c:pt idx="25">
                  <c:v>2009</c:v>
                </c:pt>
                <c:pt idx="26">
                  <c:v>2009</c:v>
                </c:pt>
                <c:pt idx="27">
                  <c:v>2009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2009</c:v>
                </c:pt>
                <c:pt idx="33">
                  <c:v>2009</c:v>
                </c:pt>
                <c:pt idx="34">
                  <c:v>2010</c:v>
                </c:pt>
                <c:pt idx="35">
                  <c:v>2010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2010</c:v>
                </c:pt>
                <c:pt idx="45">
                  <c:v>2010</c:v>
                </c:pt>
                <c:pt idx="46">
                  <c:v>2011</c:v>
                </c:pt>
                <c:pt idx="47">
                  <c:v>2011</c:v>
                </c:pt>
                <c:pt idx="48">
                  <c:v>2011</c:v>
                </c:pt>
                <c:pt idx="49">
                  <c:v>2011</c:v>
                </c:pt>
                <c:pt idx="50">
                  <c:v>2011</c:v>
                </c:pt>
                <c:pt idx="51">
                  <c:v>2011</c:v>
                </c:pt>
                <c:pt idx="52">
                  <c:v>2011</c:v>
                </c:pt>
                <c:pt idx="53">
                  <c:v>2011</c:v>
                </c:pt>
                <c:pt idx="54">
                  <c:v>2011</c:v>
                </c:pt>
                <c:pt idx="55">
                  <c:v>2011</c:v>
                </c:pt>
                <c:pt idx="56">
                  <c:v>2011</c:v>
                </c:pt>
                <c:pt idx="57">
                  <c:v>2011</c:v>
                </c:pt>
                <c:pt idx="58">
                  <c:v>2012</c:v>
                </c:pt>
                <c:pt idx="59">
                  <c:v>2012</c:v>
                </c:pt>
                <c:pt idx="60">
                  <c:v>2012</c:v>
                </c:pt>
                <c:pt idx="61">
                  <c:v>2012</c:v>
                </c:pt>
                <c:pt idx="62">
                  <c:v>2012</c:v>
                </c:pt>
                <c:pt idx="63">
                  <c:v>2012</c:v>
                </c:pt>
                <c:pt idx="64">
                  <c:v>2012</c:v>
                </c:pt>
                <c:pt idx="65">
                  <c:v>2012</c:v>
                </c:pt>
                <c:pt idx="66">
                  <c:v>2012</c:v>
                </c:pt>
                <c:pt idx="67">
                  <c:v>2012</c:v>
                </c:pt>
                <c:pt idx="68">
                  <c:v>2012</c:v>
                </c:pt>
                <c:pt idx="69">
                  <c:v>2012</c:v>
                </c:pt>
                <c:pt idx="70">
                  <c:v>2013</c:v>
                </c:pt>
                <c:pt idx="71">
                  <c:v>2013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  <c:pt idx="75">
                  <c:v>2013</c:v>
                </c:pt>
                <c:pt idx="76">
                  <c:v>2013</c:v>
                </c:pt>
                <c:pt idx="77">
                  <c:v>2013</c:v>
                </c:pt>
                <c:pt idx="78">
                  <c:v>2013</c:v>
                </c:pt>
                <c:pt idx="79">
                  <c:v>2013</c:v>
                </c:pt>
                <c:pt idx="80">
                  <c:v>2013</c:v>
                </c:pt>
                <c:pt idx="81">
                  <c:v>2013</c:v>
                </c:pt>
                <c:pt idx="82">
                  <c:v>2014</c:v>
                </c:pt>
                <c:pt idx="83">
                  <c:v>2014</c:v>
                </c:pt>
                <c:pt idx="84">
                  <c:v>2014</c:v>
                </c:pt>
                <c:pt idx="85">
                  <c:v>2014</c:v>
                </c:pt>
                <c:pt idx="86">
                  <c:v>2014</c:v>
                </c:pt>
                <c:pt idx="87">
                  <c:v>2014</c:v>
                </c:pt>
                <c:pt idx="88">
                  <c:v>2014</c:v>
                </c:pt>
                <c:pt idx="89">
                  <c:v>2014</c:v>
                </c:pt>
                <c:pt idx="90">
                  <c:v>2014</c:v>
                </c:pt>
                <c:pt idx="91">
                  <c:v>2014</c:v>
                </c:pt>
                <c:pt idx="92">
                  <c:v>2014</c:v>
                </c:pt>
                <c:pt idx="93">
                  <c:v>2014</c:v>
                </c:pt>
                <c:pt idx="94">
                  <c:v>2015</c:v>
                </c:pt>
                <c:pt idx="95">
                  <c:v>2015</c:v>
                </c:pt>
                <c:pt idx="96">
                  <c:v>2015</c:v>
                </c:pt>
                <c:pt idx="97">
                  <c:v>2015</c:v>
                </c:pt>
                <c:pt idx="98">
                  <c:v>2015</c:v>
                </c:pt>
                <c:pt idx="99">
                  <c:v>2015</c:v>
                </c:pt>
                <c:pt idx="100">
                  <c:v>2015</c:v>
                </c:pt>
                <c:pt idx="101">
                  <c:v>2015</c:v>
                </c:pt>
                <c:pt idx="102">
                  <c:v>2015</c:v>
                </c:pt>
                <c:pt idx="103">
                  <c:v>2015</c:v>
                </c:pt>
                <c:pt idx="104">
                  <c:v>2015</c:v>
                </c:pt>
                <c:pt idx="105">
                  <c:v>2015</c:v>
                </c:pt>
                <c:pt idx="106">
                  <c:v>2016</c:v>
                </c:pt>
                <c:pt idx="107">
                  <c:v>2016</c:v>
                </c:pt>
                <c:pt idx="108">
                  <c:v>2016</c:v>
                </c:pt>
                <c:pt idx="109">
                  <c:v>2016</c:v>
                </c:pt>
                <c:pt idx="110">
                  <c:v>2016</c:v>
                </c:pt>
                <c:pt idx="111">
                  <c:v>2016</c:v>
                </c:pt>
                <c:pt idx="112">
                  <c:v>2016</c:v>
                </c:pt>
                <c:pt idx="113">
                  <c:v>2016</c:v>
                </c:pt>
                <c:pt idx="114">
                  <c:v>2016</c:v>
                </c:pt>
                <c:pt idx="115">
                  <c:v>2016</c:v>
                </c:pt>
                <c:pt idx="116">
                  <c:v>2016</c:v>
                </c:pt>
                <c:pt idx="117">
                  <c:v>2016</c:v>
                </c:pt>
                <c:pt idx="118">
                  <c:v>2017</c:v>
                </c:pt>
                <c:pt idx="119">
                  <c:v>2017</c:v>
                </c:pt>
                <c:pt idx="120">
                  <c:v>2017</c:v>
                </c:pt>
                <c:pt idx="121">
                  <c:v>2017</c:v>
                </c:pt>
                <c:pt idx="122">
                  <c:v>2017</c:v>
                </c:pt>
                <c:pt idx="123">
                  <c:v>2017</c:v>
                </c:pt>
                <c:pt idx="124">
                  <c:v>2017</c:v>
                </c:pt>
              </c:numCache>
            </c:numRef>
          </c:cat>
          <c:val>
            <c:numRef>
              <c:f>'Gráfico Evolución Fondos'!$C$7:$C$131</c:f>
              <c:numCache>
                <c:formatCode>0.00</c:formatCode>
                <c:ptCount val="125"/>
                <c:pt idx="0">
                  <c:v>613.48212519935282</c:v>
                </c:pt>
                <c:pt idx="1">
                  <c:v>616.68750324617054</c:v>
                </c:pt>
                <c:pt idx="2">
                  <c:v>609.60651647107716</c:v>
                </c:pt>
                <c:pt idx="3">
                  <c:v>1350.26543115</c:v>
                </c:pt>
                <c:pt idx="4">
                  <c:v>1374.80246956</c:v>
                </c:pt>
                <c:pt idx="5">
                  <c:v>1388.52151015</c:v>
                </c:pt>
                <c:pt idx="6">
                  <c:v>1419.1673411899999</c:v>
                </c:pt>
                <c:pt idx="7">
                  <c:v>1435.86320626</c:v>
                </c:pt>
                <c:pt idx="8">
                  <c:v>1469.34415371</c:v>
                </c:pt>
                <c:pt idx="9">
                  <c:v>1466.3539764300001</c:v>
                </c:pt>
                <c:pt idx="10">
                  <c:v>1506.3009643600001</c:v>
                </c:pt>
                <c:pt idx="11">
                  <c:v>1536.97057062</c:v>
                </c:pt>
                <c:pt idx="12">
                  <c:v>1574.30208797</c:v>
                </c:pt>
                <c:pt idx="13">
                  <c:v>1543.36439483</c:v>
                </c:pt>
                <c:pt idx="14">
                  <c:v>1525.2799533800001</c:v>
                </c:pt>
                <c:pt idx="15">
                  <c:v>2451.7137064200001</c:v>
                </c:pt>
                <c:pt idx="16">
                  <c:v>2452.266600869998</c:v>
                </c:pt>
                <c:pt idx="17">
                  <c:v>2414.52994094</c:v>
                </c:pt>
                <c:pt idx="18">
                  <c:v>2390.2194721599999</c:v>
                </c:pt>
                <c:pt idx="19">
                  <c:v>2330.6589442200002</c:v>
                </c:pt>
                <c:pt idx="20">
                  <c:v>2376.774879409998</c:v>
                </c:pt>
                <c:pt idx="21">
                  <c:v>2506.7600407799991</c:v>
                </c:pt>
                <c:pt idx="22">
                  <c:v>2423.3597568800001</c:v>
                </c:pt>
                <c:pt idx="23">
                  <c:v>2397.7234205200011</c:v>
                </c:pt>
                <c:pt idx="24">
                  <c:v>2458.0671106899999</c:v>
                </c:pt>
                <c:pt idx="25">
                  <c:v>2447.6260262300002</c:v>
                </c:pt>
                <c:pt idx="26">
                  <c:v>2515.16457687</c:v>
                </c:pt>
                <c:pt idx="27">
                  <c:v>3339.79933162</c:v>
                </c:pt>
                <c:pt idx="28">
                  <c:v>3367.244360799999</c:v>
                </c:pt>
                <c:pt idx="29">
                  <c:v>3407.0935415700001</c:v>
                </c:pt>
                <c:pt idx="30">
                  <c:v>3456.9770470900012</c:v>
                </c:pt>
                <c:pt idx="31">
                  <c:v>3471.944370350001</c:v>
                </c:pt>
                <c:pt idx="32">
                  <c:v>3536.2254681599979</c:v>
                </c:pt>
                <c:pt idx="33">
                  <c:v>3420.8330264400001</c:v>
                </c:pt>
                <c:pt idx="34">
                  <c:v>3412.9789593300002</c:v>
                </c:pt>
                <c:pt idx="35">
                  <c:v>3406.66167971</c:v>
                </c:pt>
                <c:pt idx="36">
                  <c:v>3373.6814088599999</c:v>
                </c:pt>
                <c:pt idx="37">
                  <c:v>3364.869917810001</c:v>
                </c:pt>
                <c:pt idx="38">
                  <c:v>3294.5882933799999</c:v>
                </c:pt>
                <c:pt idx="39">
                  <c:v>3656.1922315900001</c:v>
                </c:pt>
                <c:pt idx="40">
                  <c:v>3759.4282975599999</c:v>
                </c:pt>
                <c:pt idx="41">
                  <c:v>3762.7226042599991</c:v>
                </c:pt>
                <c:pt idx="42">
                  <c:v>3877.10494707</c:v>
                </c:pt>
                <c:pt idx="43">
                  <c:v>3918.11404812</c:v>
                </c:pt>
                <c:pt idx="44">
                  <c:v>3795.2159607700009</c:v>
                </c:pt>
                <c:pt idx="45">
                  <c:v>3836.6990915800002</c:v>
                </c:pt>
                <c:pt idx="46">
                  <c:v>3858.5966064099998</c:v>
                </c:pt>
                <c:pt idx="47">
                  <c:v>3871.2599888300001</c:v>
                </c:pt>
                <c:pt idx="48">
                  <c:v>3903.73906743</c:v>
                </c:pt>
                <c:pt idx="49">
                  <c:v>4002.65791739</c:v>
                </c:pt>
                <c:pt idx="50">
                  <c:v>3980.4860228699999</c:v>
                </c:pt>
                <c:pt idx="51">
                  <c:v>4444.3080998400001</c:v>
                </c:pt>
                <c:pt idx="52">
                  <c:v>4491.4165946200001</c:v>
                </c:pt>
                <c:pt idx="53">
                  <c:v>4546.2636313800003</c:v>
                </c:pt>
                <c:pt idx="54">
                  <c:v>4428.2131973399974</c:v>
                </c:pt>
                <c:pt idx="55">
                  <c:v>4493.65117276</c:v>
                </c:pt>
                <c:pt idx="56">
                  <c:v>4442.3168111300001</c:v>
                </c:pt>
                <c:pt idx="57">
                  <c:v>4405.4009888000001</c:v>
                </c:pt>
                <c:pt idx="58">
                  <c:v>4457.7310440000001</c:v>
                </c:pt>
                <c:pt idx="59">
                  <c:v>4464.6957750000001</c:v>
                </c:pt>
                <c:pt idx="60">
                  <c:v>4435.8829218500032</c:v>
                </c:pt>
                <c:pt idx="61">
                  <c:v>4471.4093841800004</c:v>
                </c:pt>
                <c:pt idx="62">
                  <c:v>4373.7284412299996</c:v>
                </c:pt>
                <c:pt idx="63">
                  <c:v>5622.516630580003</c:v>
                </c:pt>
                <c:pt idx="64">
                  <c:v>5702.6701384800008</c:v>
                </c:pt>
                <c:pt idx="65">
                  <c:v>5767.9400640700014</c:v>
                </c:pt>
                <c:pt idx="66">
                  <c:v>5856.9918854500002</c:v>
                </c:pt>
                <c:pt idx="67">
                  <c:v>5845.7840941499999</c:v>
                </c:pt>
                <c:pt idx="68">
                  <c:v>5869.6098344000002</c:v>
                </c:pt>
                <c:pt idx="69">
                  <c:v>5883.25</c:v>
                </c:pt>
                <c:pt idx="70">
                  <c:v>5890.1727480900008</c:v>
                </c:pt>
                <c:pt idx="71">
                  <c:v>5829.1336493200006</c:v>
                </c:pt>
                <c:pt idx="72">
                  <c:v>5844.9184455600007</c:v>
                </c:pt>
                <c:pt idx="73">
                  <c:v>5957.8206812200006</c:v>
                </c:pt>
                <c:pt idx="74">
                  <c:v>7148.3312421900009</c:v>
                </c:pt>
                <c:pt idx="75">
                  <c:v>7006.3939856999996</c:v>
                </c:pt>
                <c:pt idx="76">
                  <c:v>7139.6550606500005</c:v>
                </c:pt>
                <c:pt idx="77">
                  <c:v>7084.7851194100003</c:v>
                </c:pt>
                <c:pt idx="78">
                  <c:v>7273.1356093100003</c:v>
                </c:pt>
                <c:pt idx="79">
                  <c:v>7378.7470625600008</c:v>
                </c:pt>
                <c:pt idx="80">
                  <c:v>7354.4228816000004</c:v>
                </c:pt>
                <c:pt idx="81">
                  <c:v>7335.11450547</c:v>
                </c:pt>
                <c:pt idx="82">
                  <c:v>7352.8471492299996</c:v>
                </c:pt>
                <c:pt idx="83">
                  <c:v>7499.1829499600008</c:v>
                </c:pt>
                <c:pt idx="84">
                  <c:v>7507.4076194100007</c:v>
                </c:pt>
                <c:pt idx="85">
                  <c:v>7598.1852454600021</c:v>
                </c:pt>
                <c:pt idx="86">
                  <c:v>7664.3196188600004</c:v>
                </c:pt>
                <c:pt idx="87">
                  <c:v>8235.7985323299999</c:v>
                </c:pt>
                <c:pt idx="88">
                  <c:v>8169.7869966800008</c:v>
                </c:pt>
                <c:pt idx="89">
                  <c:v>8248.6728051900009</c:v>
                </c:pt>
                <c:pt idx="90">
                  <c:v>7993.0479181399987</c:v>
                </c:pt>
                <c:pt idx="91">
                  <c:v>7999.6255454499997</c:v>
                </c:pt>
                <c:pt idx="92">
                  <c:v>8015.0371112900002</c:v>
                </c:pt>
                <c:pt idx="93">
                  <c:v>7943.6994030900014</c:v>
                </c:pt>
                <c:pt idx="94">
                  <c:v>7931.06033923</c:v>
                </c:pt>
                <c:pt idx="95">
                  <c:v>7942.0567500500001</c:v>
                </c:pt>
                <c:pt idx="96">
                  <c:v>7847.0270224400001</c:v>
                </c:pt>
                <c:pt idx="97">
                  <c:v>7960.4968686900002</c:v>
                </c:pt>
                <c:pt idx="98">
                  <c:v>7829.8670727299996</c:v>
                </c:pt>
                <c:pt idx="99">
                  <c:v>8233.3732907799986</c:v>
                </c:pt>
                <c:pt idx="100">
                  <c:v>8265.7555279499957</c:v>
                </c:pt>
                <c:pt idx="101">
                  <c:v>8165.6743322700004</c:v>
                </c:pt>
                <c:pt idx="102">
                  <c:v>8142.7017994300004</c:v>
                </c:pt>
                <c:pt idx="103">
                  <c:v>8261.506322999996</c:v>
                </c:pt>
                <c:pt idx="104">
                  <c:v>8137.2504469800006</c:v>
                </c:pt>
                <c:pt idx="105">
                  <c:v>8112.20545984</c:v>
                </c:pt>
                <c:pt idx="106">
                  <c:v>8095.5521462200013</c:v>
                </c:pt>
                <c:pt idx="107">
                  <c:v>8218.9121139099971</c:v>
                </c:pt>
                <c:pt idx="108">
                  <c:v>8529.41</c:v>
                </c:pt>
                <c:pt idx="109">
                  <c:v>8640.6283320000002</c:v>
                </c:pt>
                <c:pt idx="110">
                  <c:v>8549.4994644599992</c:v>
                </c:pt>
                <c:pt idx="111">
                  <c:v>9214.1529793500013</c:v>
                </c:pt>
                <c:pt idx="112">
                  <c:v>9348.2453520300005</c:v>
                </c:pt>
                <c:pt idx="113">
                  <c:v>9360.3885957099956</c:v>
                </c:pt>
                <c:pt idx="114">
                  <c:v>9403.4400760999979</c:v>
                </c:pt>
                <c:pt idx="115">
                  <c:v>9135.2927902200008</c:v>
                </c:pt>
                <c:pt idx="116">
                  <c:v>8843.3632383099994</c:v>
                </c:pt>
                <c:pt idx="117">
                  <c:v>8862.0748113700029</c:v>
                </c:pt>
                <c:pt idx="118">
                  <c:v>8993.9632827900004</c:v>
                </c:pt>
                <c:pt idx="119">
                  <c:v>9067.8442654500031</c:v>
                </c:pt>
                <c:pt idx="120">
                  <c:v>9096.9857513500028</c:v>
                </c:pt>
                <c:pt idx="121">
                  <c:v>9233.9300746699955</c:v>
                </c:pt>
                <c:pt idx="122">
                  <c:v>9374.0583153199987</c:v>
                </c:pt>
                <c:pt idx="123">
                  <c:v>9868.693224689996</c:v>
                </c:pt>
                <c:pt idx="124">
                  <c:v>10055.49383678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C-48F6-945F-B3D0CB43F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1091115952"/>
        <c:axId val="1091120080"/>
      </c:barChart>
      <c:catAx>
        <c:axId val="109111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1120080"/>
        <c:crosses val="autoZero"/>
        <c:auto val="1"/>
        <c:lblAlgn val="ctr"/>
        <c:lblOffset val="100"/>
        <c:tickLblSkip val="12"/>
        <c:noMultiLvlLbl val="0"/>
      </c:catAx>
      <c:valAx>
        <c:axId val="10911200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91115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</a:defRPr>
      </a:pPr>
      <a:endParaRPr lang="es-C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dirty="0"/>
              <a:t>Exportaciones realizadas mediante </a:t>
            </a:r>
            <a:r>
              <a:rPr lang="es-CL" dirty="0" smtClean="0"/>
              <a:t>SICEX </a:t>
            </a:r>
            <a:r>
              <a:rPr lang="es-CL" dirty="0"/>
              <a:t>(% de exportaciones US$ FOB)</a:t>
            </a:r>
          </a:p>
        </c:rich>
      </c:tx>
      <c:layout/>
      <c:overlay val="0"/>
      <c:spPr>
        <a:noFill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277878627771036E-2"/>
                  <c:y val="3.423560606060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B8-4F1E-AFA3-6A4AD939E415}"/>
                </c:ext>
              </c:extLst>
            </c:dLbl>
            <c:dLbl>
              <c:idx val="1"/>
              <c:layout>
                <c:manualLayout>
                  <c:x val="-7.5277878627771036E-2"/>
                  <c:y val="-2.6698737373737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B8-4F1E-AFA3-6A4AD939E415}"/>
                </c:ext>
              </c:extLst>
            </c:dLbl>
            <c:dLbl>
              <c:idx val="2"/>
              <c:layout>
                <c:manualLayout>
                  <c:x val="-7.5277878627771092E-2"/>
                  <c:y val="3.1028535353535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B8-4F1E-AFA3-6A4AD939E415}"/>
                </c:ext>
              </c:extLst>
            </c:dLbl>
            <c:dLbl>
              <c:idx val="3"/>
              <c:layout>
                <c:manualLayout>
                  <c:x val="-7.2153988592635887E-2"/>
                  <c:y val="-3.3112878787878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B8-4F1E-AFA3-6A4AD939E415}"/>
                </c:ext>
              </c:extLst>
            </c:dLbl>
            <c:dLbl>
              <c:idx val="4"/>
              <c:layout>
                <c:manualLayout>
                  <c:x val="-0.14087956936560928"/>
                  <c:y val="1.1786111111111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B8-4F1E-AFA3-6A4AD939E415}"/>
                </c:ext>
              </c:extLst>
            </c:dLbl>
            <c:dLbl>
              <c:idx val="5"/>
              <c:layout>
                <c:manualLayout>
                  <c:x val="-6.2782318487230426E-2"/>
                  <c:y val="3.7442676767676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B8-4F1E-AFA3-6A4AD939E415}"/>
                </c:ext>
              </c:extLst>
            </c:dLbl>
            <c:dLbl>
              <c:idx val="6"/>
              <c:layout>
                <c:manualLayout>
                  <c:x val="-7.5277878627771036E-2"/>
                  <c:y val="-2.990580808080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B8-4F1E-AFA3-6A4AD939E415}"/>
                </c:ext>
              </c:extLst>
            </c:dLbl>
            <c:dLbl>
              <c:idx val="7"/>
              <c:layout>
                <c:manualLayout>
                  <c:x val="-1.8039358062735697E-2"/>
                  <c:y val="4.385681818181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B8-4F1E-AFA3-6A4AD939E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Hoja1!$B$15:$B$22</c:f>
              <c:numCache>
                <c:formatCode>mmm\-yy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Hoja1!$H$15:$H$22</c:f>
              <c:numCache>
                <c:formatCode>0.0%</c:formatCode>
                <c:ptCount val="8"/>
                <c:pt idx="0">
                  <c:v>0.19081397178895351</c:v>
                </c:pt>
                <c:pt idx="1">
                  <c:v>0.27798636613233602</c:v>
                </c:pt>
                <c:pt idx="2">
                  <c:v>0.24603193341854196</c:v>
                </c:pt>
                <c:pt idx="3">
                  <c:v>0.33963575088413617</c:v>
                </c:pt>
                <c:pt idx="4">
                  <c:v>0.28429139878264348</c:v>
                </c:pt>
                <c:pt idx="5">
                  <c:v>0.2698616263784091</c:v>
                </c:pt>
                <c:pt idx="6">
                  <c:v>0.42907394900327156</c:v>
                </c:pt>
                <c:pt idx="7">
                  <c:v>0.373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EE-4B25-9BE2-2DBA40462F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1322880"/>
        <c:axId val="161324416"/>
      </c:lineChart>
      <c:dateAx>
        <c:axId val="1613228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61324416"/>
        <c:crosses val="autoZero"/>
        <c:auto val="1"/>
        <c:lblOffset val="100"/>
        <c:baseTimeUnit val="months"/>
      </c:dateAx>
      <c:valAx>
        <c:axId val="161324416"/>
        <c:scaling>
          <c:orientation val="minMax"/>
          <c:min val="0.15000000000000002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613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sz="1250" b="1" dirty="0"/>
              <a:t>Tasa </a:t>
            </a:r>
            <a:r>
              <a:rPr lang="es-CL" sz="1250" b="1" dirty="0" smtClean="0"/>
              <a:t>de </a:t>
            </a:r>
            <a:r>
              <a:rPr lang="es-CL" sz="1250" b="1" dirty="0"/>
              <a:t>fondos federales </a:t>
            </a:r>
            <a:r>
              <a:rPr lang="es-CL" sz="1250" b="1" dirty="0" smtClean="0"/>
              <a:t>efectiva EE.UU</a:t>
            </a:r>
            <a:r>
              <a:rPr lang="es-CL" sz="1250" b="1" dirty="0"/>
              <a:t>. (%)</a:t>
            </a:r>
          </a:p>
        </c:rich>
      </c:tx>
      <c:layout>
        <c:manualLayout>
          <c:xMode val="edge"/>
          <c:yMode val="edge"/>
          <c:x val="0.138155833333333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4399624907269748"/>
          <c:y val="0.26836468253968254"/>
          <c:w val="0.81377256587248659"/>
          <c:h val="0.4735388888888889"/>
        </c:manualLayout>
      </c:layout>
      <c:lineChart>
        <c:grouping val="standard"/>
        <c:varyColors val="0"/>
        <c:ser>
          <c:idx val="0"/>
          <c:order val="0"/>
          <c:tx>
            <c:strRef>
              <c:f>'F3'!$B$7</c:f>
              <c:strCache>
                <c:ptCount val="1"/>
                <c:pt idx="0">
                  <c:v>Tasa Fed funds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'F3'!$A$8:$A$151</c:f>
              <c:numCache>
                <c:formatCode>m/d/yyyy</c:formatCode>
                <c:ptCount val="144"/>
                <c:pt idx="0">
                  <c:v>39843</c:v>
                </c:pt>
                <c:pt idx="1">
                  <c:v>39871</c:v>
                </c:pt>
                <c:pt idx="2">
                  <c:v>39903</c:v>
                </c:pt>
                <c:pt idx="3">
                  <c:v>39933</c:v>
                </c:pt>
                <c:pt idx="4">
                  <c:v>39962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40116</c:v>
                </c:pt>
                <c:pt idx="10">
                  <c:v>40147</c:v>
                </c:pt>
                <c:pt idx="11">
                  <c:v>40178</c:v>
                </c:pt>
                <c:pt idx="12">
                  <c:v>40207</c:v>
                </c:pt>
                <c:pt idx="13">
                  <c:v>40235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40389</c:v>
                </c:pt>
                <c:pt idx="19">
                  <c:v>40421</c:v>
                </c:pt>
                <c:pt idx="20">
                  <c:v>40451</c:v>
                </c:pt>
                <c:pt idx="21">
                  <c:v>40480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40662</c:v>
                </c:pt>
                <c:pt idx="28">
                  <c:v>40694</c:v>
                </c:pt>
                <c:pt idx="29">
                  <c:v>40724</c:v>
                </c:pt>
                <c:pt idx="30">
                  <c:v>40753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40907</c:v>
                </c:pt>
                <c:pt idx="36">
                  <c:v>40939</c:v>
                </c:pt>
                <c:pt idx="37">
                  <c:v>40968</c:v>
                </c:pt>
                <c:pt idx="38">
                  <c:v>40998</c:v>
                </c:pt>
                <c:pt idx="39">
                  <c:v>41029</c:v>
                </c:pt>
                <c:pt idx="40">
                  <c:v>41060</c:v>
                </c:pt>
                <c:pt idx="41">
                  <c:v>41089</c:v>
                </c:pt>
                <c:pt idx="42">
                  <c:v>41121</c:v>
                </c:pt>
                <c:pt idx="43">
                  <c:v>41152</c:v>
                </c:pt>
                <c:pt idx="44">
                  <c:v>41180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41362</c:v>
                </c:pt>
                <c:pt idx="51">
                  <c:v>41394</c:v>
                </c:pt>
                <c:pt idx="52">
                  <c:v>41425</c:v>
                </c:pt>
                <c:pt idx="53">
                  <c:v>41453</c:v>
                </c:pt>
                <c:pt idx="54">
                  <c:v>41486</c:v>
                </c:pt>
                <c:pt idx="55">
                  <c:v>41516</c:v>
                </c:pt>
                <c:pt idx="56">
                  <c:v>41547</c:v>
                </c:pt>
                <c:pt idx="57">
                  <c:v>41578</c:v>
                </c:pt>
                <c:pt idx="58">
                  <c:v>41607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41789</c:v>
                </c:pt>
                <c:pt idx="65">
                  <c:v>41820</c:v>
                </c:pt>
                <c:pt idx="66">
                  <c:v>41851</c:v>
                </c:pt>
                <c:pt idx="67">
                  <c:v>41880</c:v>
                </c:pt>
                <c:pt idx="68">
                  <c:v>41912</c:v>
                </c:pt>
                <c:pt idx="69">
                  <c:v>41943</c:v>
                </c:pt>
                <c:pt idx="70">
                  <c:v>41971</c:v>
                </c:pt>
                <c:pt idx="71">
                  <c:v>42004</c:v>
                </c:pt>
                <c:pt idx="72">
                  <c:v>42034</c:v>
                </c:pt>
                <c:pt idx="73">
                  <c:v>42062</c:v>
                </c:pt>
                <c:pt idx="74">
                  <c:v>42094</c:v>
                </c:pt>
                <c:pt idx="75">
                  <c:v>42124</c:v>
                </c:pt>
                <c:pt idx="76">
                  <c:v>42153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42307</c:v>
                </c:pt>
                <c:pt idx="82">
                  <c:v>42338</c:v>
                </c:pt>
                <c:pt idx="83">
                  <c:v>42369</c:v>
                </c:pt>
                <c:pt idx="84">
                  <c:v>42398</c:v>
                </c:pt>
                <c:pt idx="85">
                  <c:v>42429</c:v>
                </c:pt>
                <c:pt idx="86">
                  <c:v>42460</c:v>
                </c:pt>
                <c:pt idx="87">
                  <c:v>42489</c:v>
                </c:pt>
                <c:pt idx="88">
                  <c:v>42521</c:v>
                </c:pt>
                <c:pt idx="89">
                  <c:v>42551</c:v>
                </c:pt>
                <c:pt idx="90">
                  <c:v>42580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42734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42853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43007</c:v>
                </c:pt>
                <c:pt idx="105">
                  <c:v>43039</c:v>
                </c:pt>
                <c:pt idx="106">
                  <c:v>43069</c:v>
                </c:pt>
                <c:pt idx="107">
                  <c:v>43098</c:v>
                </c:pt>
                <c:pt idx="108">
                  <c:v>43131</c:v>
                </c:pt>
                <c:pt idx="109">
                  <c:v>43159</c:v>
                </c:pt>
                <c:pt idx="110">
                  <c:v>43189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</c:numCache>
            </c:numRef>
          </c:cat>
          <c:val>
            <c:numRef>
              <c:f>'F3'!$B$8:$B$151</c:f>
              <c:numCache>
                <c:formatCode>General</c:formatCode>
                <c:ptCount val="14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0.38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0.65</c:v>
                </c:pt>
                <c:pt idx="96">
                  <c:v>0.75</c:v>
                </c:pt>
                <c:pt idx="97">
                  <c:v>0.75</c:v>
                </c:pt>
                <c:pt idx="98">
                  <c:v>0.89</c:v>
                </c:pt>
                <c:pt idx="99">
                  <c:v>1</c:v>
                </c:pt>
                <c:pt idx="100">
                  <c:v>1</c:v>
                </c:pt>
                <c:pt idx="101">
                  <c:v>1.1499999999999999</c:v>
                </c:pt>
                <c:pt idx="102">
                  <c:v>1.25</c:v>
                </c:pt>
                <c:pt idx="103">
                  <c:v>1.25</c:v>
                </c:pt>
                <c:pt idx="104">
                  <c:v>1.25</c:v>
                </c:pt>
                <c:pt idx="105">
                  <c:v>1.25</c:v>
                </c:pt>
                <c:pt idx="106">
                  <c:v>1.25</c:v>
                </c:pt>
                <c:pt idx="107">
                  <c:v>1.4</c:v>
                </c:pt>
                <c:pt idx="108">
                  <c:v>1.4123000000000001</c:v>
                </c:pt>
                <c:pt idx="109">
                  <c:v>1.5</c:v>
                </c:pt>
                <c:pt idx="110">
                  <c:v>1.5899999999999999</c:v>
                </c:pt>
                <c:pt idx="111">
                  <c:v>1.75</c:v>
                </c:pt>
                <c:pt idx="112">
                  <c:v>1.75</c:v>
                </c:pt>
                <c:pt idx="113">
                  <c:v>1.9</c:v>
                </c:pt>
                <c:pt idx="114">
                  <c:v>1.9146999999999998</c:v>
                </c:pt>
                <c:pt idx="115">
                  <c:v>1.9146999999999998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EA-4522-89C2-9A722CD013E2}"/>
            </c:ext>
          </c:extLst>
        </c:ser>
        <c:ser>
          <c:idx val="3"/>
          <c:order val="3"/>
          <c:tx>
            <c:strRef>
              <c:f>'F3'!$E$7</c:f>
              <c:strCache>
                <c:ptCount val="1"/>
                <c:pt idx="0">
                  <c:v>Futuros Ago-2018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'F3'!$A$8:$A$151</c:f>
              <c:numCache>
                <c:formatCode>m/d/yyyy</c:formatCode>
                <c:ptCount val="144"/>
                <c:pt idx="0">
                  <c:v>39843</c:v>
                </c:pt>
                <c:pt idx="1">
                  <c:v>39871</c:v>
                </c:pt>
                <c:pt idx="2">
                  <c:v>39903</c:v>
                </c:pt>
                <c:pt idx="3">
                  <c:v>39933</c:v>
                </c:pt>
                <c:pt idx="4">
                  <c:v>39962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40116</c:v>
                </c:pt>
                <c:pt idx="10">
                  <c:v>40147</c:v>
                </c:pt>
                <c:pt idx="11">
                  <c:v>40178</c:v>
                </c:pt>
                <c:pt idx="12">
                  <c:v>40207</c:v>
                </c:pt>
                <c:pt idx="13">
                  <c:v>40235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40389</c:v>
                </c:pt>
                <c:pt idx="19">
                  <c:v>40421</c:v>
                </c:pt>
                <c:pt idx="20">
                  <c:v>40451</c:v>
                </c:pt>
                <c:pt idx="21">
                  <c:v>40480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40662</c:v>
                </c:pt>
                <c:pt idx="28">
                  <c:v>40694</c:v>
                </c:pt>
                <c:pt idx="29">
                  <c:v>40724</c:v>
                </c:pt>
                <c:pt idx="30">
                  <c:v>40753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40907</c:v>
                </c:pt>
                <c:pt idx="36">
                  <c:v>40939</c:v>
                </c:pt>
                <c:pt idx="37">
                  <c:v>40968</c:v>
                </c:pt>
                <c:pt idx="38">
                  <c:v>40998</c:v>
                </c:pt>
                <c:pt idx="39">
                  <c:v>41029</c:v>
                </c:pt>
                <c:pt idx="40">
                  <c:v>41060</c:v>
                </c:pt>
                <c:pt idx="41">
                  <c:v>41089</c:v>
                </c:pt>
                <c:pt idx="42">
                  <c:v>41121</c:v>
                </c:pt>
                <c:pt idx="43">
                  <c:v>41152</c:v>
                </c:pt>
                <c:pt idx="44">
                  <c:v>41180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41362</c:v>
                </c:pt>
                <c:pt idx="51">
                  <c:v>41394</c:v>
                </c:pt>
                <c:pt idx="52">
                  <c:v>41425</c:v>
                </c:pt>
                <c:pt idx="53">
                  <c:v>41453</c:v>
                </c:pt>
                <c:pt idx="54">
                  <c:v>41486</c:v>
                </c:pt>
                <c:pt idx="55">
                  <c:v>41516</c:v>
                </c:pt>
                <c:pt idx="56">
                  <c:v>41547</c:v>
                </c:pt>
                <c:pt idx="57">
                  <c:v>41578</c:v>
                </c:pt>
                <c:pt idx="58">
                  <c:v>41607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41789</c:v>
                </c:pt>
                <c:pt idx="65">
                  <c:v>41820</c:v>
                </c:pt>
                <c:pt idx="66">
                  <c:v>41851</c:v>
                </c:pt>
                <c:pt idx="67">
                  <c:v>41880</c:v>
                </c:pt>
                <c:pt idx="68">
                  <c:v>41912</c:v>
                </c:pt>
                <c:pt idx="69">
                  <c:v>41943</c:v>
                </c:pt>
                <c:pt idx="70">
                  <c:v>41971</c:v>
                </c:pt>
                <c:pt idx="71">
                  <c:v>42004</c:v>
                </c:pt>
                <c:pt idx="72">
                  <c:v>42034</c:v>
                </c:pt>
                <c:pt idx="73">
                  <c:v>42062</c:v>
                </c:pt>
                <c:pt idx="74">
                  <c:v>42094</c:v>
                </c:pt>
                <c:pt idx="75">
                  <c:v>42124</c:v>
                </c:pt>
                <c:pt idx="76">
                  <c:v>42153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42307</c:v>
                </c:pt>
                <c:pt idx="82">
                  <c:v>42338</c:v>
                </c:pt>
                <c:pt idx="83">
                  <c:v>42369</c:v>
                </c:pt>
                <c:pt idx="84">
                  <c:v>42398</c:v>
                </c:pt>
                <c:pt idx="85">
                  <c:v>42429</c:v>
                </c:pt>
                <c:pt idx="86">
                  <c:v>42460</c:v>
                </c:pt>
                <c:pt idx="87">
                  <c:v>42489</c:v>
                </c:pt>
                <c:pt idx="88">
                  <c:v>42521</c:v>
                </c:pt>
                <c:pt idx="89">
                  <c:v>42551</c:v>
                </c:pt>
                <c:pt idx="90">
                  <c:v>42580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42734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42853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43007</c:v>
                </c:pt>
                <c:pt idx="105">
                  <c:v>43039</c:v>
                </c:pt>
                <c:pt idx="106">
                  <c:v>43069</c:v>
                </c:pt>
                <c:pt idx="107">
                  <c:v>43098</c:v>
                </c:pt>
                <c:pt idx="108">
                  <c:v>43131</c:v>
                </c:pt>
                <c:pt idx="109">
                  <c:v>43159</c:v>
                </c:pt>
                <c:pt idx="110">
                  <c:v>43189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</c:numCache>
            </c:numRef>
          </c:cat>
          <c:val>
            <c:numRef>
              <c:f>'F3'!$E$8:$E$151</c:f>
              <c:numCache>
                <c:formatCode>General</c:formatCode>
                <c:ptCount val="144"/>
                <c:pt idx="115">
                  <c:v>1.9146999999999998</c:v>
                </c:pt>
                <c:pt idx="116">
                  <c:v>1.9489999999999998</c:v>
                </c:pt>
                <c:pt idx="117">
                  <c:v>2.1480000000000001</c:v>
                </c:pt>
                <c:pt idx="118">
                  <c:v>2.153</c:v>
                </c:pt>
                <c:pt idx="119">
                  <c:v>2.2189999999999999</c:v>
                </c:pt>
                <c:pt idx="120">
                  <c:v>2.3210000000000002</c:v>
                </c:pt>
                <c:pt idx="121">
                  <c:v>2.3340000000000001</c:v>
                </c:pt>
                <c:pt idx="122">
                  <c:v>2.38</c:v>
                </c:pt>
                <c:pt idx="123">
                  <c:v>2.4649999999999999</c:v>
                </c:pt>
                <c:pt idx="124">
                  <c:v>2.4910000000000001</c:v>
                </c:pt>
                <c:pt idx="125">
                  <c:v>2.5249999999999999</c:v>
                </c:pt>
                <c:pt idx="126">
                  <c:v>2.58</c:v>
                </c:pt>
                <c:pt idx="127">
                  <c:v>2.593</c:v>
                </c:pt>
                <c:pt idx="128">
                  <c:v>2.6139999999999999</c:v>
                </c:pt>
                <c:pt idx="129">
                  <c:v>2.65</c:v>
                </c:pt>
                <c:pt idx="130">
                  <c:v>2.6579999999999999</c:v>
                </c:pt>
                <c:pt idx="131">
                  <c:v>2.6749999999999998</c:v>
                </c:pt>
                <c:pt idx="132">
                  <c:v>2.6850000000000001</c:v>
                </c:pt>
                <c:pt idx="133">
                  <c:v>2.6859999999999999</c:v>
                </c:pt>
                <c:pt idx="134">
                  <c:v>2.6909999999999998</c:v>
                </c:pt>
                <c:pt idx="135">
                  <c:v>2.6920000000000002</c:v>
                </c:pt>
                <c:pt idx="136">
                  <c:v>2.6890000000000001</c:v>
                </c:pt>
                <c:pt idx="137">
                  <c:v>2.6890000000000001</c:v>
                </c:pt>
                <c:pt idx="138">
                  <c:v>2.6850000000000001</c:v>
                </c:pt>
                <c:pt idx="139">
                  <c:v>2.6798000000000002</c:v>
                </c:pt>
                <c:pt idx="140">
                  <c:v>2.6798000000000002</c:v>
                </c:pt>
                <c:pt idx="141">
                  <c:v>2.6698</c:v>
                </c:pt>
                <c:pt idx="142">
                  <c:v>2.6598000000000002</c:v>
                </c:pt>
                <c:pt idx="143">
                  <c:v>2.6550000000000002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EA-4522-89C2-9A722CD01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7178191"/>
        <c:axId val="160718235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'F3'!$C$7</c15:sqref>
                        </c15:formulaRef>
                      </c:ext>
                    </c:extLst>
                    <c:strCache>
                      <c:ptCount val="1"/>
                      <c:pt idx="0">
                        <c:v>Limite inferior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'F3'!$A$8:$A$151</c15:sqref>
                        </c15:formulaRef>
                      </c:ext>
                    </c:extLst>
                    <c:numCache>
                      <c:formatCode>m/d/yyyy</c:formatCode>
                      <c:ptCount val="144"/>
                      <c:pt idx="0">
                        <c:v>39843</c:v>
                      </c:pt>
                      <c:pt idx="1">
                        <c:v>39871</c:v>
                      </c:pt>
                      <c:pt idx="2">
                        <c:v>39903</c:v>
                      </c:pt>
                      <c:pt idx="3">
                        <c:v>39933</c:v>
                      </c:pt>
                      <c:pt idx="4">
                        <c:v>39962</c:v>
                      </c:pt>
                      <c:pt idx="5">
                        <c:v>39994</c:v>
                      </c:pt>
                      <c:pt idx="6">
                        <c:v>40025</c:v>
                      </c:pt>
                      <c:pt idx="7">
                        <c:v>40056</c:v>
                      </c:pt>
                      <c:pt idx="8">
                        <c:v>40086</c:v>
                      </c:pt>
                      <c:pt idx="9">
                        <c:v>40116</c:v>
                      </c:pt>
                      <c:pt idx="10">
                        <c:v>40147</c:v>
                      </c:pt>
                      <c:pt idx="11">
                        <c:v>40178</c:v>
                      </c:pt>
                      <c:pt idx="12">
                        <c:v>40207</c:v>
                      </c:pt>
                      <c:pt idx="13">
                        <c:v>40235</c:v>
                      </c:pt>
                      <c:pt idx="14">
                        <c:v>40268</c:v>
                      </c:pt>
                      <c:pt idx="15">
                        <c:v>40298</c:v>
                      </c:pt>
                      <c:pt idx="16">
                        <c:v>40329</c:v>
                      </c:pt>
                      <c:pt idx="17">
                        <c:v>40359</c:v>
                      </c:pt>
                      <c:pt idx="18">
                        <c:v>40389</c:v>
                      </c:pt>
                      <c:pt idx="19">
                        <c:v>40421</c:v>
                      </c:pt>
                      <c:pt idx="20">
                        <c:v>40451</c:v>
                      </c:pt>
                      <c:pt idx="21">
                        <c:v>40480</c:v>
                      </c:pt>
                      <c:pt idx="22">
                        <c:v>40512</c:v>
                      </c:pt>
                      <c:pt idx="23">
                        <c:v>40543</c:v>
                      </c:pt>
                      <c:pt idx="24">
                        <c:v>40574</c:v>
                      </c:pt>
                      <c:pt idx="25">
                        <c:v>40602</c:v>
                      </c:pt>
                      <c:pt idx="26">
                        <c:v>40633</c:v>
                      </c:pt>
                      <c:pt idx="27">
                        <c:v>40662</c:v>
                      </c:pt>
                      <c:pt idx="28">
                        <c:v>40694</c:v>
                      </c:pt>
                      <c:pt idx="29">
                        <c:v>40724</c:v>
                      </c:pt>
                      <c:pt idx="30">
                        <c:v>40753</c:v>
                      </c:pt>
                      <c:pt idx="31">
                        <c:v>40786</c:v>
                      </c:pt>
                      <c:pt idx="32">
                        <c:v>40816</c:v>
                      </c:pt>
                      <c:pt idx="33">
                        <c:v>40847</c:v>
                      </c:pt>
                      <c:pt idx="34">
                        <c:v>40877</c:v>
                      </c:pt>
                      <c:pt idx="35">
                        <c:v>40907</c:v>
                      </c:pt>
                      <c:pt idx="36">
                        <c:v>40939</c:v>
                      </c:pt>
                      <c:pt idx="37">
                        <c:v>40968</c:v>
                      </c:pt>
                      <c:pt idx="38">
                        <c:v>40998</c:v>
                      </c:pt>
                      <c:pt idx="39">
                        <c:v>41029</c:v>
                      </c:pt>
                      <c:pt idx="40">
                        <c:v>41060</c:v>
                      </c:pt>
                      <c:pt idx="41">
                        <c:v>41089</c:v>
                      </c:pt>
                      <c:pt idx="42">
                        <c:v>41121</c:v>
                      </c:pt>
                      <c:pt idx="43">
                        <c:v>41152</c:v>
                      </c:pt>
                      <c:pt idx="44">
                        <c:v>41180</c:v>
                      </c:pt>
                      <c:pt idx="45">
                        <c:v>41213</c:v>
                      </c:pt>
                      <c:pt idx="46">
                        <c:v>41243</c:v>
                      </c:pt>
                      <c:pt idx="47">
                        <c:v>41274</c:v>
                      </c:pt>
                      <c:pt idx="48">
                        <c:v>41305</c:v>
                      </c:pt>
                      <c:pt idx="49">
                        <c:v>41333</c:v>
                      </c:pt>
                      <c:pt idx="50">
                        <c:v>41362</c:v>
                      </c:pt>
                      <c:pt idx="51">
                        <c:v>41394</c:v>
                      </c:pt>
                      <c:pt idx="52">
                        <c:v>41425</c:v>
                      </c:pt>
                      <c:pt idx="53">
                        <c:v>41453</c:v>
                      </c:pt>
                      <c:pt idx="54">
                        <c:v>41486</c:v>
                      </c:pt>
                      <c:pt idx="55">
                        <c:v>41516</c:v>
                      </c:pt>
                      <c:pt idx="56">
                        <c:v>41547</c:v>
                      </c:pt>
                      <c:pt idx="57">
                        <c:v>41578</c:v>
                      </c:pt>
                      <c:pt idx="58">
                        <c:v>41607</c:v>
                      </c:pt>
                      <c:pt idx="59">
                        <c:v>41639</c:v>
                      </c:pt>
                      <c:pt idx="60">
                        <c:v>41670</c:v>
                      </c:pt>
                      <c:pt idx="61">
                        <c:v>41698</c:v>
                      </c:pt>
                      <c:pt idx="62">
                        <c:v>41729</c:v>
                      </c:pt>
                      <c:pt idx="63">
                        <c:v>41759</c:v>
                      </c:pt>
                      <c:pt idx="64">
                        <c:v>41789</c:v>
                      </c:pt>
                      <c:pt idx="65">
                        <c:v>41820</c:v>
                      </c:pt>
                      <c:pt idx="66">
                        <c:v>41851</c:v>
                      </c:pt>
                      <c:pt idx="67">
                        <c:v>41880</c:v>
                      </c:pt>
                      <c:pt idx="68">
                        <c:v>41912</c:v>
                      </c:pt>
                      <c:pt idx="69">
                        <c:v>41943</c:v>
                      </c:pt>
                      <c:pt idx="70">
                        <c:v>41971</c:v>
                      </c:pt>
                      <c:pt idx="71">
                        <c:v>42004</c:v>
                      </c:pt>
                      <c:pt idx="72">
                        <c:v>42034</c:v>
                      </c:pt>
                      <c:pt idx="73">
                        <c:v>42062</c:v>
                      </c:pt>
                      <c:pt idx="74">
                        <c:v>42094</c:v>
                      </c:pt>
                      <c:pt idx="75">
                        <c:v>42124</c:v>
                      </c:pt>
                      <c:pt idx="76">
                        <c:v>42153</c:v>
                      </c:pt>
                      <c:pt idx="77">
                        <c:v>42185</c:v>
                      </c:pt>
                      <c:pt idx="78">
                        <c:v>42216</c:v>
                      </c:pt>
                      <c:pt idx="79">
                        <c:v>42247</c:v>
                      </c:pt>
                      <c:pt idx="80">
                        <c:v>42277</c:v>
                      </c:pt>
                      <c:pt idx="81">
                        <c:v>42307</c:v>
                      </c:pt>
                      <c:pt idx="82">
                        <c:v>42338</c:v>
                      </c:pt>
                      <c:pt idx="83">
                        <c:v>42369</c:v>
                      </c:pt>
                      <c:pt idx="84">
                        <c:v>42398</c:v>
                      </c:pt>
                      <c:pt idx="85">
                        <c:v>42429</c:v>
                      </c:pt>
                      <c:pt idx="86">
                        <c:v>42460</c:v>
                      </c:pt>
                      <c:pt idx="87">
                        <c:v>42489</c:v>
                      </c:pt>
                      <c:pt idx="88">
                        <c:v>42521</c:v>
                      </c:pt>
                      <c:pt idx="89">
                        <c:v>42551</c:v>
                      </c:pt>
                      <c:pt idx="90">
                        <c:v>42580</c:v>
                      </c:pt>
                      <c:pt idx="91">
                        <c:v>42613</c:v>
                      </c:pt>
                      <c:pt idx="92">
                        <c:v>42643</c:v>
                      </c:pt>
                      <c:pt idx="93">
                        <c:v>42674</c:v>
                      </c:pt>
                      <c:pt idx="94">
                        <c:v>42704</c:v>
                      </c:pt>
                      <c:pt idx="95">
                        <c:v>42734</c:v>
                      </c:pt>
                      <c:pt idx="96">
                        <c:v>42766</c:v>
                      </c:pt>
                      <c:pt idx="97">
                        <c:v>42794</c:v>
                      </c:pt>
                      <c:pt idx="98">
                        <c:v>42825</c:v>
                      </c:pt>
                      <c:pt idx="99">
                        <c:v>42853</c:v>
                      </c:pt>
                      <c:pt idx="100">
                        <c:v>42886</c:v>
                      </c:pt>
                      <c:pt idx="101">
                        <c:v>42916</c:v>
                      </c:pt>
                      <c:pt idx="102">
                        <c:v>42947</c:v>
                      </c:pt>
                      <c:pt idx="103">
                        <c:v>42978</c:v>
                      </c:pt>
                      <c:pt idx="104">
                        <c:v>43007</c:v>
                      </c:pt>
                      <c:pt idx="105">
                        <c:v>43039</c:v>
                      </c:pt>
                      <c:pt idx="106">
                        <c:v>43069</c:v>
                      </c:pt>
                      <c:pt idx="107">
                        <c:v>43098</c:v>
                      </c:pt>
                      <c:pt idx="108">
                        <c:v>43131</c:v>
                      </c:pt>
                      <c:pt idx="109">
                        <c:v>43159</c:v>
                      </c:pt>
                      <c:pt idx="110">
                        <c:v>43189</c:v>
                      </c:pt>
                      <c:pt idx="111">
                        <c:v>43220</c:v>
                      </c:pt>
                      <c:pt idx="112">
                        <c:v>43251</c:v>
                      </c:pt>
                      <c:pt idx="113">
                        <c:v>43281</c:v>
                      </c:pt>
                      <c:pt idx="114">
                        <c:v>43312</c:v>
                      </c:pt>
                      <c:pt idx="115">
                        <c:v>43343</c:v>
                      </c:pt>
                      <c:pt idx="116">
                        <c:v>43373</c:v>
                      </c:pt>
                      <c:pt idx="117">
                        <c:v>43404</c:v>
                      </c:pt>
                      <c:pt idx="118">
                        <c:v>43434</c:v>
                      </c:pt>
                      <c:pt idx="119">
                        <c:v>43465</c:v>
                      </c:pt>
                      <c:pt idx="120">
                        <c:v>43496</c:v>
                      </c:pt>
                      <c:pt idx="121">
                        <c:v>43524</c:v>
                      </c:pt>
                      <c:pt idx="122">
                        <c:v>43555</c:v>
                      </c:pt>
                      <c:pt idx="123">
                        <c:v>43585</c:v>
                      </c:pt>
                      <c:pt idx="124">
                        <c:v>43616</c:v>
                      </c:pt>
                      <c:pt idx="125">
                        <c:v>43646</c:v>
                      </c:pt>
                      <c:pt idx="126">
                        <c:v>43677</c:v>
                      </c:pt>
                      <c:pt idx="127">
                        <c:v>43708</c:v>
                      </c:pt>
                      <c:pt idx="128">
                        <c:v>43738</c:v>
                      </c:pt>
                      <c:pt idx="129">
                        <c:v>43769</c:v>
                      </c:pt>
                      <c:pt idx="130">
                        <c:v>43799</c:v>
                      </c:pt>
                      <c:pt idx="131">
                        <c:v>43830</c:v>
                      </c:pt>
                      <c:pt idx="132">
                        <c:v>43861</c:v>
                      </c:pt>
                      <c:pt idx="133">
                        <c:v>43890</c:v>
                      </c:pt>
                      <c:pt idx="134">
                        <c:v>43921</c:v>
                      </c:pt>
                      <c:pt idx="135">
                        <c:v>43951</c:v>
                      </c:pt>
                      <c:pt idx="136">
                        <c:v>43982</c:v>
                      </c:pt>
                      <c:pt idx="137">
                        <c:v>44012</c:v>
                      </c:pt>
                      <c:pt idx="138">
                        <c:v>44043</c:v>
                      </c:pt>
                      <c:pt idx="139">
                        <c:v>44074</c:v>
                      </c:pt>
                      <c:pt idx="140">
                        <c:v>44104</c:v>
                      </c:pt>
                      <c:pt idx="141">
                        <c:v>44135</c:v>
                      </c:pt>
                      <c:pt idx="142">
                        <c:v>44165</c:v>
                      </c:pt>
                      <c:pt idx="143">
                        <c:v>44196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'F3'!$C$8:$C$151</c15:sqref>
                        </c15:formulaRef>
                      </c:ext>
                    </c:extLst>
                    <c:numCache>
                      <c:formatCode>General</c:formatCode>
                      <c:ptCount val="14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0.13</c:v>
                      </c:pt>
                      <c:pt idx="84">
                        <c:v>0.25</c:v>
                      </c:pt>
                      <c:pt idx="85">
                        <c:v>0.25</c:v>
                      </c:pt>
                      <c:pt idx="86">
                        <c:v>0.25</c:v>
                      </c:pt>
                      <c:pt idx="87">
                        <c:v>0.25</c:v>
                      </c:pt>
                      <c:pt idx="88">
                        <c:v>0.25</c:v>
                      </c:pt>
                      <c:pt idx="89">
                        <c:v>0.25</c:v>
                      </c:pt>
                      <c:pt idx="90">
                        <c:v>0.25</c:v>
                      </c:pt>
                      <c:pt idx="91">
                        <c:v>0.25</c:v>
                      </c:pt>
                      <c:pt idx="92">
                        <c:v>0.25</c:v>
                      </c:pt>
                      <c:pt idx="93">
                        <c:v>0.25</c:v>
                      </c:pt>
                      <c:pt idx="94">
                        <c:v>0.25</c:v>
                      </c:pt>
                      <c:pt idx="95">
                        <c:v>0.4</c:v>
                      </c:pt>
                      <c:pt idx="96">
                        <c:v>0.5</c:v>
                      </c:pt>
                      <c:pt idx="97">
                        <c:v>0.5</c:v>
                      </c:pt>
                      <c:pt idx="98">
                        <c:v>0.64</c:v>
                      </c:pt>
                      <c:pt idx="99">
                        <c:v>0.75</c:v>
                      </c:pt>
                      <c:pt idx="100">
                        <c:v>0.75</c:v>
                      </c:pt>
                      <c:pt idx="101">
                        <c:v>0.9</c:v>
                      </c:pt>
                      <c:pt idx="102">
                        <c:v>1</c:v>
                      </c:pt>
                      <c:pt idx="103">
                        <c:v>1</c:v>
                      </c:pt>
                      <c:pt idx="104">
                        <c:v>1</c:v>
                      </c:pt>
                      <c:pt idx="105">
                        <c:v>1</c:v>
                      </c:pt>
                      <c:pt idx="106">
                        <c:v>1</c:v>
                      </c:pt>
                      <c:pt idx="107">
                        <c:v>1.1499999999999999</c:v>
                      </c:pt>
                      <c:pt idx="108">
                        <c:v>1.25</c:v>
                      </c:pt>
                      <c:pt idx="109">
                        <c:v>1.25</c:v>
                      </c:pt>
                      <c:pt idx="110">
                        <c:v>1.34</c:v>
                      </c:pt>
                      <c:pt idx="111">
                        <c:v>1.5</c:v>
                      </c:pt>
                      <c:pt idx="112">
                        <c:v>1.5</c:v>
                      </c:pt>
                      <c:pt idx="113">
                        <c:v>1.75</c:v>
                      </c:pt>
                      <c:pt idx="114">
                        <c:v>1.75</c:v>
                      </c:pt>
                      <c:pt idx="115">
                        <c:v>1.75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9EA-4522-89C2-9A722CD013E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'F3'!$D$7</c15:sqref>
                        </c15:formulaRef>
                      </c:ext>
                    </c:extLst>
                    <c:strCache>
                      <c:ptCount val="1"/>
                      <c:pt idx="0">
                        <c:v>Tasa efectiva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'F3'!$A$8:$A$151</c15:sqref>
                        </c15:formulaRef>
                      </c:ext>
                    </c:extLst>
                    <c:numCache>
                      <c:formatCode>m/d/yyyy</c:formatCode>
                      <c:ptCount val="144"/>
                      <c:pt idx="0">
                        <c:v>39843</c:v>
                      </c:pt>
                      <c:pt idx="1">
                        <c:v>39871</c:v>
                      </c:pt>
                      <c:pt idx="2">
                        <c:v>39903</c:v>
                      </c:pt>
                      <c:pt idx="3">
                        <c:v>39933</c:v>
                      </c:pt>
                      <c:pt idx="4">
                        <c:v>39962</c:v>
                      </c:pt>
                      <c:pt idx="5">
                        <c:v>39994</c:v>
                      </c:pt>
                      <c:pt idx="6">
                        <c:v>40025</c:v>
                      </c:pt>
                      <c:pt idx="7">
                        <c:v>40056</c:v>
                      </c:pt>
                      <c:pt idx="8">
                        <c:v>40086</c:v>
                      </c:pt>
                      <c:pt idx="9">
                        <c:v>40116</c:v>
                      </c:pt>
                      <c:pt idx="10">
                        <c:v>40147</c:v>
                      </c:pt>
                      <c:pt idx="11">
                        <c:v>40178</c:v>
                      </c:pt>
                      <c:pt idx="12">
                        <c:v>40207</c:v>
                      </c:pt>
                      <c:pt idx="13">
                        <c:v>40235</c:v>
                      </c:pt>
                      <c:pt idx="14">
                        <c:v>40268</c:v>
                      </c:pt>
                      <c:pt idx="15">
                        <c:v>40298</c:v>
                      </c:pt>
                      <c:pt idx="16">
                        <c:v>40329</c:v>
                      </c:pt>
                      <c:pt idx="17">
                        <c:v>40359</c:v>
                      </c:pt>
                      <c:pt idx="18">
                        <c:v>40389</c:v>
                      </c:pt>
                      <c:pt idx="19">
                        <c:v>40421</c:v>
                      </c:pt>
                      <c:pt idx="20">
                        <c:v>40451</c:v>
                      </c:pt>
                      <c:pt idx="21">
                        <c:v>40480</c:v>
                      </c:pt>
                      <c:pt idx="22">
                        <c:v>40512</c:v>
                      </c:pt>
                      <c:pt idx="23">
                        <c:v>40543</c:v>
                      </c:pt>
                      <c:pt idx="24">
                        <c:v>40574</c:v>
                      </c:pt>
                      <c:pt idx="25">
                        <c:v>40602</c:v>
                      </c:pt>
                      <c:pt idx="26">
                        <c:v>40633</c:v>
                      </c:pt>
                      <c:pt idx="27">
                        <c:v>40662</c:v>
                      </c:pt>
                      <c:pt idx="28">
                        <c:v>40694</c:v>
                      </c:pt>
                      <c:pt idx="29">
                        <c:v>40724</c:v>
                      </c:pt>
                      <c:pt idx="30">
                        <c:v>40753</c:v>
                      </c:pt>
                      <c:pt idx="31">
                        <c:v>40786</c:v>
                      </c:pt>
                      <c:pt idx="32">
                        <c:v>40816</c:v>
                      </c:pt>
                      <c:pt idx="33">
                        <c:v>40847</c:v>
                      </c:pt>
                      <c:pt idx="34">
                        <c:v>40877</c:v>
                      </c:pt>
                      <c:pt idx="35">
                        <c:v>40907</c:v>
                      </c:pt>
                      <c:pt idx="36">
                        <c:v>40939</c:v>
                      </c:pt>
                      <c:pt idx="37">
                        <c:v>40968</c:v>
                      </c:pt>
                      <c:pt idx="38">
                        <c:v>40998</c:v>
                      </c:pt>
                      <c:pt idx="39">
                        <c:v>41029</c:v>
                      </c:pt>
                      <c:pt idx="40">
                        <c:v>41060</c:v>
                      </c:pt>
                      <c:pt idx="41">
                        <c:v>41089</c:v>
                      </c:pt>
                      <c:pt idx="42">
                        <c:v>41121</c:v>
                      </c:pt>
                      <c:pt idx="43">
                        <c:v>41152</c:v>
                      </c:pt>
                      <c:pt idx="44">
                        <c:v>41180</c:v>
                      </c:pt>
                      <c:pt idx="45">
                        <c:v>41213</c:v>
                      </c:pt>
                      <c:pt idx="46">
                        <c:v>41243</c:v>
                      </c:pt>
                      <c:pt idx="47">
                        <c:v>41274</c:v>
                      </c:pt>
                      <c:pt idx="48">
                        <c:v>41305</c:v>
                      </c:pt>
                      <c:pt idx="49">
                        <c:v>41333</c:v>
                      </c:pt>
                      <c:pt idx="50">
                        <c:v>41362</c:v>
                      </c:pt>
                      <c:pt idx="51">
                        <c:v>41394</c:v>
                      </c:pt>
                      <c:pt idx="52">
                        <c:v>41425</c:v>
                      </c:pt>
                      <c:pt idx="53">
                        <c:v>41453</c:v>
                      </c:pt>
                      <c:pt idx="54">
                        <c:v>41486</c:v>
                      </c:pt>
                      <c:pt idx="55">
                        <c:v>41516</c:v>
                      </c:pt>
                      <c:pt idx="56">
                        <c:v>41547</c:v>
                      </c:pt>
                      <c:pt idx="57">
                        <c:v>41578</c:v>
                      </c:pt>
                      <c:pt idx="58">
                        <c:v>41607</c:v>
                      </c:pt>
                      <c:pt idx="59">
                        <c:v>41639</c:v>
                      </c:pt>
                      <c:pt idx="60">
                        <c:v>41670</c:v>
                      </c:pt>
                      <c:pt idx="61">
                        <c:v>41698</c:v>
                      </c:pt>
                      <c:pt idx="62">
                        <c:v>41729</c:v>
                      </c:pt>
                      <c:pt idx="63">
                        <c:v>41759</c:v>
                      </c:pt>
                      <c:pt idx="64">
                        <c:v>41789</c:v>
                      </c:pt>
                      <c:pt idx="65">
                        <c:v>41820</c:v>
                      </c:pt>
                      <c:pt idx="66">
                        <c:v>41851</c:v>
                      </c:pt>
                      <c:pt idx="67">
                        <c:v>41880</c:v>
                      </c:pt>
                      <c:pt idx="68">
                        <c:v>41912</c:v>
                      </c:pt>
                      <c:pt idx="69">
                        <c:v>41943</c:v>
                      </c:pt>
                      <c:pt idx="70">
                        <c:v>41971</c:v>
                      </c:pt>
                      <c:pt idx="71">
                        <c:v>42004</c:v>
                      </c:pt>
                      <c:pt idx="72">
                        <c:v>42034</c:v>
                      </c:pt>
                      <c:pt idx="73">
                        <c:v>42062</c:v>
                      </c:pt>
                      <c:pt idx="74">
                        <c:v>42094</c:v>
                      </c:pt>
                      <c:pt idx="75">
                        <c:v>42124</c:v>
                      </c:pt>
                      <c:pt idx="76">
                        <c:v>42153</c:v>
                      </c:pt>
                      <c:pt idx="77">
                        <c:v>42185</c:v>
                      </c:pt>
                      <c:pt idx="78">
                        <c:v>42216</c:v>
                      </c:pt>
                      <c:pt idx="79">
                        <c:v>42247</c:v>
                      </c:pt>
                      <c:pt idx="80">
                        <c:v>42277</c:v>
                      </c:pt>
                      <c:pt idx="81">
                        <c:v>42307</c:v>
                      </c:pt>
                      <c:pt idx="82">
                        <c:v>42338</c:v>
                      </c:pt>
                      <c:pt idx="83">
                        <c:v>42369</c:v>
                      </c:pt>
                      <c:pt idx="84">
                        <c:v>42398</c:v>
                      </c:pt>
                      <c:pt idx="85">
                        <c:v>42429</c:v>
                      </c:pt>
                      <c:pt idx="86">
                        <c:v>42460</c:v>
                      </c:pt>
                      <c:pt idx="87">
                        <c:v>42489</c:v>
                      </c:pt>
                      <c:pt idx="88">
                        <c:v>42521</c:v>
                      </c:pt>
                      <c:pt idx="89">
                        <c:v>42551</c:v>
                      </c:pt>
                      <c:pt idx="90">
                        <c:v>42580</c:v>
                      </c:pt>
                      <c:pt idx="91">
                        <c:v>42613</c:v>
                      </c:pt>
                      <c:pt idx="92">
                        <c:v>42643</c:v>
                      </c:pt>
                      <c:pt idx="93">
                        <c:v>42674</c:v>
                      </c:pt>
                      <c:pt idx="94">
                        <c:v>42704</c:v>
                      </c:pt>
                      <c:pt idx="95">
                        <c:v>42734</c:v>
                      </c:pt>
                      <c:pt idx="96">
                        <c:v>42766</c:v>
                      </c:pt>
                      <c:pt idx="97">
                        <c:v>42794</c:v>
                      </c:pt>
                      <c:pt idx="98">
                        <c:v>42825</c:v>
                      </c:pt>
                      <c:pt idx="99">
                        <c:v>42853</c:v>
                      </c:pt>
                      <c:pt idx="100">
                        <c:v>42886</c:v>
                      </c:pt>
                      <c:pt idx="101">
                        <c:v>42916</c:v>
                      </c:pt>
                      <c:pt idx="102">
                        <c:v>42947</c:v>
                      </c:pt>
                      <c:pt idx="103">
                        <c:v>42978</c:v>
                      </c:pt>
                      <c:pt idx="104">
                        <c:v>43007</c:v>
                      </c:pt>
                      <c:pt idx="105">
                        <c:v>43039</c:v>
                      </c:pt>
                      <c:pt idx="106">
                        <c:v>43069</c:v>
                      </c:pt>
                      <c:pt idx="107">
                        <c:v>43098</c:v>
                      </c:pt>
                      <c:pt idx="108">
                        <c:v>43131</c:v>
                      </c:pt>
                      <c:pt idx="109">
                        <c:v>43159</c:v>
                      </c:pt>
                      <c:pt idx="110">
                        <c:v>43189</c:v>
                      </c:pt>
                      <c:pt idx="111">
                        <c:v>43220</c:v>
                      </c:pt>
                      <c:pt idx="112">
                        <c:v>43251</c:v>
                      </c:pt>
                      <c:pt idx="113">
                        <c:v>43281</c:v>
                      </c:pt>
                      <c:pt idx="114">
                        <c:v>43312</c:v>
                      </c:pt>
                      <c:pt idx="115">
                        <c:v>43343</c:v>
                      </c:pt>
                      <c:pt idx="116">
                        <c:v>43373</c:v>
                      </c:pt>
                      <c:pt idx="117">
                        <c:v>43404</c:v>
                      </c:pt>
                      <c:pt idx="118">
                        <c:v>43434</c:v>
                      </c:pt>
                      <c:pt idx="119">
                        <c:v>43465</c:v>
                      </c:pt>
                      <c:pt idx="120">
                        <c:v>43496</c:v>
                      </c:pt>
                      <c:pt idx="121">
                        <c:v>43524</c:v>
                      </c:pt>
                      <c:pt idx="122">
                        <c:v>43555</c:v>
                      </c:pt>
                      <c:pt idx="123">
                        <c:v>43585</c:v>
                      </c:pt>
                      <c:pt idx="124">
                        <c:v>43616</c:v>
                      </c:pt>
                      <c:pt idx="125">
                        <c:v>43646</c:v>
                      </c:pt>
                      <c:pt idx="126">
                        <c:v>43677</c:v>
                      </c:pt>
                      <c:pt idx="127">
                        <c:v>43708</c:v>
                      </c:pt>
                      <c:pt idx="128">
                        <c:v>43738</c:v>
                      </c:pt>
                      <c:pt idx="129">
                        <c:v>43769</c:v>
                      </c:pt>
                      <c:pt idx="130">
                        <c:v>43799</c:v>
                      </c:pt>
                      <c:pt idx="131">
                        <c:v>43830</c:v>
                      </c:pt>
                      <c:pt idx="132">
                        <c:v>43861</c:v>
                      </c:pt>
                      <c:pt idx="133">
                        <c:v>43890</c:v>
                      </c:pt>
                      <c:pt idx="134">
                        <c:v>43921</c:v>
                      </c:pt>
                      <c:pt idx="135">
                        <c:v>43951</c:v>
                      </c:pt>
                      <c:pt idx="136">
                        <c:v>43982</c:v>
                      </c:pt>
                      <c:pt idx="137">
                        <c:v>44012</c:v>
                      </c:pt>
                      <c:pt idx="138">
                        <c:v>44043</c:v>
                      </c:pt>
                      <c:pt idx="139">
                        <c:v>44074</c:v>
                      </c:pt>
                      <c:pt idx="140">
                        <c:v>44104</c:v>
                      </c:pt>
                      <c:pt idx="141">
                        <c:v>44135</c:v>
                      </c:pt>
                      <c:pt idx="142">
                        <c:v>44165</c:v>
                      </c:pt>
                      <c:pt idx="143">
                        <c:v>44196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'F3'!$D$8:$D$151</c15:sqref>
                        </c15:formulaRef>
                      </c:ext>
                    </c:extLst>
                    <c:numCache>
                      <c:formatCode>General</c:formatCode>
                      <c:ptCount val="144"/>
                      <c:pt idx="0">
                        <c:v>0.15</c:v>
                      </c:pt>
                      <c:pt idx="1">
                        <c:v>0.22</c:v>
                      </c:pt>
                      <c:pt idx="2">
                        <c:v>0.18</c:v>
                      </c:pt>
                      <c:pt idx="3">
                        <c:v>0.15</c:v>
                      </c:pt>
                      <c:pt idx="4">
                        <c:v>0.18</c:v>
                      </c:pt>
                      <c:pt idx="5">
                        <c:v>0.21</c:v>
                      </c:pt>
                      <c:pt idx="6">
                        <c:v>0.16</c:v>
                      </c:pt>
                      <c:pt idx="7">
                        <c:v>0.16</c:v>
                      </c:pt>
                      <c:pt idx="8">
                        <c:v>0.15</c:v>
                      </c:pt>
                      <c:pt idx="9">
                        <c:v>0.12</c:v>
                      </c:pt>
                      <c:pt idx="10">
                        <c:v>0.12</c:v>
                      </c:pt>
                      <c:pt idx="11">
                        <c:v>0.12</c:v>
                      </c:pt>
                      <c:pt idx="12">
                        <c:v>0.11</c:v>
                      </c:pt>
                      <c:pt idx="13">
                        <c:v>0.13</c:v>
                      </c:pt>
                      <c:pt idx="14">
                        <c:v>0.16</c:v>
                      </c:pt>
                      <c:pt idx="15">
                        <c:v>0.2</c:v>
                      </c:pt>
                      <c:pt idx="16">
                        <c:v>0.2</c:v>
                      </c:pt>
                      <c:pt idx="17">
                        <c:v>0.18</c:v>
                      </c:pt>
                      <c:pt idx="18">
                        <c:v>0.18</c:v>
                      </c:pt>
                      <c:pt idx="19">
                        <c:v>0.19</c:v>
                      </c:pt>
                      <c:pt idx="20">
                        <c:v>0.19</c:v>
                      </c:pt>
                      <c:pt idx="21">
                        <c:v>0.19</c:v>
                      </c:pt>
                      <c:pt idx="22">
                        <c:v>0.19</c:v>
                      </c:pt>
                      <c:pt idx="23">
                        <c:v>0.18</c:v>
                      </c:pt>
                      <c:pt idx="24">
                        <c:v>0.17</c:v>
                      </c:pt>
                      <c:pt idx="25">
                        <c:v>0.16</c:v>
                      </c:pt>
                      <c:pt idx="26">
                        <c:v>0.14000000000000001</c:v>
                      </c:pt>
                      <c:pt idx="27">
                        <c:v>0.1</c:v>
                      </c:pt>
                      <c:pt idx="28">
                        <c:v>0.09</c:v>
                      </c:pt>
                      <c:pt idx="29">
                        <c:v>0.09</c:v>
                      </c:pt>
                      <c:pt idx="30">
                        <c:v>7.0000000000000007E-2</c:v>
                      </c:pt>
                      <c:pt idx="31">
                        <c:v>0.1</c:v>
                      </c:pt>
                      <c:pt idx="32">
                        <c:v>0.08</c:v>
                      </c:pt>
                      <c:pt idx="33">
                        <c:v>7.0000000000000007E-2</c:v>
                      </c:pt>
                      <c:pt idx="34">
                        <c:v>0.08</c:v>
                      </c:pt>
                      <c:pt idx="35">
                        <c:v>7.0000000000000007E-2</c:v>
                      </c:pt>
                      <c:pt idx="36">
                        <c:v>0.08</c:v>
                      </c:pt>
                      <c:pt idx="37">
                        <c:v>0.1</c:v>
                      </c:pt>
                      <c:pt idx="38">
                        <c:v>0.13</c:v>
                      </c:pt>
                      <c:pt idx="39">
                        <c:v>0.14000000000000001</c:v>
                      </c:pt>
                      <c:pt idx="40">
                        <c:v>0.16</c:v>
                      </c:pt>
                      <c:pt idx="41">
                        <c:v>0.16</c:v>
                      </c:pt>
                      <c:pt idx="42">
                        <c:v>0.16</c:v>
                      </c:pt>
                      <c:pt idx="43">
                        <c:v>0.13</c:v>
                      </c:pt>
                      <c:pt idx="44">
                        <c:v>0.14000000000000001</c:v>
                      </c:pt>
                      <c:pt idx="45">
                        <c:v>0.16</c:v>
                      </c:pt>
                      <c:pt idx="46">
                        <c:v>0.16</c:v>
                      </c:pt>
                      <c:pt idx="47">
                        <c:v>0.16</c:v>
                      </c:pt>
                      <c:pt idx="48">
                        <c:v>0.14000000000000001</c:v>
                      </c:pt>
                      <c:pt idx="49">
                        <c:v>0.15</c:v>
                      </c:pt>
                      <c:pt idx="50">
                        <c:v>0.14000000000000001</c:v>
                      </c:pt>
                      <c:pt idx="51">
                        <c:v>0.15</c:v>
                      </c:pt>
                      <c:pt idx="52">
                        <c:v>0.11</c:v>
                      </c:pt>
                      <c:pt idx="53">
                        <c:v>0.09</c:v>
                      </c:pt>
                      <c:pt idx="54">
                        <c:v>0.09</c:v>
                      </c:pt>
                      <c:pt idx="55">
                        <c:v>0.08</c:v>
                      </c:pt>
                      <c:pt idx="56">
                        <c:v>0.08</c:v>
                      </c:pt>
                      <c:pt idx="57">
                        <c:v>0.09</c:v>
                      </c:pt>
                      <c:pt idx="58">
                        <c:v>0.08</c:v>
                      </c:pt>
                      <c:pt idx="59">
                        <c:v>0.09</c:v>
                      </c:pt>
                      <c:pt idx="60">
                        <c:v>7.0000000000000007E-2</c:v>
                      </c:pt>
                      <c:pt idx="61">
                        <c:v>7.0000000000000007E-2</c:v>
                      </c:pt>
                      <c:pt idx="62">
                        <c:v>0.08</c:v>
                      </c:pt>
                      <c:pt idx="63">
                        <c:v>0.09</c:v>
                      </c:pt>
                      <c:pt idx="64">
                        <c:v>0.09</c:v>
                      </c:pt>
                      <c:pt idx="65">
                        <c:v>0.1</c:v>
                      </c:pt>
                      <c:pt idx="66">
                        <c:v>0.09</c:v>
                      </c:pt>
                      <c:pt idx="67">
                        <c:v>0.09</c:v>
                      </c:pt>
                      <c:pt idx="68">
                        <c:v>0.09</c:v>
                      </c:pt>
                      <c:pt idx="69">
                        <c:v>0.09</c:v>
                      </c:pt>
                      <c:pt idx="70">
                        <c:v>0.09</c:v>
                      </c:pt>
                      <c:pt idx="71">
                        <c:v>0.12</c:v>
                      </c:pt>
                      <c:pt idx="72">
                        <c:v>0.11</c:v>
                      </c:pt>
                      <c:pt idx="73">
                        <c:v>0.11</c:v>
                      </c:pt>
                      <c:pt idx="74">
                        <c:v>0.11</c:v>
                      </c:pt>
                      <c:pt idx="75">
                        <c:v>0.12</c:v>
                      </c:pt>
                      <c:pt idx="76">
                        <c:v>0.12</c:v>
                      </c:pt>
                      <c:pt idx="77">
                        <c:v>0.13</c:v>
                      </c:pt>
                      <c:pt idx="78">
                        <c:v>0.13</c:v>
                      </c:pt>
                      <c:pt idx="79">
                        <c:v>0.14000000000000001</c:v>
                      </c:pt>
                      <c:pt idx="80">
                        <c:v>0.14000000000000001</c:v>
                      </c:pt>
                      <c:pt idx="81">
                        <c:v>0.12</c:v>
                      </c:pt>
                      <c:pt idx="82">
                        <c:v>0.12</c:v>
                      </c:pt>
                      <c:pt idx="83">
                        <c:v>0.24</c:v>
                      </c:pt>
                      <c:pt idx="84">
                        <c:v>0.34</c:v>
                      </c:pt>
                      <c:pt idx="85">
                        <c:v>0.38</c:v>
                      </c:pt>
                      <c:pt idx="86">
                        <c:v>0.36</c:v>
                      </c:pt>
                      <c:pt idx="87">
                        <c:v>0.37</c:v>
                      </c:pt>
                      <c:pt idx="88">
                        <c:v>0.37</c:v>
                      </c:pt>
                      <c:pt idx="89">
                        <c:v>0.38</c:v>
                      </c:pt>
                      <c:pt idx="90">
                        <c:v>0.39</c:v>
                      </c:pt>
                      <c:pt idx="91">
                        <c:v>0.4</c:v>
                      </c:pt>
                      <c:pt idx="92">
                        <c:v>0.4</c:v>
                      </c:pt>
                      <c:pt idx="93">
                        <c:v>0.4</c:v>
                      </c:pt>
                      <c:pt idx="94">
                        <c:v>0.41</c:v>
                      </c:pt>
                      <c:pt idx="95">
                        <c:v>0.54</c:v>
                      </c:pt>
                      <c:pt idx="96">
                        <c:v>0.65</c:v>
                      </c:pt>
                      <c:pt idx="97">
                        <c:v>0.66</c:v>
                      </c:pt>
                      <c:pt idx="98">
                        <c:v>0.79</c:v>
                      </c:pt>
                      <c:pt idx="99">
                        <c:v>0.9</c:v>
                      </c:pt>
                      <c:pt idx="100">
                        <c:v>0.91</c:v>
                      </c:pt>
                      <c:pt idx="101">
                        <c:v>1.04</c:v>
                      </c:pt>
                      <c:pt idx="102">
                        <c:v>1.1499999999999999</c:v>
                      </c:pt>
                      <c:pt idx="103">
                        <c:v>1.1599999999999999</c:v>
                      </c:pt>
                      <c:pt idx="104">
                        <c:v>1.1499999999999999</c:v>
                      </c:pt>
                      <c:pt idx="105">
                        <c:v>1.1499999999999999</c:v>
                      </c:pt>
                      <c:pt idx="106">
                        <c:v>1.1599999999999999</c:v>
                      </c:pt>
                      <c:pt idx="107">
                        <c:v>1.3</c:v>
                      </c:pt>
                      <c:pt idx="108">
                        <c:v>1.41</c:v>
                      </c:pt>
                      <c:pt idx="109">
                        <c:v>1.42</c:v>
                      </c:pt>
                      <c:pt idx="110">
                        <c:v>1.51</c:v>
                      </c:pt>
                      <c:pt idx="111">
                        <c:v>1.69</c:v>
                      </c:pt>
                      <c:pt idx="112">
                        <c:v>1.7</c:v>
                      </c:pt>
                      <c:pt idx="113">
                        <c:v>1.92</c:v>
                      </c:pt>
                      <c:pt idx="114">
                        <c:v>1.92</c:v>
                      </c:pt>
                      <c:pt idx="115">
                        <c:v>1.91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9EA-4522-89C2-9A722CD013E2}"/>
                  </c:ext>
                </c:extLst>
              </c15:ser>
            </c15:filteredLineSeries>
          </c:ext>
        </c:extLst>
      </c:lineChart>
      <c:dateAx>
        <c:axId val="1607178191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607182351"/>
        <c:crosses val="autoZero"/>
        <c:auto val="1"/>
        <c:lblOffset val="100"/>
        <c:baseTimeUnit val="months"/>
        <c:majorUnit val="9"/>
        <c:majorTimeUnit val="months"/>
      </c:dateAx>
      <c:valAx>
        <c:axId val="1607182351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60717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165277777777781E-2"/>
          <c:y val="0.17008928571428572"/>
          <c:w val="0.89966916666666663"/>
          <c:h val="6.6357539682539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sz="1300" b="1"/>
              <a:t>Impacto y probabilidad de ocurrencia esperados de distintos riesgos globales</a:t>
            </a:r>
            <a:endParaRPr lang="en-US" sz="1300" b="1"/>
          </a:p>
        </c:rich>
      </c:tx>
      <c:layout>
        <c:manualLayout>
          <c:xMode val="edge"/>
          <c:yMode val="edge"/>
          <c:x val="0.12419861670409815"/>
          <c:y val="3.5465638188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7.3108494181590128E-2"/>
          <c:y val="0.1344409442424177"/>
          <c:w val="0.89956085135375774"/>
          <c:h val="0.78378495398014381"/>
        </c:manualLayout>
      </c:layout>
      <c:scatterChart>
        <c:scatterStyle val="lineMarker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Armas de destrucción masivas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</c:f>
              <c:numCache>
                <c:formatCode>General</c:formatCode>
                <c:ptCount val="1"/>
                <c:pt idx="0">
                  <c:v>3.03</c:v>
                </c:pt>
              </c:numCache>
            </c:numRef>
          </c:xVal>
          <c:yVal>
            <c:numRef>
              <c:f>Hoja1!$C$2</c:f>
              <c:numCache>
                <c:formatCode>General</c:formatCode>
                <c:ptCount val="1"/>
                <c:pt idx="0">
                  <c:v>3.99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ED-4CDC-9DCF-6035CC4255CE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Crisis Alimenticias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000330360092502E-2"/>
                  <c:y val="-2.50896021943383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Hoja1!$D$3</c:f>
              <c:numCache>
                <c:formatCode>General</c:formatCode>
                <c:ptCount val="1"/>
                <c:pt idx="0">
                  <c:v>3.44</c:v>
                </c:pt>
              </c:numCache>
            </c:numRef>
          </c:xVal>
          <c:yVal>
            <c:numRef>
              <c:f>Hoja1!$C$3</c:f>
              <c:numCache>
                <c:formatCode>General</c:formatCode>
                <c:ptCount val="1"/>
                <c:pt idx="0">
                  <c:v>3.56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AED-4CDC-9DCF-6035CC4255CE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Propagación de enfermedades infecciosas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2317233211702196E-2"/>
                  <c:y val="3.728493481883229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Hoja1!$D$4</c:f>
              <c:numCache>
                <c:formatCode>General</c:formatCode>
                <c:ptCount val="1"/>
                <c:pt idx="0">
                  <c:v>3.03</c:v>
                </c:pt>
              </c:numCache>
            </c:numRef>
          </c:xVal>
          <c:yVal>
            <c:numRef>
              <c:f>Hoja1!$C$4</c:f>
              <c:numCache>
                <c:formatCode>General</c:formatCode>
                <c:ptCount val="1"/>
                <c:pt idx="0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AED-4CDC-9DCF-6035CC4255CE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Falla crítica en infraestructura financiera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diamond"/>
              <c:size val="11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AED-4CDC-9DCF-6035CC4255CE}"/>
              </c:ext>
            </c:extLst>
          </c:dPt>
          <c:dLbls>
            <c:dLbl>
              <c:idx val="0"/>
              <c:layout>
                <c:manualLayout>
                  <c:x val="-9.9718327891940337E-2"/>
                  <c:y val="-5.384519881072961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Hoja1!$D$5</c:f>
              <c:numCache>
                <c:formatCode>General</c:formatCode>
                <c:ptCount val="1"/>
                <c:pt idx="0">
                  <c:v>3.23</c:v>
                </c:pt>
              </c:numCache>
            </c:numRef>
          </c:xVal>
          <c:yVal>
            <c:numRef>
              <c:f>Hoja1!$C$5</c:f>
              <c:numCache>
                <c:formatCode>General</c:formatCode>
                <c:ptCount val="1"/>
                <c:pt idx="0">
                  <c:v>3.44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AED-4CDC-9DCF-6035CC4255CE}"/>
            </c:ext>
          </c:extLst>
        </c:ser>
        <c:ser>
          <c:idx val="5"/>
          <c:order val="4"/>
          <c:tx>
            <c:strRef>
              <c:f>Hoja1!$B$7</c:f>
              <c:strCache>
                <c:ptCount val="1"/>
                <c:pt idx="0">
                  <c:v>Profound social instability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DA9C9"/>
              </a:solidFill>
              <a:ln w="9525">
                <a:noFill/>
              </a:ln>
              <a:effectLst/>
            </c:spPr>
          </c:marker>
          <c:xVal>
            <c:numRef>
              <c:f>Hoja1!$D$7</c:f>
              <c:numCache>
                <c:formatCode>General</c:formatCode>
                <c:ptCount val="1"/>
                <c:pt idx="0">
                  <c:v>3.33</c:v>
                </c:pt>
              </c:numCache>
            </c:numRef>
          </c:xVal>
          <c:yVal>
            <c:numRef>
              <c:f>Hoja1!$C$7</c:f>
              <c:numCache>
                <c:formatCode>General</c:formatCode>
                <c:ptCount val="1"/>
                <c:pt idx="0">
                  <c:v>3.37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AED-4CDC-9DCF-6035CC4255CE}"/>
            </c:ext>
          </c:extLst>
        </c:ser>
        <c:ser>
          <c:idx val="6"/>
          <c:order val="5"/>
          <c:tx>
            <c:strRef>
              <c:f>Hoja1!$B$8</c:f>
              <c:strCache>
                <c:ptCount val="1"/>
                <c:pt idx="0">
                  <c:v>Fiscal crises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761666986748604E-2"/>
                  <c:y val="-3.872752420470262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Crisis Fiscal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Hoja1!$D$8</c:f>
              <c:numCache>
                <c:formatCode>General</c:formatCode>
                <c:ptCount val="1"/>
                <c:pt idx="0">
                  <c:v>3.3</c:v>
                </c:pt>
              </c:numCache>
            </c:numRef>
          </c:xVal>
          <c:yVal>
            <c:numRef>
              <c:f>Hoja1!$C$8</c:f>
              <c:numCache>
                <c:formatCode>General</c:formatCode>
                <c:ptCount val="1"/>
                <c:pt idx="0">
                  <c:v>3.36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8AED-4CDC-9DCF-6035CC4255CE}"/>
            </c:ext>
          </c:extLst>
        </c:ser>
        <c:ser>
          <c:idx val="7"/>
          <c:order val="6"/>
          <c:tx>
            <c:strRef>
              <c:f>Hoja1!$A$9</c:f>
              <c:strCache>
                <c:ptCount val="1"/>
                <c:pt idx="0">
                  <c:v>Desempleo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9286318149775381E-2"/>
                  <c:y val="2.32975126089364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40931615460852"/>
                      <c:h val="3.14427184485199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Hoja1!$D$9</c:f>
              <c:numCache>
                <c:formatCode>General</c:formatCode>
                <c:ptCount val="1"/>
                <c:pt idx="0">
                  <c:v>3.44</c:v>
                </c:pt>
              </c:numCache>
            </c:numRef>
          </c:xVal>
          <c:yVal>
            <c:numRef>
              <c:f>Hoja1!$C$9</c:f>
              <c:numCache>
                <c:formatCode>General</c:formatCode>
                <c:ptCount val="1"/>
                <c:pt idx="0">
                  <c:v>3.35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8AED-4CDC-9DCF-6035CC4255CE}"/>
            </c:ext>
          </c:extLst>
        </c:ser>
        <c:ser>
          <c:idx val="8"/>
          <c:order val="7"/>
          <c:tx>
            <c:strRef>
              <c:f>Hoja1!$B$10</c:f>
              <c:strCache>
                <c:ptCount val="1"/>
                <c:pt idx="0">
                  <c:v>Failiture of regional or global governance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20878160809167146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Hoja1!$D$10</c:f>
              <c:numCache>
                <c:formatCode>General</c:formatCode>
                <c:ptCount val="1"/>
                <c:pt idx="0">
                  <c:v>3.31</c:v>
                </c:pt>
              </c:numCache>
            </c:numRef>
          </c:xVal>
          <c:yVal>
            <c:numRef>
              <c:f>Hoja1!$C$10</c:f>
              <c:numCache>
                <c:formatCode>General</c:formatCode>
                <c:ptCount val="1"/>
                <c:pt idx="0">
                  <c:v>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8AED-4CDC-9DCF-6035CC4255CE}"/>
            </c:ext>
          </c:extLst>
        </c:ser>
        <c:ser>
          <c:idx val="9"/>
          <c:order val="8"/>
          <c:tx>
            <c:strRef>
              <c:f>Hoja1!$A$11</c:f>
              <c:strCache>
                <c:ptCount val="1"/>
                <c:pt idx="0">
                  <c:v>Fallas en infraestructura critica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20563314900674473"/>
                  <c:y val="2.69384821691097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Hoja1!$D$11</c:f>
              <c:numCache>
                <c:formatCode>General</c:formatCode>
                <c:ptCount val="1"/>
                <c:pt idx="0">
                  <c:v>3.31</c:v>
                </c:pt>
              </c:numCache>
            </c:numRef>
          </c:xVal>
          <c:yVal>
            <c:numRef>
              <c:f>Hoja1!$C$11</c:f>
              <c:numCache>
                <c:formatCode>General</c:formatCode>
                <c:ptCount val="1"/>
                <c:pt idx="0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8AED-4CDC-9DCF-6035CC4255CE}"/>
            </c:ext>
          </c:extLst>
        </c:ser>
        <c:ser>
          <c:idx val="10"/>
          <c:order val="9"/>
          <c:tx>
            <c:strRef>
              <c:f>Hoja1!$A$12</c:f>
              <c:strCache>
                <c:ptCount val="1"/>
                <c:pt idx="0">
                  <c:v>Precio de energía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1510962938031107"/>
                  <c:y val="1.766185961020719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Hoja1!$D$12</c:f>
              <c:numCache>
                <c:formatCode>General</c:formatCode>
                <c:ptCount val="1"/>
                <c:pt idx="0">
                  <c:v>3.1</c:v>
                </c:pt>
              </c:numCache>
            </c:numRef>
          </c:xVal>
          <c:yVal>
            <c:numRef>
              <c:f>Hoja1!$C$12</c:f>
              <c:numCache>
                <c:formatCode>General</c:formatCode>
                <c:ptCount val="1"/>
                <c:pt idx="0">
                  <c:v>3.16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8AED-4CDC-9DCF-6035CC4255CE}"/>
            </c:ext>
          </c:extLst>
        </c:ser>
        <c:ser>
          <c:idx val="11"/>
          <c:order val="10"/>
          <c:tx>
            <c:strRef>
              <c:f>Hoja1!$A$13</c:f>
              <c:strCache>
                <c:ptCount val="1"/>
                <c:pt idx="0">
                  <c:v>Fallas de instituciones financieras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4276362257738995E-2"/>
                  <c:y val="3.004512211051896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Hoja1!$D$13</c:f>
              <c:numCache>
                <c:formatCode>General</c:formatCode>
                <c:ptCount val="1"/>
                <c:pt idx="0">
                  <c:v>3.17</c:v>
                </c:pt>
              </c:numCache>
            </c:numRef>
          </c:xVal>
          <c:yVal>
            <c:numRef>
              <c:f>Hoja1!$C$13</c:f>
              <c:numCache>
                <c:formatCode>General</c:formatCode>
                <c:ptCount val="1"/>
                <c:pt idx="0">
                  <c:v>3.16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8AED-4CDC-9DCF-6035CC4255CE}"/>
            </c:ext>
          </c:extLst>
        </c:ser>
        <c:ser>
          <c:idx val="12"/>
          <c:order val="11"/>
          <c:tx>
            <c:strRef>
              <c:f>Hoja1!$A$14</c:f>
              <c:strCache>
                <c:ptCount val="1"/>
                <c:pt idx="0">
                  <c:v>Colapso de algún estado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9643211100099107E-2"/>
                  <c:y val="2.15053733094326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Hoja1!$D$14</c:f>
              <c:numCache>
                <c:formatCode>General</c:formatCode>
                <c:ptCount val="1"/>
                <c:pt idx="0">
                  <c:v>3.36</c:v>
                </c:pt>
              </c:numCache>
            </c:numRef>
          </c:xVal>
          <c:yVal>
            <c:numRef>
              <c:f>Hoja1!$C$14</c:f>
              <c:numCache>
                <c:formatCode>General</c:formatCode>
                <c:ptCount val="1"/>
                <c:pt idx="0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8AED-4CDC-9DCF-6035CC4255CE}"/>
            </c:ext>
          </c:extLst>
        </c:ser>
        <c:ser>
          <c:idx val="13"/>
          <c:order val="12"/>
          <c:tx>
            <c:strRef>
              <c:f>Hoja1!$A$15</c:f>
              <c:strCache>
                <c:ptCount val="1"/>
                <c:pt idx="0">
                  <c:v>Consecuencias adversas de avances tecnológicos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2074984781951854E-2"/>
                  <c:y val="6.143833026175520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Hoja1!$D$15</c:f>
              <c:numCache>
                <c:formatCode>General</c:formatCode>
                <c:ptCount val="1"/>
                <c:pt idx="0">
                  <c:v>3.33</c:v>
                </c:pt>
              </c:numCache>
            </c:numRef>
          </c:xVal>
          <c:yVal>
            <c:numRef>
              <c:f>Hoja1!$C$15</c:f>
              <c:numCache>
                <c:formatCode>General</c:formatCode>
                <c:ptCount val="1"/>
                <c:pt idx="0">
                  <c:v>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8AED-4CDC-9DCF-6035CC4255CE}"/>
            </c:ext>
          </c:extLst>
        </c:ser>
        <c:ser>
          <c:idx val="14"/>
          <c:order val="13"/>
          <c:tx>
            <c:strRef>
              <c:f>Hoja1!$A$16</c:f>
              <c:strCache>
                <c:ptCount val="1"/>
                <c:pt idx="0">
                  <c:v>Inflación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Hoja1!$D$16</c:f>
              <c:numCache>
                <c:formatCode>General</c:formatCode>
                <c:ptCount val="1"/>
                <c:pt idx="0">
                  <c:v>2.46</c:v>
                </c:pt>
              </c:numCache>
            </c:numRef>
          </c:xVal>
          <c:yVal>
            <c:numRef>
              <c:f>Hoja1!$C$16</c:f>
              <c:numCache>
                <c:formatCode>General</c:formatCode>
                <c:ptCount val="1"/>
                <c:pt idx="0">
                  <c:v>2.93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8AED-4CDC-9DCF-6035CC4255CE}"/>
            </c:ext>
          </c:extLst>
        </c:ser>
        <c:ser>
          <c:idx val="15"/>
          <c:order val="14"/>
          <c:tx>
            <c:strRef>
              <c:f>Hoja1!$A$17</c:f>
              <c:strCache>
                <c:ptCount val="1"/>
                <c:pt idx="0">
                  <c:v>Deflación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Hoja1!$D$17</c:f>
              <c:numCache>
                <c:formatCode>General</c:formatCode>
                <c:ptCount val="1"/>
                <c:pt idx="0">
                  <c:v>2.96</c:v>
                </c:pt>
              </c:numCache>
            </c:numRef>
          </c:xVal>
          <c:yVal>
            <c:numRef>
              <c:f>Hoja1!$C$17</c:f>
              <c:numCache>
                <c:formatCode>General</c:formatCode>
                <c:ptCount val="1"/>
                <c:pt idx="0">
                  <c:v>2.94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8AED-4CDC-9DCF-6035CC4255CE}"/>
            </c:ext>
          </c:extLst>
        </c:ser>
        <c:ser>
          <c:idx val="16"/>
          <c:order val="15"/>
          <c:tx>
            <c:strRef>
              <c:f>Hoja1!$A$18</c:f>
              <c:strCache>
                <c:ptCount val="1"/>
                <c:pt idx="0">
                  <c:v>Eventos climáticos extremos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45358792465863E-2"/>
                  <c:y val="-4.01451265625542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Hoja1!$D$18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xVal>
          <c:yVal>
            <c:numRef>
              <c:f>Hoja1!$C$18</c:f>
              <c:numCache>
                <c:formatCode>General</c:formatCode>
                <c:ptCount val="1"/>
                <c:pt idx="0">
                  <c:v>3.97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8AED-4CDC-9DCF-6035CC4255CE}"/>
            </c:ext>
          </c:extLst>
        </c:ser>
        <c:ser>
          <c:idx val="17"/>
          <c:order val="16"/>
          <c:tx>
            <c:strRef>
              <c:f>Hoja1!$A$19</c:f>
              <c:strCache>
                <c:ptCount val="1"/>
                <c:pt idx="0">
                  <c:v>Desastres naturales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Hoja1!$D$19</c:f>
              <c:numCache>
                <c:formatCode>General</c:formatCode>
                <c:ptCount val="1"/>
                <c:pt idx="0">
                  <c:v>4.17</c:v>
                </c:pt>
              </c:numCache>
            </c:numRef>
          </c:xVal>
          <c:yVal>
            <c:numRef>
              <c:f>Hoja1!$C$19</c:f>
              <c:numCache>
                <c:formatCode>General</c:formatCode>
                <c:ptCount val="1"/>
                <c:pt idx="0">
                  <c:v>3.86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8AED-4CDC-9DCF-6035CC4255CE}"/>
            </c:ext>
          </c:extLst>
        </c:ser>
        <c:ser>
          <c:idx val="18"/>
          <c:order val="17"/>
          <c:tx>
            <c:strRef>
              <c:f>Hoja1!$A$20</c:f>
              <c:strCache>
                <c:ptCount val="1"/>
                <c:pt idx="0">
                  <c:v>Falla en mitigación o adaptación al cambio climático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778664202583659E-2"/>
                  <c:y val="-4.516222775927111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Hoja1!$D$20</c:f>
              <c:numCache>
                <c:formatCode>General</c:formatCode>
                <c:ptCount val="1"/>
                <c:pt idx="0">
                  <c:v>3.83</c:v>
                </c:pt>
              </c:numCache>
            </c:numRef>
          </c:xVal>
          <c:yVal>
            <c:numRef>
              <c:f>Hoja1!$C$20</c:f>
              <c:numCache>
                <c:formatCode>General</c:formatCode>
                <c:ptCount val="1"/>
                <c:pt idx="0">
                  <c:v>3.78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8AED-4CDC-9DCF-6035CC4255CE}"/>
            </c:ext>
          </c:extLst>
        </c:ser>
        <c:ser>
          <c:idx val="19"/>
          <c:order val="18"/>
          <c:tx>
            <c:strRef>
              <c:f>Hoja1!$A$21</c:f>
              <c:strCache>
                <c:ptCount val="1"/>
                <c:pt idx="0">
                  <c:v>Ciberataques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Hoja1!$D$21</c:f>
              <c:numCache>
                <c:formatCode>General</c:formatCode>
                <c:ptCount val="1"/>
                <c:pt idx="0">
                  <c:v>4.01</c:v>
                </c:pt>
              </c:numCache>
            </c:numRef>
          </c:xVal>
          <c:yVal>
            <c:numRef>
              <c:f>Hoja1!$C$21</c:f>
              <c:numCache>
                <c:formatCode>General</c:formatCode>
                <c:ptCount val="1"/>
                <c:pt idx="0">
                  <c:v>3.64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8AED-4CDC-9DCF-6035CC4255CE}"/>
            </c:ext>
          </c:extLst>
        </c:ser>
        <c:ser>
          <c:idx val="20"/>
          <c:order val="19"/>
          <c:tx>
            <c:strRef>
              <c:f>Hoja1!$A$22</c:f>
              <c:strCache>
                <c:ptCount val="1"/>
                <c:pt idx="0">
                  <c:v>Crisiss de agua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7017445027398708E-2"/>
                  <c:y val="-3.68418938618895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Hoja1!$D$22</c:f>
              <c:numCache>
                <c:formatCode>General</c:formatCode>
                <c:ptCount val="1"/>
                <c:pt idx="0">
                  <c:v>3.57</c:v>
                </c:pt>
              </c:numCache>
            </c:numRef>
          </c:xVal>
          <c:yVal>
            <c:numRef>
              <c:f>Hoja1!$C$22</c:f>
              <c:numCache>
                <c:formatCode>General</c:formatCode>
                <c:ptCount val="1"/>
                <c:pt idx="0">
                  <c:v>3.71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8AED-4CDC-9DCF-6035CC4255CE}"/>
            </c:ext>
          </c:extLst>
        </c:ser>
        <c:ser>
          <c:idx val="21"/>
          <c:order val="20"/>
          <c:tx>
            <c:strRef>
              <c:f>Hoja1!$A$23</c:f>
              <c:strCache>
                <c:ptCount val="1"/>
                <c:pt idx="0">
                  <c:v>Pérdidas de biodiversidad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4635814745835138E-2"/>
                  <c:y val="2.115059180267797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Hoja1!$D$23</c:f>
              <c:numCache>
                <c:formatCode>General</c:formatCode>
                <c:ptCount val="1"/>
                <c:pt idx="0">
                  <c:v>3.59</c:v>
                </c:pt>
              </c:numCache>
            </c:numRef>
          </c:xVal>
          <c:yVal>
            <c:numRef>
              <c:f>Hoja1!$C$23</c:f>
              <c:numCache>
                <c:formatCode>General</c:formatCode>
                <c:ptCount val="1"/>
                <c:pt idx="0">
                  <c:v>3.54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8AED-4CDC-9DCF-6035CC4255CE}"/>
            </c:ext>
          </c:extLst>
        </c:ser>
        <c:ser>
          <c:idx val="22"/>
          <c:order val="21"/>
          <c:tx>
            <c:strRef>
              <c:f>Hoja1!$A$24</c:f>
              <c:strCache>
                <c:ptCount val="1"/>
                <c:pt idx="0">
                  <c:v>Migración involuntaria a gran escala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DA9C9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Hoja1!$D$24</c:f>
              <c:numCache>
                <c:formatCode>General</c:formatCode>
                <c:ptCount val="1"/>
                <c:pt idx="0">
                  <c:v>3.78</c:v>
                </c:pt>
              </c:numCache>
            </c:numRef>
          </c:xVal>
          <c:yVal>
            <c:numRef>
              <c:f>Hoja1!$C$24</c:f>
              <c:numCache>
                <c:formatCode>General</c:formatCode>
                <c:ptCount val="1"/>
                <c:pt idx="0">
                  <c:v>3.52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8AED-4CDC-9DCF-6035CC4255CE}"/>
            </c:ext>
          </c:extLst>
        </c:ser>
        <c:ser>
          <c:idx val="23"/>
          <c:order val="22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Hoja1!#REF!</c:f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8AED-4CDC-9DCF-6035CC4255CE}"/>
            </c:ext>
          </c:extLst>
        </c:ser>
        <c:ser>
          <c:idx val="24"/>
          <c:order val="23"/>
          <c:tx>
            <c:strRef>
              <c:f>Hoja1!$A$25</c:f>
              <c:strCache>
                <c:ptCount val="1"/>
                <c:pt idx="0">
                  <c:v>Desastres naturales hechos por el hombre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649668331007097E-3"/>
                  <c:y val="1.322743686549331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Hoja1!$D$25</c:f>
              <c:numCache>
                <c:formatCode>General</c:formatCode>
                <c:ptCount val="1"/>
                <c:pt idx="0">
                  <c:v>3.77</c:v>
                </c:pt>
              </c:numCache>
            </c:numRef>
          </c:xVal>
          <c:yVal>
            <c:numRef>
              <c:f>Hoja1!$C$25</c:f>
              <c:numCache>
                <c:formatCode>General</c:formatCode>
                <c:ptCount val="1"/>
                <c:pt idx="0">
                  <c:v>3.46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8AED-4CDC-9DCF-6035CC4255CE}"/>
            </c:ext>
          </c:extLst>
        </c:ser>
        <c:ser>
          <c:idx val="25"/>
          <c:order val="24"/>
          <c:tx>
            <c:strRef>
              <c:f>Hoja1!$A$26</c:f>
              <c:strCache>
                <c:ptCount val="1"/>
                <c:pt idx="0">
                  <c:v>Falla en governanza nacional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5695503903515446E-2"/>
                  <c:y val="-4.946504638678211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Hoja1!$D$26</c:f>
              <c:numCache>
                <c:formatCode>General</c:formatCode>
                <c:ptCount val="1"/>
                <c:pt idx="0">
                  <c:v>3.51</c:v>
                </c:pt>
              </c:numCache>
            </c:numRef>
          </c:xVal>
          <c:yVal>
            <c:numRef>
              <c:f>Hoja1!$C$26</c:f>
              <c:numCache>
                <c:formatCode>General</c:formatCode>
                <c:ptCount val="1"/>
                <c:pt idx="0">
                  <c:v>3.3450000000000002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8AED-4CDC-9DCF-6035CC4255CE}"/>
            </c:ext>
          </c:extLst>
        </c:ser>
        <c:ser>
          <c:idx val="26"/>
          <c:order val="25"/>
          <c:tx>
            <c:strRef>
              <c:f>Hoja1!$A$27</c:f>
              <c:strCache>
                <c:ptCount val="1"/>
                <c:pt idx="0">
                  <c:v>Ataques terrorista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Hoja1!$D$27</c:f>
              <c:numCache>
                <c:formatCode>General</c:formatCode>
                <c:ptCount val="1"/>
                <c:pt idx="0">
                  <c:v>3.72</c:v>
                </c:pt>
              </c:numCache>
            </c:numRef>
          </c:xVal>
          <c:yVal>
            <c:numRef>
              <c:f>Hoja1!$C$27</c:f>
              <c:numCache>
                <c:formatCode>General</c:formatCode>
                <c:ptCount val="1"/>
                <c:pt idx="0">
                  <c:v>3.36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8AED-4CDC-9DCF-6035CC4255CE}"/>
            </c:ext>
          </c:extLst>
        </c:ser>
        <c:ser>
          <c:idx val="27"/>
          <c:order val="26"/>
          <c:tx>
            <c:strRef>
              <c:f>Hoja1!$A$28</c:f>
              <c:strCache>
                <c:ptCount val="1"/>
                <c:pt idx="0">
                  <c:v>Burbuja en precio de activos en una economía importante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4452179758018127E-2"/>
                  <c:y val="5.890918199540410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Hoja1!$D$28</c:f>
              <c:numCache>
                <c:formatCode>General</c:formatCode>
                <c:ptCount val="1"/>
                <c:pt idx="0">
                  <c:v>3.6</c:v>
                </c:pt>
              </c:numCache>
            </c:numRef>
          </c:xVal>
          <c:yVal>
            <c:numRef>
              <c:f>Hoja1!$C$28</c:f>
              <c:numCache>
                <c:formatCode>General</c:formatCode>
                <c:ptCount val="1"/>
                <c:pt idx="0">
                  <c:v>3.28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8AED-4CDC-9DCF-6035CC4255CE}"/>
            </c:ext>
          </c:extLst>
        </c:ser>
        <c:ser>
          <c:idx val="28"/>
          <c:order val="27"/>
          <c:tx>
            <c:strRef>
              <c:f>Hoja1!$A$29</c:f>
              <c:strCache>
                <c:ptCount val="1"/>
                <c:pt idx="0">
                  <c:v>Fraude o robos de datos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7858971896805585E-3"/>
                  <c:y val="6.7289617843411713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8AED-4CDC-9DCF-6035CC425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Hoja1!$D$29</c:f>
              <c:numCache>
                <c:formatCode>General</c:formatCode>
                <c:ptCount val="1"/>
                <c:pt idx="0">
                  <c:v>3.98</c:v>
                </c:pt>
              </c:numCache>
            </c:numRef>
          </c:xVal>
          <c:yVal>
            <c:numRef>
              <c:f>Hoja1!$C$29</c:f>
              <c:numCache>
                <c:formatCode>General</c:formatCode>
                <c:ptCount val="1"/>
                <c:pt idx="0">
                  <c:v>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8AED-4CDC-9DCF-6035CC4255CE}"/>
            </c:ext>
          </c:extLst>
        </c:ser>
        <c:ser>
          <c:idx val="29"/>
          <c:order val="28"/>
          <c:tx>
            <c:strRef>
              <c:f>Hoja1!$A$30</c:f>
              <c:strCache>
                <c:ptCount val="1"/>
                <c:pt idx="0">
                  <c:v>Falla en planificación urbana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FDA9C9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Hoja1!$D$30</c:f>
              <c:numCache>
                <c:formatCode>General</c:formatCode>
                <c:ptCount val="1"/>
                <c:pt idx="0">
                  <c:v>3.51</c:v>
                </c:pt>
              </c:numCache>
            </c:numRef>
          </c:xVal>
          <c:yVal>
            <c:numRef>
              <c:f>Hoja1!$C$30</c:f>
              <c:numCache>
                <c:formatCode>General</c:formatCode>
                <c:ptCount val="1"/>
                <c:pt idx="0">
                  <c:v>3.05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0-8AED-4CDC-9DCF-6035CC4255CE}"/>
            </c:ext>
          </c:extLst>
        </c:ser>
        <c:ser>
          <c:idx val="30"/>
          <c:order val="29"/>
          <c:tx>
            <c:strRef>
              <c:f>Hoja1!$A$31</c:f>
              <c:strCache>
                <c:ptCount val="1"/>
                <c:pt idx="0">
                  <c:v>Comercio ilícito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Hoja1!$D$31</c:f>
              <c:numCache>
                <c:formatCode>General</c:formatCode>
                <c:ptCount val="1"/>
                <c:pt idx="0">
                  <c:v>3.66</c:v>
                </c:pt>
              </c:numCache>
            </c:numRef>
          </c:xVal>
          <c:yVal>
            <c:numRef>
              <c:f>Hoja1!$C$31</c:f>
              <c:numCache>
                <c:formatCode>General</c:formatCode>
                <c:ptCount val="1"/>
                <c:pt idx="0">
                  <c:v>2.98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8AED-4CDC-9DCF-6035CC425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79855"/>
        <c:axId val="63587759"/>
      </c:scatterChart>
      <c:valAx>
        <c:axId val="63579855"/>
        <c:scaling>
          <c:orientation val="minMax"/>
          <c:max val="4.5"/>
          <c:min val="2.9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r>
                  <a:rPr lang="es-CL" sz="1100"/>
                  <a:t>Probabilidad de ocurrencia</a:t>
                </a:r>
              </a:p>
            </c:rich>
          </c:tx>
          <c:layout>
            <c:manualLayout>
              <c:xMode val="edge"/>
              <c:yMode val="edge"/>
              <c:x val="0.40458349468947985"/>
              <c:y val="0.951381084916945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  <a:ea typeface="+mn-ea"/>
                  <a:cs typeface="Times New Roman" panose="02020603050405020304" pitchFamily="18" charset="0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63587759"/>
        <c:crosses val="autoZero"/>
        <c:crossBetween val="midCat"/>
        <c:majorUnit val="0.5"/>
      </c:valAx>
      <c:valAx>
        <c:axId val="63587759"/>
        <c:scaling>
          <c:orientation val="minMax"/>
          <c:max val="4.0999999999999996"/>
          <c:min val="2.7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r>
                  <a:rPr lang="es-CL" sz="1100"/>
                  <a:t>Impacto esperado</a:t>
                </a:r>
              </a:p>
            </c:rich>
          </c:tx>
          <c:layout>
            <c:manualLayout>
              <c:xMode val="edge"/>
              <c:yMode val="edge"/>
              <c:x val="1.5890582702662798E-3"/>
              <c:y val="0.347166279600530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/>
                  <a:ea typeface="+mn-ea"/>
                  <a:cs typeface="Times New Roman" panose="02020603050405020304" pitchFamily="18" charset="0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63579855"/>
        <c:crosses val="autoZero"/>
        <c:crossBetween val="midCat"/>
        <c:majorUnit val="0.5"/>
      </c:valAx>
      <c:spPr>
        <a:noFill/>
        <a:ln w="3175"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dirty="0"/>
              <a:t>Contribución relativa de las dimensiones </a:t>
            </a:r>
            <a:r>
              <a:rPr lang="es-CL" dirty="0" smtClean="0"/>
              <a:t>de </a:t>
            </a:r>
            <a:r>
              <a:rPr lang="es-CL" dirty="0"/>
              <a:t>la pobreza multidimensional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5D-44C0-99DD-8D22CA9526E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5D-44C0-99DD-8D22CA9526E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5D-44C0-99DD-8D22CA9526E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5D-44C0-99DD-8D22CA9526E7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5D-44C0-99DD-8D22CA9526E7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Helvetica Neue"/>
                      <a:ea typeface="+mn-ea"/>
                      <a:cs typeface="Times New Roman" panose="02020603050405020304" pitchFamily="18" charset="0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5D-44C0-99DD-8D22CA9526E7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Helvetica Neue"/>
                      <a:ea typeface="+mn-ea"/>
                      <a:cs typeface="Times New Roman" panose="02020603050405020304" pitchFamily="18" charset="0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45D-44C0-99DD-8D22CA9526E7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Helvetica Neue"/>
                      <a:ea typeface="+mn-ea"/>
                      <a:cs typeface="Times New Roman" panose="02020603050405020304" pitchFamily="18" charset="0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45D-44C0-99DD-8D22CA9526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Hoja1!$A$6:$A$10</c:f>
              <c:strCache>
                <c:ptCount val="5"/>
                <c:pt idx="0">
                  <c:v>Educación</c:v>
                </c:pt>
                <c:pt idx="1">
                  <c:v>Salud</c:v>
                </c:pt>
                <c:pt idx="2">
                  <c:v>Trabajo y Seguridad Social</c:v>
                </c:pt>
                <c:pt idx="3">
                  <c:v>Vivienda y Entorno</c:v>
                </c:pt>
                <c:pt idx="4">
                  <c:v>Redes y Cohesión Social</c:v>
                </c:pt>
              </c:strCache>
            </c:strRef>
          </c:cat>
          <c:val>
            <c:numRef>
              <c:f>Hoja1!$B$6:$B$10</c:f>
              <c:numCache>
                <c:formatCode>0.00%</c:formatCode>
                <c:ptCount val="5"/>
                <c:pt idx="0">
                  <c:v>0.24099999999999999</c:v>
                </c:pt>
                <c:pt idx="1">
                  <c:v>0.104</c:v>
                </c:pt>
                <c:pt idx="2">
                  <c:v>0.311</c:v>
                </c:pt>
                <c:pt idx="3">
                  <c:v>0.28699999999999998</c:v>
                </c:pt>
                <c:pt idx="4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5D-44C0-99DD-8D22CA9526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9010324074074075"/>
          <c:w val="1"/>
          <c:h val="0.15581319444444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L"/>
              <a:t>Tasa de desempleo según sexo y edad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26085858585858"/>
          <c:y val="0.25365025252525253"/>
          <c:w val="0.83584015151515156"/>
          <c:h val="0.4882808080808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'9.1-9.2'!$A$32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'9.1-9.2'!$A$35:$A$45</c:f>
              <c:strCache>
                <c:ptCount val="11"/>
                <c:pt idx="0">
                  <c:v>15 - 19 años</c:v>
                </c:pt>
                <c:pt idx="1">
                  <c:v>20 - 24 años</c:v>
                </c:pt>
                <c:pt idx="2">
                  <c:v>25 - 29 años</c:v>
                </c:pt>
                <c:pt idx="3">
                  <c:v>30 - 34 años</c:v>
                </c:pt>
                <c:pt idx="4">
                  <c:v>35 - 39 años</c:v>
                </c:pt>
                <c:pt idx="5">
                  <c:v>40 - 44 años</c:v>
                </c:pt>
                <c:pt idx="6">
                  <c:v>45 - 49 años</c:v>
                </c:pt>
                <c:pt idx="7">
                  <c:v>50 - 54 años</c:v>
                </c:pt>
                <c:pt idx="8">
                  <c:v>55 - 59 años</c:v>
                </c:pt>
                <c:pt idx="9">
                  <c:v>60 - 64 años</c:v>
                </c:pt>
                <c:pt idx="10">
                  <c:v>65 - 69 años</c:v>
                </c:pt>
              </c:strCache>
            </c:strRef>
          </c:cat>
          <c:val>
            <c:numRef>
              <c:f>'9.1-9.2'!$J$35:$J$45</c:f>
              <c:numCache>
                <c:formatCode>0.0</c:formatCode>
                <c:ptCount val="11"/>
                <c:pt idx="0">
                  <c:v>24.9</c:v>
                </c:pt>
                <c:pt idx="1">
                  <c:v>17.100000000000001</c:v>
                </c:pt>
                <c:pt idx="2">
                  <c:v>9.6</c:v>
                </c:pt>
                <c:pt idx="3">
                  <c:v>6.6</c:v>
                </c:pt>
                <c:pt idx="4">
                  <c:v>5.5</c:v>
                </c:pt>
                <c:pt idx="5">
                  <c:v>5.0999999999999996</c:v>
                </c:pt>
                <c:pt idx="6">
                  <c:v>6.6</c:v>
                </c:pt>
                <c:pt idx="7">
                  <c:v>4.8</c:v>
                </c:pt>
                <c:pt idx="8">
                  <c:v>4.9000000000000004</c:v>
                </c:pt>
                <c:pt idx="9">
                  <c:v>4.5999999999999996</c:v>
                </c:pt>
                <c:pt idx="1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9-4559-BE09-2303AE85D424}"/>
            </c:ext>
          </c:extLst>
        </c:ser>
        <c:ser>
          <c:idx val="1"/>
          <c:order val="1"/>
          <c:tx>
            <c:strRef>
              <c:f>'9.1-9.2'!$A$48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'9.1-9.2'!$A$35:$A$45</c:f>
              <c:strCache>
                <c:ptCount val="11"/>
                <c:pt idx="0">
                  <c:v>15 - 19 años</c:v>
                </c:pt>
                <c:pt idx="1">
                  <c:v>20 - 24 años</c:v>
                </c:pt>
                <c:pt idx="2">
                  <c:v>25 - 29 años</c:v>
                </c:pt>
                <c:pt idx="3">
                  <c:v>30 - 34 años</c:v>
                </c:pt>
                <c:pt idx="4">
                  <c:v>35 - 39 años</c:v>
                </c:pt>
                <c:pt idx="5">
                  <c:v>40 - 44 años</c:v>
                </c:pt>
                <c:pt idx="6">
                  <c:v>45 - 49 años</c:v>
                </c:pt>
                <c:pt idx="7">
                  <c:v>50 - 54 años</c:v>
                </c:pt>
                <c:pt idx="8">
                  <c:v>55 - 59 años</c:v>
                </c:pt>
                <c:pt idx="9">
                  <c:v>60 - 64 años</c:v>
                </c:pt>
                <c:pt idx="10">
                  <c:v>65 - 69 años</c:v>
                </c:pt>
              </c:strCache>
            </c:strRef>
          </c:cat>
          <c:val>
            <c:numRef>
              <c:f>'9.1-9.2'!$J$51:$J$61</c:f>
              <c:numCache>
                <c:formatCode>0.0</c:formatCode>
                <c:ptCount val="11"/>
                <c:pt idx="0">
                  <c:v>29</c:v>
                </c:pt>
                <c:pt idx="1">
                  <c:v>17.8</c:v>
                </c:pt>
                <c:pt idx="2">
                  <c:v>12.9</c:v>
                </c:pt>
                <c:pt idx="3">
                  <c:v>8.3000000000000007</c:v>
                </c:pt>
                <c:pt idx="4">
                  <c:v>7.6</c:v>
                </c:pt>
                <c:pt idx="5">
                  <c:v>5.5</c:v>
                </c:pt>
                <c:pt idx="6">
                  <c:v>5.2</c:v>
                </c:pt>
                <c:pt idx="7">
                  <c:v>5.5</c:v>
                </c:pt>
                <c:pt idx="8">
                  <c:v>4.8</c:v>
                </c:pt>
                <c:pt idx="9">
                  <c:v>4.7</c:v>
                </c:pt>
                <c:pt idx="1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E9-4559-BE09-2303AE85D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25928736"/>
        <c:axId val="1"/>
      </c:barChart>
      <c:catAx>
        <c:axId val="42592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425928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</a:defRPr>
      </a:pPr>
      <a:endParaRPr lang="es-CL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L"/>
              <a:t>Tasa de participación laboral según sexo y edad (%)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'9.1-9.2'!$A$32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'9.1-9.2'!$A$35:$A$45</c:f>
              <c:strCache>
                <c:ptCount val="11"/>
                <c:pt idx="0">
                  <c:v>15 - 19 años</c:v>
                </c:pt>
                <c:pt idx="1">
                  <c:v>20 - 24 años</c:v>
                </c:pt>
                <c:pt idx="2">
                  <c:v>25 - 29 años</c:v>
                </c:pt>
                <c:pt idx="3">
                  <c:v>30 - 34 años</c:v>
                </c:pt>
                <c:pt idx="4">
                  <c:v>35 - 39 años</c:v>
                </c:pt>
                <c:pt idx="5">
                  <c:v>40 - 44 años</c:v>
                </c:pt>
                <c:pt idx="6">
                  <c:v>45 - 49 años</c:v>
                </c:pt>
                <c:pt idx="7">
                  <c:v>50 - 54 años</c:v>
                </c:pt>
                <c:pt idx="8">
                  <c:v>55 - 59 años</c:v>
                </c:pt>
                <c:pt idx="9">
                  <c:v>60 - 64 años</c:v>
                </c:pt>
                <c:pt idx="10">
                  <c:v>65 - 69 años</c:v>
                </c:pt>
              </c:strCache>
            </c:strRef>
          </c:cat>
          <c:val>
            <c:numRef>
              <c:f>'9.1-9.2'!$K$35:$K$45</c:f>
              <c:numCache>
                <c:formatCode>0.0</c:formatCode>
                <c:ptCount val="11"/>
                <c:pt idx="0">
                  <c:v>13.3</c:v>
                </c:pt>
                <c:pt idx="1">
                  <c:v>58.2</c:v>
                </c:pt>
                <c:pt idx="2">
                  <c:v>84.3</c:v>
                </c:pt>
                <c:pt idx="3">
                  <c:v>93.5</c:v>
                </c:pt>
                <c:pt idx="4">
                  <c:v>92.4</c:v>
                </c:pt>
                <c:pt idx="5">
                  <c:v>94.4</c:v>
                </c:pt>
                <c:pt idx="6">
                  <c:v>92</c:v>
                </c:pt>
                <c:pt idx="7">
                  <c:v>92</c:v>
                </c:pt>
                <c:pt idx="8">
                  <c:v>90.1</c:v>
                </c:pt>
                <c:pt idx="9">
                  <c:v>82.2</c:v>
                </c:pt>
                <c:pt idx="10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C-4BD7-ABD8-1FD21BD6DFE0}"/>
            </c:ext>
          </c:extLst>
        </c:ser>
        <c:ser>
          <c:idx val="1"/>
          <c:order val="1"/>
          <c:tx>
            <c:strRef>
              <c:f>'9.1-9.2'!$A$48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'9.1-9.2'!$A$35:$A$45</c:f>
              <c:strCache>
                <c:ptCount val="11"/>
                <c:pt idx="0">
                  <c:v>15 - 19 años</c:v>
                </c:pt>
                <c:pt idx="1">
                  <c:v>20 - 24 años</c:v>
                </c:pt>
                <c:pt idx="2">
                  <c:v>25 - 29 años</c:v>
                </c:pt>
                <c:pt idx="3">
                  <c:v>30 - 34 años</c:v>
                </c:pt>
                <c:pt idx="4">
                  <c:v>35 - 39 años</c:v>
                </c:pt>
                <c:pt idx="5">
                  <c:v>40 - 44 años</c:v>
                </c:pt>
                <c:pt idx="6">
                  <c:v>45 - 49 años</c:v>
                </c:pt>
                <c:pt idx="7">
                  <c:v>50 - 54 años</c:v>
                </c:pt>
                <c:pt idx="8">
                  <c:v>55 - 59 años</c:v>
                </c:pt>
                <c:pt idx="9">
                  <c:v>60 - 64 años</c:v>
                </c:pt>
                <c:pt idx="10">
                  <c:v>65 - 69 años</c:v>
                </c:pt>
              </c:strCache>
            </c:strRef>
          </c:cat>
          <c:val>
            <c:numRef>
              <c:f>'9.1-9.2'!$K$51:$K$61</c:f>
              <c:numCache>
                <c:formatCode>0.0</c:formatCode>
                <c:ptCount val="11"/>
                <c:pt idx="0">
                  <c:v>8.4</c:v>
                </c:pt>
                <c:pt idx="1">
                  <c:v>46.4</c:v>
                </c:pt>
                <c:pt idx="2">
                  <c:v>70</c:v>
                </c:pt>
                <c:pt idx="3">
                  <c:v>73.8</c:v>
                </c:pt>
                <c:pt idx="4">
                  <c:v>70.8</c:v>
                </c:pt>
                <c:pt idx="5">
                  <c:v>68.8</c:v>
                </c:pt>
                <c:pt idx="6">
                  <c:v>69.5</c:v>
                </c:pt>
                <c:pt idx="7">
                  <c:v>64</c:v>
                </c:pt>
                <c:pt idx="8">
                  <c:v>58.5</c:v>
                </c:pt>
                <c:pt idx="9">
                  <c:v>41.8</c:v>
                </c:pt>
                <c:pt idx="10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C-4BD7-ABD8-1FD21BD6D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425935392"/>
        <c:axId val="1"/>
      </c:barChart>
      <c:catAx>
        <c:axId val="4259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</c:spPr>
        <c:crossAx val="42593539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</a:defRPr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/>
              <a:t>Cuentas fiscales EE.UU. (% del PIB)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4479777777777778"/>
          <c:y val="0.26035992063492064"/>
          <c:w val="0.73411138888888894"/>
          <c:h val="0.55004722222222224"/>
        </c:manualLayout>
      </c:layout>
      <c:lineChart>
        <c:grouping val="standard"/>
        <c:varyColors val="0"/>
        <c:ser>
          <c:idx val="0"/>
          <c:order val="0"/>
          <c:tx>
            <c:strRef>
              <c:f>WEO!$F$9</c:f>
              <c:strCache>
                <c:ptCount val="1"/>
                <c:pt idx="0">
                  <c:v>Balance Fiscal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WEO!$G$3:$AC$3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WEO!$G$9:$AC$9</c:f>
              <c:numCache>
                <c:formatCode>General</c:formatCode>
                <c:ptCount val="23"/>
                <c:pt idx="0">
                  <c:v>-0.57999999999999996</c:v>
                </c:pt>
                <c:pt idx="1">
                  <c:v>-3.7930000000000001</c:v>
                </c:pt>
                <c:pt idx="2">
                  <c:v>-4.74</c:v>
                </c:pt>
                <c:pt idx="3">
                  <c:v>-4.274</c:v>
                </c:pt>
                <c:pt idx="4">
                  <c:v>-3.13</c:v>
                </c:pt>
                <c:pt idx="5">
                  <c:v>-2.044</c:v>
                </c:pt>
                <c:pt idx="6">
                  <c:v>-2.86</c:v>
                </c:pt>
                <c:pt idx="7">
                  <c:v>-6.681</c:v>
                </c:pt>
                <c:pt idx="8">
                  <c:v>-13.15</c:v>
                </c:pt>
                <c:pt idx="9">
                  <c:v>-10.925000000000001</c:v>
                </c:pt>
                <c:pt idx="10">
                  <c:v>-9.5890000000000004</c:v>
                </c:pt>
                <c:pt idx="11">
                  <c:v>-7.883</c:v>
                </c:pt>
                <c:pt idx="12">
                  <c:v>-4.4240000000000004</c:v>
                </c:pt>
                <c:pt idx="13">
                  <c:v>-4.0469999999999997</c:v>
                </c:pt>
                <c:pt idx="14">
                  <c:v>-3.528</c:v>
                </c:pt>
                <c:pt idx="15">
                  <c:v>-4.1909999999999998</c:v>
                </c:pt>
                <c:pt idx="16">
                  <c:v>-4.5750000000000002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67-4530-BA02-DB4521D271C1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WEO!$G$3:$AC$3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WEO!$G$10:$AC$10</c:f>
              <c:numCache>
                <c:formatCode>General</c:formatCode>
                <c:ptCount val="23"/>
                <c:pt idx="16">
                  <c:v>-4.5750000000000002</c:v>
                </c:pt>
                <c:pt idx="17">
                  <c:v>-5.2830000000000004</c:v>
                </c:pt>
                <c:pt idx="18">
                  <c:v>-5.8979999999999997</c:v>
                </c:pt>
                <c:pt idx="19">
                  <c:v>-5.548</c:v>
                </c:pt>
                <c:pt idx="20">
                  <c:v>-5.4909999999999997</c:v>
                </c:pt>
                <c:pt idx="21">
                  <c:v>-5.4370000000000003</c:v>
                </c:pt>
                <c:pt idx="22">
                  <c:v>-4.9649999999999999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67-4530-BA02-DB4521D27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06976"/>
        <c:axId val="140510720"/>
      </c:lineChart>
      <c:lineChart>
        <c:grouping val="standard"/>
        <c:varyColors val="0"/>
        <c:ser>
          <c:idx val="2"/>
          <c:order val="2"/>
          <c:tx>
            <c:strRef>
              <c:f>WEO!$F$11</c:f>
              <c:strCache>
                <c:ptCount val="1"/>
                <c:pt idx="0">
                  <c:v>Deuda pública (eje der.)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WEO!$G$3:$AC$3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WEO!$G$11:$AC$11</c:f>
              <c:numCache>
                <c:formatCode>General</c:formatCode>
                <c:ptCount val="23"/>
                <c:pt idx="0">
                  <c:v>53.021999999999998</c:v>
                </c:pt>
                <c:pt idx="1">
                  <c:v>55.378999999999998</c:v>
                </c:pt>
                <c:pt idx="2">
                  <c:v>58.401000000000003</c:v>
                </c:pt>
                <c:pt idx="3">
                  <c:v>65.801000000000002</c:v>
                </c:pt>
                <c:pt idx="4">
                  <c:v>65.239999999999995</c:v>
                </c:pt>
                <c:pt idx="5">
                  <c:v>64.084999999999994</c:v>
                </c:pt>
                <c:pt idx="6">
                  <c:v>64.628</c:v>
                </c:pt>
                <c:pt idx="7">
                  <c:v>73.724000000000004</c:v>
                </c:pt>
                <c:pt idx="8">
                  <c:v>86.978999999999999</c:v>
                </c:pt>
                <c:pt idx="9">
                  <c:v>95.667000000000002</c:v>
                </c:pt>
                <c:pt idx="10">
                  <c:v>99.966999999999999</c:v>
                </c:pt>
                <c:pt idx="11">
                  <c:v>103.535</c:v>
                </c:pt>
                <c:pt idx="12">
                  <c:v>105.399</c:v>
                </c:pt>
                <c:pt idx="13">
                  <c:v>105.074</c:v>
                </c:pt>
                <c:pt idx="14">
                  <c:v>105.295</c:v>
                </c:pt>
                <c:pt idx="15">
                  <c:v>107.166</c:v>
                </c:pt>
                <c:pt idx="16">
                  <c:v>107.785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67-4530-BA02-DB4521D271C1}"/>
            </c:ext>
          </c:extLst>
        </c:ser>
        <c:ser>
          <c:idx val="3"/>
          <c:order val="3"/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WEO!$G$3:$AC$3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WEO!$G$12:$AC$12</c:f>
              <c:numCache>
                <c:formatCode>General</c:formatCode>
                <c:ptCount val="23"/>
                <c:pt idx="16">
                  <c:v>107.785</c:v>
                </c:pt>
                <c:pt idx="17">
                  <c:v>108.021</c:v>
                </c:pt>
                <c:pt idx="18">
                  <c:v>109.447</c:v>
                </c:pt>
                <c:pt idx="19">
                  <c:v>111.264</c:v>
                </c:pt>
                <c:pt idx="20">
                  <c:v>113.11799999999999</c:v>
                </c:pt>
                <c:pt idx="21">
                  <c:v>115.23</c:v>
                </c:pt>
                <c:pt idx="22">
                  <c:v>116.87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67-4530-BA02-DB4521D27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104608"/>
        <c:axId val="641107104"/>
      </c:lineChart>
      <c:catAx>
        <c:axId val="1405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40510720"/>
        <c:crosses val="autoZero"/>
        <c:auto val="1"/>
        <c:lblAlgn val="ctr"/>
        <c:lblOffset val="100"/>
        <c:noMultiLvlLbl val="0"/>
      </c:catAx>
      <c:valAx>
        <c:axId val="140510720"/>
        <c:scaling>
          <c:orientation val="minMax"/>
          <c:max val="4"/>
          <c:min val="-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40506976"/>
        <c:crosses val="autoZero"/>
        <c:crossBetween val="between"/>
      </c:valAx>
      <c:valAx>
        <c:axId val="641107104"/>
        <c:scaling>
          <c:orientation val="minMax"/>
          <c:max val="1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641104608"/>
        <c:crosses val="max"/>
        <c:crossBetween val="between"/>
      </c:valAx>
      <c:catAx>
        <c:axId val="641104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107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05"/>
          <c:y val="0.14287500000000003"/>
          <c:w val="0.9"/>
          <c:h val="9.1555952380952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Helvetica Neue"/>
          <a:cs typeface="Times New Roman" panose="02020603050405020304" pitchFamily="18" charset="0"/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n-US" b="1" dirty="0" smtClean="0"/>
              <a:t>1S18: </a:t>
            </a:r>
            <a:r>
              <a:rPr lang="en-US" b="1" dirty="0" err="1" smtClean="0"/>
              <a:t>crecimiento</a:t>
            </a:r>
            <a:r>
              <a:rPr lang="en-US" b="1" dirty="0" smtClean="0"/>
              <a:t> del PIB LATAM (var. % a/a)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'F11'!$D$12</c:f>
              <c:strCache>
                <c:ptCount val="1"/>
                <c:pt idx="0">
                  <c:v>1S18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8-46AA-9B44-7AC0695942B4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8-46AA-9B44-7AC0695942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F8-46AA-9B44-7AC0695942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F8-46AA-9B44-7AC0695942B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F8-46AA-9B44-7AC0695942B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F8-46AA-9B44-7AC0695942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'F11'!$C$13:$C$18</c:f>
              <c:strCache>
                <c:ptCount val="6"/>
                <c:pt idx="0">
                  <c:v>Chile</c:v>
                </c:pt>
                <c:pt idx="1">
                  <c:v>Perú</c:v>
                </c:pt>
                <c:pt idx="2">
                  <c:v>Colombia</c:v>
                </c:pt>
                <c:pt idx="3">
                  <c:v>México</c:v>
                </c:pt>
                <c:pt idx="4">
                  <c:v>Brasil</c:v>
                </c:pt>
                <c:pt idx="5">
                  <c:v>Argentina</c:v>
                </c:pt>
              </c:strCache>
            </c:strRef>
          </c:cat>
          <c:val>
            <c:numRef>
              <c:f>'F11'!$D$13:$D$18</c:f>
              <c:numCache>
                <c:formatCode>0.0</c:formatCode>
                <c:ptCount val="6"/>
                <c:pt idx="0" formatCode="General">
                  <c:v>4.8</c:v>
                </c:pt>
                <c:pt idx="1">
                  <c:v>4.25</c:v>
                </c:pt>
                <c:pt idx="2">
                  <c:v>2.5</c:v>
                </c:pt>
                <c:pt idx="3">
                  <c:v>1.99</c:v>
                </c:pt>
                <c:pt idx="4">
                  <c:v>1.1200000000000001</c:v>
                </c:pt>
                <c:pt idx="5">
                  <c:v>-0.15833333333333344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F8-46AA-9B44-7AC069594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345104"/>
        <c:axId val="723346352"/>
      </c:barChart>
      <c:catAx>
        <c:axId val="72334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723346352"/>
        <c:crosses val="autoZero"/>
        <c:auto val="1"/>
        <c:lblAlgn val="ctr"/>
        <c:lblOffset val="100"/>
        <c:noMultiLvlLbl val="0"/>
      </c:catAx>
      <c:valAx>
        <c:axId val="72334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72334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 dirty="0" smtClean="0"/>
              <a:t>Precio del cobre y del petróleo (índice 01/08/2017=100)</a:t>
            </a:r>
            <a:endParaRPr lang="es-CL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'F12'!$F$6</c:f>
              <c:strCache>
                <c:ptCount val="1"/>
                <c:pt idx="0">
                  <c:v>Cobre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'F12'!$A$158:$A$459</c:f>
              <c:numCache>
                <c:formatCode>mmm\-yy</c:formatCode>
                <c:ptCount val="302"/>
                <c:pt idx="0">
                  <c:v>42948</c:v>
                </c:pt>
                <c:pt idx="1">
                  <c:v>42949</c:v>
                </c:pt>
                <c:pt idx="2">
                  <c:v>42950</c:v>
                </c:pt>
                <c:pt idx="3">
                  <c:v>42951</c:v>
                </c:pt>
                <c:pt idx="4">
                  <c:v>42954</c:v>
                </c:pt>
                <c:pt idx="5">
                  <c:v>42955</c:v>
                </c:pt>
                <c:pt idx="6">
                  <c:v>42956</c:v>
                </c:pt>
                <c:pt idx="7">
                  <c:v>42957</c:v>
                </c:pt>
                <c:pt idx="8">
                  <c:v>42958</c:v>
                </c:pt>
                <c:pt idx="9">
                  <c:v>42961</c:v>
                </c:pt>
                <c:pt idx="10">
                  <c:v>42962</c:v>
                </c:pt>
                <c:pt idx="11">
                  <c:v>42963</c:v>
                </c:pt>
                <c:pt idx="12">
                  <c:v>42964</c:v>
                </c:pt>
                <c:pt idx="13">
                  <c:v>42965</c:v>
                </c:pt>
                <c:pt idx="14">
                  <c:v>42968</c:v>
                </c:pt>
                <c:pt idx="15">
                  <c:v>42969</c:v>
                </c:pt>
                <c:pt idx="16">
                  <c:v>42970</c:v>
                </c:pt>
                <c:pt idx="17">
                  <c:v>42971</c:v>
                </c:pt>
                <c:pt idx="18">
                  <c:v>42972</c:v>
                </c:pt>
                <c:pt idx="19">
                  <c:v>42975</c:v>
                </c:pt>
                <c:pt idx="20">
                  <c:v>42976</c:v>
                </c:pt>
                <c:pt idx="21">
                  <c:v>42977</c:v>
                </c:pt>
                <c:pt idx="22">
                  <c:v>42978</c:v>
                </c:pt>
                <c:pt idx="23">
                  <c:v>42979</c:v>
                </c:pt>
                <c:pt idx="24">
                  <c:v>42982</c:v>
                </c:pt>
                <c:pt idx="25">
                  <c:v>42983</c:v>
                </c:pt>
                <c:pt idx="26">
                  <c:v>42984</c:v>
                </c:pt>
                <c:pt idx="27">
                  <c:v>42985</c:v>
                </c:pt>
                <c:pt idx="28">
                  <c:v>42986</c:v>
                </c:pt>
                <c:pt idx="29">
                  <c:v>42989</c:v>
                </c:pt>
                <c:pt idx="30">
                  <c:v>42990</c:v>
                </c:pt>
                <c:pt idx="31">
                  <c:v>42991</c:v>
                </c:pt>
                <c:pt idx="32">
                  <c:v>42992</c:v>
                </c:pt>
                <c:pt idx="33">
                  <c:v>42993</c:v>
                </c:pt>
                <c:pt idx="34">
                  <c:v>42996</c:v>
                </c:pt>
                <c:pt idx="35">
                  <c:v>42997</c:v>
                </c:pt>
                <c:pt idx="36">
                  <c:v>42998</c:v>
                </c:pt>
                <c:pt idx="37">
                  <c:v>42999</c:v>
                </c:pt>
                <c:pt idx="38">
                  <c:v>43000</c:v>
                </c:pt>
                <c:pt idx="39">
                  <c:v>43003</c:v>
                </c:pt>
                <c:pt idx="40">
                  <c:v>43004</c:v>
                </c:pt>
                <c:pt idx="41">
                  <c:v>43005</c:v>
                </c:pt>
                <c:pt idx="42">
                  <c:v>43006</c:v>
                </c:pt>
                <c:pt idx="43">
                  <c:v>43007</c:v>
                </c:pt>
                <c:pt idx="44">
                  <c:v>43010</c:v>
                </c:pt>
                <c:pt idx="45">
                  <c:v>43011</c:v>
                </c:pt>
                <c:pt idx="46">
                  <c:v>43012</c:v>
                </c:pt>
                <c:pt idx="47">
                  <c:v>43013</c:v>
                </c:pt>
                <c:pt idx="48">
                  <c:v>43014</c:v>
                </c:pt>
                <c:pt idx="49">
                  <c:v>43017</c:v>
                </c:pt>
                <c:pt idx="50">
                  <c:v>43018</c:v>
                </c:pt>
                <c:pt idx="51">
                  <c:v>43019</c:v>
                </c:pt>
                <c:pt idx="52">
                  <c:v>43020</c:v>
                </c:pt>
                <c:pt idx="53">
                  <c:v>43021</c:v>
                </c:pt>
                <c:pt idx="54">
                  <c:v>43024</c:v>
                </c:pt>
                <c:pt idx="55">
                  <c:v>43025</c:v>
                </c:pt>
                <c:pt idx="56">
                  <c:v>43026</c:v>
                </c:pt>
                <c:pt idx="57">
                  <c:v>43027</c:v>
                </c:pt>
                <c:pt idx="58">
                  <c:v>43028</c:v>
                </c:pt>
                <c:pt idx="59">
                  <c:v>43031</c:v>
                </c:pt>
                <c:pt idx="60">
                  <c:v>43032</c:v>
                </c:pt>
                <c:pt idx="61">
                  <c:v>43033</c:v>
                </c:pt>
                <c:pt idx="62">
                  <c:v>43034</c:v>
                </c:pt>
                <c:pt idx="63">
                  <c:v>43035</c:v>
                </c:pt>
                <c:pt idx="64">
                  <c:v>43038</c:v>
                </c:pt>
                <c:pt idx="65">
                  <c:v>43039</c:v>
                </c:pt>
                <c:pt idx="66">
                  <c:v>43040</c:v>
                </c:pt>
                <c:pt idx="67">
                  <c:v>43041</c:v>
                </c:pt>
                <c:pt idx="68">
                  <c:v>43042</c:v>
                </c:pt>
                <c:pt idx="69">
                  <c:v>43045</c:v>
                </c:pt>
                <c:pt idx="70">
                  <c:v>43046</c:v>
                </c:pt>
                <c:pt idx="71">
                  <c:v>43047</c:v>
                </c:pt>
                <c:pt idx="72">
                  <c:v>43048</c:v>
                </c:pt>
                <c:pt idx="73">
                  <c:v>43049</c:v>
                </c:pt>
                <c:pt idx="74">
                  <c:v>43052</c:v>
                </c:pt>
                <c:pt idx="75">
                  <c:v>43053</c:v>
                </c:pt>
                <c:pt idx="76">
                  <c:v>43054</c:v>
                </c:pt>
                <c:pt idx="77">
                  <c:v>43055</c:v>
                </c:pt>
                <c:pt idx="78">
                  <c:v>43056</c:v>
                </c:pt>
                <c:pt idx="79">
                  <c:v>43059</c:v>
                </c:pt>
                <c:pt idx="80">
                  <c:v>43060</c:v>
                </c:pt>
                <c:pt idx="81">
                  <c:v>43061</c:v>
                </c:pt>
                <c:pt idx="82">
                  <c:v>43062</c:v>
                </c:pt>
                <c:pt idx="83">
                  <c:v>43063</c:v>
                </c:pt>
                <c:pt idx="84">
                  <c:v>43066</c:v>
                </c:pt>
                <c:pt idx="85">
                  <c:v>43067</c:v>
                </c:pt>
                <c:pt idx="86">
                  <c:v>43068</c:v>
                </c:pt>
                <c:pt idx="87">
                  <c:v>43069</c:v>
                </c:pt>
                <c:pt idx="88">
                  <c:v>43070</c:v>
                </c:pt>
                <c:pt idx="89">
                  <c:v>43073</c:v>
                </c:pt>
                <c:pt idx="90">
                  <c:v>43074</c:v>
                </c:pt>
                <c:pt idx="91">
                  <c:v>43075</c:v>
                </c:pt>
                <c:pt idx="92">
                  <c:v>43076</c:v>
                </c:pt>
                <c:pt idx="93">
                  <c:v>43077</c:v>
                </c:pt>
                <c:pt idx="94">
                  <c:v>43080</c:v>
                </c:pt>
                <c:pt idx="95">
                  <c:v>43081</c:v>
                </c:pt>
                <c:pt idx="96">
                  <c:v>43082</c:v>
                </c:pt>
                <c:pt idx="97">
                  <c:v>43083</c:v>
                </c:pt>
                <c:pt idx="98">
                  <c:v>43084</c:v>
                </c:pt>
                <c:pt idx="99">
                  <c:v>43087</c:v>
                </c:pt>
                <c:pt idx="100">
                  <c:v>43088</c:v>
                </c:pt>
                <c:pt idx="101">
                  <c:v>43089</c:v>
                </c:pt>
                <c:pt idx="102">
                  <c:v>43090</c:v>
                </c:pt>
                <c:pt idx="103">
                  <c:v>43091</c:v>
                </c:pt>
                <c:pt idx="104">
                  <c:v>43094</c:v>
                </c:pt>
                <c:pt idx="105">
                  <c:v>43095</c:v>
                </c:pt>
                <c:pt idx="106">
                  <c:v>43096</c:v>
                </c:pt>
                <c:pt idx="107">
                  <c:v>43097</c:v>
                </c:pt>
                <c:pt idx="108">
                  <c:v>43098</c:v>
                </c:pt>
                <c:pt idx="109">
                  <c:v>43101</c:v>
                </c:pt>
                <c:pt idx="110">
                  <c:v>43102</c:v>
                </c:pt>
                <c:pt idx="111">
                  <c:v>43103</c:v>
                </c:pt>
                <c:pt idx="112">
                  <c:v>43104</c:v>
                </c:pt>
                <c:pt idx="113">
                  <c:v>43105</c:v>
                </c:pt>
                <c:pt idx="114">
                  <c:v>43108</c:v>
                </c:pt>
                <c:pt idx="115">
                  <c:v>43109</c:v>
                </c:pt>
                <c:pt idx="116">
                  <c:v>43110</c:v>
                </c:pt>
                <c:pt idx="117">
                  <c:v>43111</c:v>
                </c:pt>
                <c:pt idx="118">
                  <c:v>43112</c:v>
                </c:pt>
                <c:pt idx="119">
                  <c:v>43115</c:v>
                </c:pt>
                <c:pt idx="120">
                  <c:v>43116</c:v>
                </c:pt>
                <c:pt idx="121">
                  <c:v>43117</c:v>
                </c:pt>
                <c:pt idx="122">
                  <c:v>43118</c:v>
                </c:pt>
                <c:pt idx="123">
                  <c:v>43119</c:v>
                </c:pt>
                <c:pt idx="124">
                  <c:v>43122</c:v>
                </c:pt>
                <c:pt idx="125">
                  <c:v>43123</c:v>
                </c:pt>
                <c:pt idx="126">
                  <c:v>43124</c:v>
                </c:pt>
                <c:pt idx="127">
                  <c:v>43125</c:v>
                </c:pt>
                <c:pt idx="128">
                  <c:v>43126</c:v>
                </c:pt>
                <c:pt idx="129">
                  <c:v>43129</c:v>
                </c:pt>
                <c:pt idx="130">
                  <c:v>43130</c:v>
                </c:pt>
                <c:pt idx="131">
                  <c:v>43131</c:v>
                </c:pt>
                <c:pt idx="132">
                  <c:v>43132</c:v>
                </c:pt>
                <c:pt idx="133">
                  <c:v>43133</c:v>
                </c:pt>
                <c:pt idx="134">
                  <c:v>43136</c:v>
                </c:pt>
                <c:pt idx="135">
                  <c:v>43137</c:v>
                </c:pt>
                <c:pt idx="136">
                  <c:v>43138</c:v>
                </c:pt>
                <c:pt idx="137">
                  <c:v>43139</c:v>
                </c:pt>
                <c:pt idx="138">
                  <c:v>43140</c:v>
                </c:pt>
                <c:pt idx="139">
                  <c:v>43143</c:v>
                </c:pt>
                <c:pt idx="140">
                  <c:v>43144</c:v>
                </c:pt>
                <c:pt idx="141">
                  <c:v>43145</c:v>
                </c:pt>
                <c:pt idx="142">
                  <c:v>43146</c:v>
                </c:pt>
                <c:pt idx="143">
                  <c:v>43147</c:v>
                </c:pt>
                <c:pt idx="144">
                  <c:v>43150</c:v>
                </c:pt>
                <c:pt idx="145">
                  <c:v>43151</c:v>
                </c:pt>
                <c:pt idx="146">
                  <c:v>43152</c:v>
                </c:pt>
                <c:pt idx="147">
                  <c:v>43153</c:v>
                </c:pt>
                <c:pt idx="148">
                  <c:v>43154</c:v>
                </c:pt>
                <c:pt idx="149">
                  <c:v>43157</c:v>
                </c:pt>
                <c:pt idx="150">
                  <c:v>43158</c:v>
                </c:pt>
                <c:pt idx="151">
                  <c:v>43159</c:v>
                </c:pt>
                <c:pt idx="152">
                  <c:v>43160</c:v>
                </c:pt>
                <c:pt idx="153">
                  <c:v>43161</c:v>
                </c:pt>
                <c:pt idx="154">
                  <c:v>43164</c:v>
                </c:pt>
                <c:pt idx="155">
                  <c:v>43165</c:v>
                </c:pt>
                <c:pt idx="156">
                  <c:v>43166</c:v>
                </c:pt>
                <c:pt idx="157">
                  <c:v>43167</c:v>
                </c:pt>
                <c:pt idx="158">
                  <c:v>43168</c:v>
                </c:pt>
                <c:pt idx="159">
                  <c:v>43171</c:v>
                </c:pt>
                <c:pt idx="160">
                  <c:v>43172</c:v>
                </c:pt>
                <c:pt idx="161">
                  <c:v>43173</c:v>
                </c:pt>
                <c:pt idx="162">
                  <c:v>43174</c:v>
                </c:pt>
                <c:pt idx="163">
                  <c:v>43175</c:v>
                </c:pt>
                <c:pt idx="164">
                  <c:v>43178</c:v>
                </c:pt>
                <c:pt idx="165">
                  <c:v>43179</c:v>
                </c:pt>
                <c:pt idx="166">
                  <c:v>43180</c:v>
                </c:pt>
                <c:pt idx="167">
                  <c:v>43181</c:v>
                </c:pt>
                <c:pt idx="168">
                  <c:v>43182</c:v>
                </c:pt>
                <c:pt idx="169">
                  <c:v>43185</c:v>
                </c:pt>
                <c:pt idx="170">
                  <c:v>43186</c:v>
                </c:pt>
                <c:pt idx="171">
                  <c:v>43187</c:v>
                </c:pt>
                <c:pt idx="172">
                  <c:v>43188</c:v>
                </c:pt>
                <c:pt idx="173">
                  <c:v>43189</c:v>
                </c:pt>
                <c:pt idx="174">
                  <c:v>43192</c:v>
                </c:pt>
                <c:pt idx="175">
                  <c:v>43193</c:v>
                </c:pt>
                <c:pt idx="176">
                  <c:v>43194</c:v>
                </c:pt>
                <c:pt idx="177">
                  <c:v>43195</c:v>
                </c:pt>
                <c:pt idx="178">
                  <c:v>43196</c:v>
                </c:pt>
                <c:pt idx="179">
                  <c:v>43199</c:v>
                </c:pt>
                <c:pt idx="180">
                  <c:v>43200</c:v>
                </c:pt>
                <c:pt idx="181">
                  <c:v>43201</c:v>
                </c:pt>
                <c:pt idx="182">
                  <c:v>43202</c:v>
                </c:pt>
                <c:pt idx="183">
                  <c:v>43203</c:v>
                </c:pt>
                <c:pt idx="184">
                  <c:v>43206</c:v>
                </c:pt>
                <c:pt idx="185">
                  <c:v>43207</c:v>
                </c:pt>
                <c:pt idx="186">
                  <c:v>43208</c:v>
                </c:pt>
                <c:pt idx="187">
                  <c:v>43209</c:v>
                </c:pt>
                <c:pt idx="188">
                  <c:v>43210</c:v>
                </c:pt>
                <c:pt idx="189">
                  <c:v>43213</c:v>
                </c:pt>
                <c:pt idx="190">
                  <c:v>43214</c:v>
                </c:pt>
                <c:pt idx="191">
                  <c:v>43215</c:v>
                </c:pt>
                <c:pt idx="192">
                  <c:v>43216</c:v>
                </c:pt>
                <c:pt idx="193">
                  <c:v>43217</c:v>
                </c:pt>
                <c:pt idx="194">
                  <c:v>43220</c:v>
                </c:pt>
                <c:pt idx="195">
                  <c:v>43221</c:v>
                </c:pt>
                <c:pt idx="196">
                  <c:v>43222</c:v>
                </c:pt>
                <c:pt idx="197">
                  <c:v>43223</c:v>
                </c:pt>
                <c:pt idx="198">
                  <c:v>43224</c:v>
                </c:pt>
                <c:pt idx="199">
                  <c:v>43227</c:v>
                </c:pt>
                <c:pt idx="200">
                  <c:v>43228</c:v>
                </c:pt>
                <c:pt idx="201">
                  <c:v>43229</c:v>
                </c:pt>
                <c:pt idx="202">
                  <c:v>43230</c:v>
                </c:pt>
                <c:pt idx="203">
                  <c:v>43231</c:v>
                </c:pt>
                <c:pt idx="204">
                  <c:v>43234</c:v>
                </c:pt>
                <c:pt idx="205">
                  <c:v>43235</c:v>
                </c:pt>
                <c:pt idx="206">
                  <c:v>43236</c:v>
                </c:pt>
                <c:pt idx="207">
                  <c:v>43237</c:v>
                </c:pt>
                <c:pt idx="208">
                  <c:v>43238</c:v>
                </c:pt>
                <c:pt idx="209">
                  <c:v>43241</c:v>
                </c:pt>
                <c:pt idx="210">
                  <c:v>43242</c:v>
                </c:pt>
                <c:pt idx="211">
                  <c:v>43243</c:v>
                </c:pt>
                <c:pt idx="212">
                  <c:v>43244</c:v>
                </c:pt>
                <c:pt idx="213">
                  <c:v>43245</c:v>
                </c:pt>
                <c:pt idx="214">
                  <c:v>43248</c:v>
                </c:pt>
                <c:pt idx="215">
                  <c:v>43249</c:v>
                </c:pt>
                <c:pt idx="216">
                  <c:v>43250</c:v>
                </c:pt>
                <c:pt idx="217">
                  <c:v>43251</c:v>
                </c:pt>
                <c:pt idx="218">
                  <c:v>43252</c:v>
                </c:pt>
                <c:pt idx="219">
                  <c:v>43255</c:v>
                </c:pt>
                <c:pt idx="220">
                  <c:v>43256</c:v>
                </c:pt>
                <c:pt idx="221">
                  <c:v>43257</c:v>
                </c:pt>
                <c:pt idx="222">
                  <c:v>43258</c:v>
                </c:pt>
                <c:pt idx="223">
                  <c:v>43259</c:v>
                </c:pt>
                <c:pt idx="224">
                  <c:v>43262</c:v>
                </c:pt>
                <c:pt idx="225">
                  <c:v>43263</c:v>
                </c:pt>
                <c:pt idx="226">
                  <c:v>43264</c:v>
                </c:pt>
                <c:pt idx="227">
                  <c:v>43265</c:v>
                </c:pt>
                <c:pt idx="228">
                  <c:v>43266</c:v>
                </c:pt>
                <c:pt idx="229">
                  <c:v>43269</c:v>
                </c:pt>
                <c:pt idx="230">
                  <c:v>43270</c:v>
                </c:pt>
                <c:pt idx="231">
                  <c:v>43271</c:v>
                </c:pt>
                <c:pt idx="232">
                  <c:v>43272</c:v>
                </c:pt>
                <c:pt idx="233">
                  <c:v>43273</c:v>
                </c:pt>
                <c:pt idx="234">
                  <c:v>43276</c:v>
                </c:pt>
                <c:pt idx="235">
                  <c:v>43277</c:v>
                </c:pt>
                <c:pt idx="236">
                  <c:v>43278</c:v>
                </c:pt>
                <c:pt idx="237">
                  <c:v>43279</c:v>
                </c:pt>
                <c:pt idx="238">
                  <c:v>43280</c:v>
                </c:pt>
                <c:pt idx="239">
                  <c:v>43283</c:v>
                </c:pt>
                <c:pt idx="240">
                  <c:v>43284</c:v>
                </c:pt>
                <c:pt idx="241">
                  <c:v>43285</c:v>
                </c:pt>
                <c:pt idx="242">
                  <c:v>43286</c:v>
                </c:pt>
                <c:pt idx="243">
                  <c:v>43287</c:v>
                </c:pt>
                <c:pt idx="244">
                  <c:v>43290</c:v>
                </c:pt>
                <c:pt idx="245">
                  <c:v>43291</c:v>
                </c:pt>
                <c:pt idx="246">
                  <c:v>43292</c:v>
                </c:pt>
                <c:pt idx="247">
                  <c:v>43293</c:v>
                </c:pt>
                <c:pt idx="248">
                  <c:v>43294</c:v>
                </c:pt>
                <c:pt idx="249">
                  <c:v>43297</c:v>
                </c:pt>
                <c:pt idx="250">
                  <c:v>43298</c:v>
                </c:pt>
                <c:pt idx="251">
                  <c:v>43299</c:v>
                </c:pt>
                <c:pt idx="252">
                  <c:v>43300</c:v>
                </c:pt>
                <c:pt idx="253">
                  <c:v>43301</c:v>
                </c:pt>
                <c:pt idx="254">
                  <c:v>43304</c:v>
                </c:pt>
                <c:pt idx="255">
                  <c:v>43305</c:v>
                </c:pt>
                <c:pt idx="256">
                  <c:v>43306</c:v>
                </c:pt>
                <c:pt idx="257">
                  <c:v>43307</c:v>
                </c:pt>
                <c:pt idx="258">
                  <c:v>43308</c:v>
                </c:pt>
                <c:pt idx="259">
                  <c:v>43311</c:v>
                </c:pt>
                <c:pt idx="260">
                  <c:v>43312</c:v>
                </c:pt>
                <c:pt idx="261">
                  <c:v>43313</c:v>
                </c:pt>
                <c:pt idx="262">
                  <c:v>43314</c:v>
                </c:pt>
                <c:pt idx="263">
                  <c:v>43315</c:v>
                </c:pt>
                <c:pt idx="264">
                  <c:v>43318</c:v>
                </c:pt>
                <c:pt idx="265">
                  <c:v>43319</c:v>
                </c:pt>
                <c:pt idx="266">
                  <c:v>43320</c:v>
                </c:pt>
                <c:pt idx="267">
                  <c:v>43321</c:v>
                </c:pt>
                <c:pt idx="268">
                  <c:v>43322</c:v>
                </c:pt>
                <c:pt idx="269">
                  <c:v>43325</c:v>
                </c:pt>
                <c:pt idx="270">
                  <c:v>43326</c:v>
                </c:pt>
                <c:pt idx="271">
                  <c:v>43327</c:v>
                </c:pt>
                <c:pt idx="272">
                  <c:v>43328</c:v>
                </c:pt>
                <c:pt idx="273">
                  <c:v>43329</c:v>
                </c:pt>
                <c:pt idx="274">
                  <c:v>43332</c:v>
                </c:pt>
                <c:pt idx="275">
                  <c:v>43333</c:v>
                </c:pt>
                <c:pt idx="276">
                  <c:v>43334</c:v>
                </c:pt>
                <c:pt idx="277">
                  <c:v>43335</c:v>
                </c:pt>
                <c:pt idx="278">
                  <c:v>43336</c:v>
                </c:pt>
                <c:pt idx="279">
                  <c:v>43339</c:v>
                </c:pt>
                <c:pt idx="280">
                  <c:v>43340</c:v>
                </c:pt>
                <c:pt idx="281">
                  <c:v>43341</c:v>
                </c:pt>
                <c:pt idx="282">
                  <c:v>43342</c:v>
                </c:pt>
                <c:pt idx="283">
                  <c:v>43343</c:v>
                </c:pt>
                <c:pt idx="284">
                  <c:v>43346</c:v>
                </c:pt>
                <c:pt idx="285">
                  <c:v>43347</c:v>
                </c:pt>
                <c:pt idx="286">
                  <c:v>43348</c:v>
                </c:pt>
                <c:pt idx="287">
                  <c:v>43349</c:v>
                </c:pt>
                <c:pt idx="288">
                  <c:v>43350</c:v>
                </c:pt>
                <c:pt idx="289">
                  <c:v>43353</c:v>
                </c:pt>
                <c:pt idx="290">
                  <c:v>43354</c:v>
                </c:pt>
                <c:pt idx="291">
                  <c:v>43355</c:v>
                </c:pt>
                <c:pt idx="292">
                  <c:v>43356</c:v>
                </c:pt>
                <c:pt idx="293">
                  <c:v>43357</c:v>
                </c:pt>
                <c:pt idx="294">
                  <c:v>43360</c:v>
                </c:pt>
                <c:pt idx="295">
                  <c:v>43361</c:v>
                </c:pt>
                <c:pt idx="296">
                  <c:v>43362</c:v>
                </c:pt>
                <c:pt idx="297">
                  <c:v>43363</c:v>
                </c:pt>
                <c:pt idx="298">
                  <c:v>43364</c:v>
                </c:pt>
                <c:pt idx="299">
                  <c:v>43367</c:v>
                </c:pt>
                <c:pt idx="300">
                  <c:v>43368</c:v>
                </c:pt>
                <c:pt idx="301">
                  <c:v>43369</c:v>
                </c:pt>
              </c:numCache>
            </c:numRef>
          </c:cat>
          <c:val>
            <c:numRef>
              <c:f>'F12'!$F$158:$F$459</c:f>
              <c:numCache>
                <c:formatCode>0.0</c:formatCode>
                <c:ptCount val="302"/>
                <c:pt idx="0">
                  <c:v>100</c:v>
                </c:pt>
                <c:pt idx="1">
                  <c:v>99.992064121895083</c:v>
                </c:pt>
                <c:pt idx="2">
                  <c:v>99.833346559796837</c:v>
                </c:pt>
                <c:pt idx="3">
                  <c:v>100.46821680818982</c:v>
                </c:pt>
                <c:pt idx="4">
                  <c:v>100.51583207681931</c:v>
                </c:pt>
                <c:pt idx="5">
                  <c:v>101.00785651932385</c:v>
                </c:pt>
                <c:pt idx="6">
                  <c:v>102.61090389651615</c:v>
                </c:pt>
                <c:pt idx="7">
                  <c:v>101.84112372033967</c:v>
                </c:pt>
                <c:pt idx="8">
                  <c:v>100.8412030791207</c:v>
                </c:pt>
                <c:pt idx="9">
                  <c:v>100.80152368859613</c:v>
                </c:pt>
                <c:pt idx="10">
                  <c:v>101.29354813110072</c:v>
                </c:pt>
                <c:pt idx="11">
                  <c:v>102.10300769780176</c:v>
                </c:pt>
                <c:pt idx="12">
                  <c:v>102.53154511546703</c:v>
                </c:pt>
                <c:pt idx="13">
                  <c:v>102.42044282199825</c:v>
                </c:pt>
                <c:pt idx="14">
                  <c:v>103.39655582890248</c:v>
                </c:pt>
                <c:pt idx="15">
                  <c:v>104.49964288548527</c:v>
                </c:pt>
                <c:pt idx="16">
                  <c:v>104.03936195540038</c:v>
                </c:pt>
                <c:pt idx="17">
                  <c:v>104.3885405920165</c:v>
                </c:pt>
                <c:pt idx="18">
                  <c:v>106.56297119276248</c:v>
                </c:pt>
                <c:pt idx="19">
                  <c:v>106.56297119276248</c:v>
                </c:pt>
                <c:pt idx="20">
                  <c:v>107.8803269581779</c:v>
                </c:pt>
                <c:pt idx="21">
                  <c:v>107.21371319736528</c:v>
                </c:pt>
                <c:pt idx="22">
                  <c:v>107.80096817712878</c:v>
                </c:pt>
                <c:pt idx="23">
                  <c:v>107.54702007777162</c:v>
                </c:pt>
                <c:pt idx="24">
                  <c:v>109.0865804301246</c:v>
                </c:pt>
                <c:pt idx="25">
                  <c:v>109.57860487262916</c:v>
                </c:pt>
                <c:pt idx="26">
                  <c:v>108.94373462423617</c:v>
                </c:pt>
                <c:pt idx="27">
                  <c:v>108.60249186572493</c:v>
                </c:pt>
                <c:pt idx="28">
                  <c:v>107.61050710261091</c:v>
                </c:pt>
                <c:pt idx="29">
                  <c:v>106.92802158558845</c:v>
                </c:pt>
                <c:pt idx="30">
                  <c:v>104.7773986191572</c:v>
                </c:pt>
                <c:pt idx="31">
                  <c:v>103.59495278152527</c:v>
                </c:pt>
                <c:pt idx="32">
                  <c:v>101.8728672327593</c:v>
                </c:pt>
                <c:pt idx="33">
                  <c:v>102.48392984683757</c:v>
                </c:pt>
                <c:pt idx="34">
                  <c:v>102.96008253313229</c:v>
                </c:pt>
                <c:pt idx="35">
                  <c:v>103.03944131418142</c:v>
                </c:pt>
                <c:pt idx="36">
                  <c:v>103.4838504880565</c:v>
                </c:pt>
                <c:pt idx="37">
                  <c:v>101.69827791445123</c:v>
                </c:pt>
                <c:pt idx="38">
                  <c:v>101.65859852392667</c:v>
                </c:pt>
                <c:pt idx="39">
                  <c:v>101.83318784223474</c:v>
                </c:pt>
                <c:pt idx="40">
                  <c:v>101.94429013570353</c:v>
                </c:pt>
                <c:pt idx="41">
                  <c:v>101.99190540433298</c:v>
                </c:pt>
                <c:pt idx="42">
                  <c:v>101.65859852392667</c:v>
                </c:pt>
                <c:pt idx="43">
                  <c:v>102.92833902071263</c:v>
                </c:pt>
                <c:pt idx="44">
                  <c:v>102.4521863344179</c:v>
                </c:pt>
                <c:pt idx="45">
                  <c:v>102.32521228473929</c:v>
                </c:pt>
                <c:pt idx="46">
                  <c:v>102.42044282199825</c:v>
                </c:pt>
                <c:pt idx="47">
                  <c:v>103.34100468216809</c:v>
                </c:pt>
                <c:pt idx="48">
                  <c:v>105.37258947702564</c:v>
                </c:pt>
                <c:pt idx="49">
                  <c:v>104.86469327831125</c:v>
                </c:pt>
                <c:pt idx="50">
                  <c:v>105.40433298944529</c:v>
                </c:pt>
                <c:pt idx="51">
                  <c:v>106.10269026267758</c:v>
                </c:pt>
                <c:pt idx="52">
                  <c:v>108.13427505753512</c:v>
                </c:pt>
                <c:pt idx="53">
                  <c:v>108.84850408697724</c:v>
                </c:pt>
                <c:pt idx="54">
                  <c:v>112.10221410999127</c:v>
                </c:pt>
                <c:pt idx="55">
                  <c:v>111.83239425442426</c:v>
                </c:pt>
                <c:pt idx="56">
                  <c:v>110.64994841679233</c:v>
                </c:pt>
                <c:pt idx="57">
                  <c:v>109.83255297198636</c:v>
                </c:pt>
                <c:pt idx="58">
                  <c:v>111.23720339655583</c:v>
                </c:pt>
                <c:pt idx="59">
                  <c:v>110.45155146416951</c:v>
                </c:pt>
                <c:pt idx="60">
                  <c:v>112.26886755019443</c:v>
                </c:pt>
                <c:pt idx="61">
                  <c:v>110.63407666058249</c:v>
                </c:pt>
                <c:pt idx="62">
                  <c:v>110.54678200142847</c:v>
                </c:pt>
                <c:pt idx="63">
                  <c:v>108.42790254741688</c:v>
                </c:pt>
                <c:pt idx="64">
                  <c:v>108.29299261963337</c:v>
                </c:pt>
                <c:pt idx="65">
                  <c:v>107.95968573922703</c:v>
                </c:pt>
                <c:pt idx="66">
                  <c:v>109.80080945956669</c:v>
                </c:pt>
                <c:pt idx="67">
                  <c:v>108.80088881834776</c:v>
                </c:pt>
                <c:pt idx="68">
                  <c:v>109.74525831283231</c:v>
                </c:pt>
                <c:pt idx="69">
                  <c:v>109.55479723831442</c:v>
                </c:pt>
                <c:pt idx="70">
                  <c:v>108.92786286802635</c:v>
                </c:pt>
                <c:pt idx="71">
                  <c:v>108.11840330132529</c:v>
                </c:pt>
                <c:pt idx="72">
                  <c:v>107.56289183398144</c:v>
                </c:pt>
                <c:pt idx="73">
                  <c:v>107.8803269581779</c:v>
                </c:pt>
                <c:pt idx="74">
                  <c:v>107.42004602809301</c:v>
                </c:pt>
                <c:pt idx="75">
                  <c:v>108.28505674152846</c:v>
                </c:pt>
                <c:pt idx="76">
                  <c:v>106.58677882707721</c:v>
                </c:pt>
                <c:pt idx="77">
                  <c:v>107.35655900325372</c:v>
                </c:pt>
                <c:pt idx="78">
                  <c:v>106.79311165780494</c:v>
                </c:pt>
                <c:pt idx="79">
                  <c:v>107.16609792873581</c:v>
                </c:pt>
                <c:pt idx="80">
                  <c:v>108.37235140068249</c:v>
                </c:pt>
                <c:pt idx="81">
                  <c:v>109.07864455201968</c:v>
                </c:pt>
                <c:pt idx="82">
                  <c:v>109.44369494484565</c:v>
                </c:pt>
                <c:pt idx="83">
                  <c:v>110.58646139195301</c:v>
                </c:pt>
                <c:pt idx="84">
                  <c:v>109.38814379811126</c:v>
                </c:pt>
                <c:pt idx="85">
                  <c:v>107.92794222680739</c:v>
                </c:pt>
                <c:pt idx="86">
                  <c:v>107.23752083168002</c:v>
                </c:pt>
                <c:pt idx="87">
                  <c:v>107.30894373462422</c:v>
                </c:pt>
                <c:pt idx="88">
                  <c:v>106.88040631695897</c:v>
                </c:pt>
                <c:pt idx="89">
                  <c:v>108.03904452027618</c:v>
                </c:pt>
                <c:pt idx="90">
                  <c:v>105.46782001428458</c:v>
                </c:pt>
                <c:pt idx="91">
                  <c:v>103.78541385604316</c:v>
                </c:pt>
                <c:pt idx="92">
                  <c:v>103.65050392825965</c:v>
                </c:pt>
                <c:pt idx="93">
                  <c:v>103.77747797793826</c:v>
                </c:pt>
                <c:pt idx="94">
                  <c:v>103.92032378382669</c:v>
                </c:pt>
                <c:pt idx="95">
                  <c:v>104.97579557178001</c:v>
                </c:pt>
                <c:pt idx="96">
                  <c:v>106.10269026267758</c:v>
                </c:pt>
                <c:pt idx="97">
                  <c:v>106.70581699865092</c:v>
                </c:pt>
                <c:pt idx="98">
                  <c:v>106.90421395127372</c:v>
                </c:pt>
                <c:pt idx="99">
                  <c:v>108.62629950003968</c:v>
                </c:pt>
                <c:pt idx="100">
                  <c:v>108.64217125624948</c:v>
                </c:pt>
                <c:pt idx="101">
                  <c:v>109.91191175303547</c:v>
                </c:pt>
                <c:pt idx="102">
                  <c:v>110.73724307594634</c:v>
                </c:pt>
                <c:pt idx="103">
                  <c:v>111.40385683675898</c:v>
                </c:pt>
                <c:pt idx="104">
                  <c:v>111.40385683675898</c:v>
                </c:pt>
                <c:pt idx="105">
                  <c:v>111.40385683675898</c:v>
                </c:pt>
                <c:pt idx="106">
                  <c:v>113.32433933814777</c:v>
                </c:pt>
                <c:pt idx="107">
                  <c:v>114.53059281009443</c:v>
                </c:pt>
                <c:pt idx="108">
                  <c:v>113.59415919371479</c:v>
                </c:pt>
                <c:pt idx="109">
                  <c:v>113.59415919371479</c:v>
                </c:pt>
                <c:pt idx="110">
                  <c:v>113.97508134275058</c:v>
                </c:pt>
                <c:pt idx="111">
                  <c:v>112.93548131100708</c:v>
                </c:pt>
                <c:pt idx="112">
                  <c:v>114.31632410126183</c:v>
                </c:pt>
                <c:pt idx="113">
                  <c:v>112.64185382112531</c:v>
                </c:pt>
                <c:pt idx="114">
                  <c:v>112.44345686850249</c:v>
                </c:pt>
                <c:pt idx="115">
                  <c:v>112.56249504007619</c:v>
                </c:pt>
                <c:pt idx="116">
                  <c:v>113.33227521625268</c:v>
                </c:pt>
                <c:pt idx="117">
                  <c:v>113.05451948258076</c:v>
                </c:pt>
                <c:pt idx="118">
                  <c:v>112.22125228156497</c:v>
                </c:pt>
                <c:pt idx="119">
                  <c:v>113.95920958654075</c:v>
                </c:pt>
                <c:pt idx="120">
                  <c:v>111.46734386159827</c:v>
                </c:pt>
                <c:pt idx="121">
                  <c:v>111.84826601063406</c:v>
                </c:pt>
                <c:pt idx="122">
                  <c:v>111.84826601063406</c:v>
                </c:pt>
                <c:pt idx="123">
                  <c:v>112.35616220934847</c:v>
                </c:pt>
                <c:pt idx="124">
                  <c:v>111.88000952305373</c:v>
                </c:pt>
                <c:pt idx="125">
                  <c:v>109.59447662883899</c:v>
                </c:pt>
                <c:pt idx="126">
                  <c:v>110.19760336481232</c:v>
                </c:pt>
                <c:pt idx="127">
                  <c:v>112.87993016427266</c:v>
                </c:pt>
                <c:pt idx="128">
                  <c:v>112.11014998809618</c:v>
                </c:pt>
                <c:pt idx="129">
                  <c:v>112.08634235378143</c:v>
                </c:pt>
                <c:pt idx="130">
                  <c:v>111.88000952305373</c:v>
                </c:pt>
                <c:pt idx="131">
                  <c:v>112.6974049678597</c:v>
                </c:pt>
                <c:pt idx="132">
                  <c:v>111.5308308864376</c:v>
                </c:pt>
                <c:pt idx="133">
                  <c:v>112.14982937862075</c:v>
                </c:pt>
                <c:pt idx="134">
                  <c:v>111.89588127926355</c:v>
                </c:pt>
                <c:pt idx="135">
                  <c:v>112.05459884136179</c:v>
                </c:pt>
                <c:pt idx="136">
                  <c:v>111.19752400603127</c:v>
                </c:pt>
                <c:pt idx="137">
                  <c:v>108.53106896278074</c:v>
                </c:pt>
                <c:pt idx="138">
                  <c:v>107.21371319736528</c:v>
                </c:pt>
                <c:pt idx="139">
                  <c:v>107.71367351797477</c:v>
                </c:pt>
                <c:pt idx="140">
                  <c:v>109.64209189746845</c:v>
                </c:pt>
                <c:pt idx="141">
                  <c:v>110.49916673279898</c:v>
                </c:pt>
                <c:pt idx="142">
                  <c:v>112.65772557733513</c:v>
                </c:pt>
                <c:pt idx="143">
                  <c:v>113.62590270613444</c:v>
                </c:pt>
                <c:pt idx="144">
                  <c:v>112.57836679628601</c:v>
                </c:pt>
                <c:pt idx="145">
                  <c:v>111.5308308864376</c:v>
                </c:pt>
                <c:pt idx="146">
                  <c:v>111.1499087374018</c:v>
                </c:pt>
                <c:pt idx="147">
                  <c:v>111.61018966748672</c:v>
                </c:pt>
                <c:pt idx="148">
                  <c:v>112.26886755019443</c:v>
                </c:pt>
                <c:pt idx="149">
                  <c:v>112.86405840806285</c:v>
                </c:pt>
                <c:pt idx="150">
                  <c:v>111.5467026426474</c:v>
                </c:pt>
                <c:pt idx="151">
                  <c:v>110.35632092691057</c:v>
                </c:pt>
                <c:pt idx="152">
                  <c:v>108.75327354971829</c:v>
                </c:pt>
                <c:pt idx="153">
                  <c:v>109.24529799222285</c:v>
                </c:pt>
                <c:pt idx="154">
                  <c:v>108.72153003729863</c:v>
                </c:pt>
                <c:pt idx="155">
                  <c:v>110.60233314816284</c:v>
                </c:pt>
                <c:pt idx="156">
                  <c:v>109.0865804301246</c:v>
                </c:pt>
                <c:pt idx="157">
                  <c:v>108.40409491310214</c:v>
                </c:pt>
                <c:pt idx="158">
                  <c:v>108.054916276486</c:v>
                </c:pt>
                <c:pt idx="159">
                  <c:v>108.83263233076741</c:v>
                </c:pt>
                <c:pt idx="160">
                  <c:v>109.24529799222285</c:v>
                </c:pt>
                <c:pt idx="161">
                  <c:v>111.34036981191969</c:v>
                </c:pt>
                <c:pt idx="162">
                  <c:v>109.2849773827474</c:v>
                </c:pt>
                <c:pt idx="163">
                  <c:v>109.88016824061582</c:v>
                </c:pt>
                <c:pt idx="164">
                  <c:v>107.79303229902388</c:v>
                </c:pt>
                <c:pt idx="165">
                  <c:v>107.6739941274502</c:v>
                </c:pt>
                <c:pt idx="166">
                  <c:v>105.94397270057934</c:v>
                </c:pt>
                <c:pt idx="167">
                  <c:v>107.07880326958177</c:v>
                </c:pt>
                <c:pt idx="168">
                  <c:v>105.67415284501229</c:v>
                </c:pt>
                <c:pt idx="169">
                  <c:v>103.16641536386003</c:v>
                </c:pt>
                <c:pt idx="170">
                  <c:v>105.4122688675502</c:v>
                </c:pt>
                <c:pt idx="171">
                  <c:v>104.7773986191572</c:v>
                </c:pt>
                <c:pt idx="172">
                  <c:v>106.10269026267758</c:v>
                </c:pt>
                <c:pt idx="173">
                  <c:v>106.10269026267758</c:v>
                </c:pt>
                <c:pt idx="174">
                  <c:v>106.10269026267758</c:v>
                </c:pt>
                <c:pt idx="175">
                  <c:v>107.22958495357511</c:v>
                </c:pt>
                <c:pt idx="176">
                  <c:v>105.15038489008808</c:v>
                </c:pt>
                <c:pt idx="177">
                  <c:v>107.40417427188321</c:v>
                </c:pt>
                <c:pt idx="178">
                  <c:v>106.38838187445441</c:v>
                </c:pt>
                <c:pt idx="179">
                  <c:v>107.40417427188321</c:v>
                </c:pt>
                <c:pt idx="180">
                  <c:v>109.32465677327197</c:v>
                </c:pt>
                <c:pt idx="181">
                  <c:v>109.99920641218949</c:v>
                </c:pt>
                <c:pt idx="182">
                  <c:v>107.22958495357511</c:v>
                </c:pt>
                <c:pt idx="183">
                  <c:v>108.40409491310214</c:v>
                </c:pt>
                <c:pt idx="184">
                  <c:v>108.11046742322038</c:v>
                </c:pt>
                <c:pt idx="185">
                  <c:v>107.6739941274502</c:v>
                </c:pt>
                <c:pt idx="186">
                  <c:v>110.08650107134355</c:v>
                </c:pt>
                <c:pt idx="187">
                  <c:v>110.18173160860249</c:v>
                </c:pt>
                <c:pt idx="188">
                  <c:v>110.13411633997303</c:v>
                </c:pt>
                <c:pt idx="189">
                  <c:v>109.88016824061582</c:v>
                </c:pt>
                <c:pt idx="190">
                  <c:v>110.89596063804461</c:v>
                </c:pt>
                <c:pt idx="191">
                  <c:v>110.47535909848425</c:v>
                </c:pt>
                <c:pt idx="192">
                  <c:v>109.2849773827474</c:v>
                </c:pt>
                <c:pt idx="193">
                  <c:v>107.8803269581779</c:v>
                </c:pt>
                <c:pt idx="194">
                  <c:v>107.65812237124037</c:v>
                </c:pt>
                <c:pt idx="195">
                  <c:v>107.57082771208634</c:v>
                </c:pt>
                <c:pt idx="196">
                  <c:v>107.68986588366003</c:v>
                </c:pt>
                <c:pt idx="197">
                  <c:v>108.5151972065709</c:v>
                </c:pt>
                <c:pt idx="198">
                  <c:v>107.65812237124037</c:v>
                </c:pt>
                <c:pt idx="199">
                  <c:v>107.65812237124037</c:v>
                </c:pt>
                <c:pt idx="200">
                  <c:v>106.68994524244108</c:v>
                </c:pt>
                <c:pt idx="201">
                  <c:v>107.70573763986985</c:v>
                </c:pt>
                <c:pt idx="202">
                  <c:v>108.91199111181653</c:v>
                </c:pt>
                <c:pt idx="203">
                  <c:v>109.02309340528529</c:v>
                </c:pt>
                <c:pt idx="204">
                  <c:v>108.37235140068249</c:v>
                </c:pt>
                <c:pt idx="205">
                  <c:v>108.28505674152846</c:v>
                </c:pt>
                <c:pt idx="206">
                  <c:v>107.50734068724705</c:v>
                </c:pt>
                <c:pt idx="207">
                  <c:v>108.53106896278074</c:v>
                </c:pt>
                <c:pt idx="208">
                  <c:v>107.6660582493453</c:v>
                </c:pt>
                <c:pt idx="209">
                  <c:v>108.8961193556067</c:v>
                </c:pt>
                <c:pt idx="210">
                  <c:v>110.01507816839933</c:v>
                </c:pt>
                <c:pt idx="211">
                  <c:v>107.92794222680739</c:v>
                </c:pt>
                <c:pt idx="212">
                  <c:v>108.48345369415127</c:v>
                </c:pt>
                <c:pt idx="213">
                  <c:v>109.29291326085232</c:v>
                </c:pt>
                <c:pt idx="214">
                  <c:v>109.29291326085232</c:v>
                </c:pt>
                <c:pt idx="215">
                  <c:v>108.58662010951512</c:v>
                </c:pt>
                <c:pt idx="216">
                  <c:v>108.08665978890566</c:v>
                </c:pt>
                <c:pt idx="217">
                  <c:v>108.32473613205302</c:v>
                </c:pt>
                <c:pt idx="218">
                  <c:v>108.15014681374495</c:v>
                </c:pt>
                <c:pt idx="219">
                  <c:v>110.07062931513371</c:v>
                </c:pt>
                <c:pt idx="220">
                  <c:v>110.6420125386874</c:v>
                </c:pt>
                <c:pt idx="221">
                  <c:v>113.43544163161654</c:v>
                </c:pt>
                <c:pt idx="222">
                  <c:v>114.99880961828426</c:v>
                </c:pt>
                <c:pt idx="223">
                  <c:v>115.26862947385128</c:v>
                </c:pt>
                <c:pt idx="224">
                  <c:v>114.64963098166811</c:v>
                </c:pt>
                <c:pt idx="225">
                  <c:v>114.28458058884215</c:v>
                </c:pt>
                <c:pt idx="226">
                  <c:v>114.30045234505198</c:v>
                </c:pt>
                <c:pt idx="227">
                  <c:v>114.22902944210776</c:v>
                </c:pt>
                <c:pt idx="228">
                  <c:v>113.26085231330848</c:v>
                </c:pt>
                <c:pt idx="229">
                  <c:v>110.89596063804461</c:v>
                </c:pt>
                <c:pt idx="230">
                  <c:v>108.2453773510039</c:v>
                </c:pt>
                <c:pt idx="231">
                  <c:v>108.22950559479408</c:v>
                </c:pt>
                <c:pt idx="232">
                  <c:v>107.94381398301722</c:v>
                </c:pt>
                <c:pt idx="233">
                  <c:v>108.10253154511547</c:v>
                </c:pt>
                <c:pt idx="234">
                  <c:v>107.65812237124037</c:v>
                </c:pt>
                <c:pt idx="235">
                  <c:v>106.53122768034282</c:v>
                </c:pt>
                <c:pt idx="236">
                  <c:v>106.15030553130704</c:v>
                </c:pt>
                <c:pt idx="237">
                  <c:v>105.54717879533371</c:v>
                </c:pt>
                <c:pt idx="238">
                  <c:v>105.48369177049442</c:v>
                </c:pt>
                <c:pt idx="239">
                  <c:v>104.67423220379335</c:v>
                </c:pt>
                <c:pt idx="240">
                  <c:v>104.50757876359017</c:v>
                </c:pt>
                <c:pt idx="241">
                  <c:v>102.51567335925722</c:v>
                </c:pt>
                <c:pt idx="242">
                  <c:v>101.57130386477262</c:v>
                </c:pt>
                <c:pt idx="243">
                  <c:v>100.40472978335053</c:v>
                </c:pt>
                <c:pt idx="244">
                  <c:v>101.30941988731053</c:v>
                </c:pt>
                <c:pt idx="245">
                  <c:v>100.11903817157368</c:v>
                </c:pt>
                <c:pt idx="246">
                  <c:v>98.119196889135779</c:v>
                </c:pt>
                <c:pt idx="247">
                  <c:v>97.976351083247366</c:v>
                </c:pt>
                <c:pt idx="248">
                  <c:v>97.86524878977859</c:v>
                </c:pt>
                <c:pt idx="249">
                  <c:v>97.500198396952626</c:v>
                </c:pt>
                <c:pt idx="250">
                  <c:v>97.476390762637877</c:v>
                </c:pt>
                <c:pt idx="251">
                  <c:v>96.309816681215793</c:v>
                </c:pt>
                <c:pt idx="252">
                  <c:v>94.944845647170865</c:v>
                </c:pt>
                <c:pt idx="253">
                  <c:v>96.389175462264902</c:v>
                </c:pt>
                <c:pt idx="254">
                  <c:v>97.658915959050873</c:v>
                </c:pt>
                <c:pt idx="255">
                  <c:v>97.881120545988409</c:v>
                </c:pt>
                <c:pt idx="256">
                  <c:v>99.230219823823504</c:v>
                </c:pt>
                <c:pt idx="257">
                  <c:v>99.277835092452989</c:v>
                </c:pt>
                <c:pt idx="258">
                  <c:v>99.222283945718587</c:v>
                </c:pt>
                <c:pt idx="259">
                  <c:v>98.16681215776525</c:v>
                </c:pt>
                <c:pt idx="260">
                  <c:v>98.611221331640337</c:v>
                </c:pt>
                <c:pt idx="261">
                  <c:v>97.40496785969367</c:v>
                </c:pt>
                <c:pt idx="262">
                  <c:v>96.23045790016667</c:v>
                </c:pt>
                <c:pt idx="263">
                  <c:v>97.881120545988409</c:v>
                </c:pt>
                <c:pt idx="264">
                  <c:v>95.865407507340677</c:v>
                </c:pt>
                <c:pt idx="265">
                  <c:v>97.325609078644547</c:v>
                </c:pt>
                <c:pt idx="266">
                  <c:v>97.024045710657887</c:v>
                </c:pt>
                <c:pt idx="267">
                  <c:v>99.15086104277438</c:v>
                </c:pt>
                <c:pt idx="268">
                  <c:v>97.135148004126663</c:v>
                </c:pt>
                <c:pt idx="269">
                  <c:v>96.516149511943496</c:v>
                </c:pt>
                <c:pt idx="270">
                  <c:v>96.166970875327365</c:v>
                </c:pt>
                <c:pt idx="271">
                  <c:v>92.738671534005249</c:v>
                </c:pt>
                <c:pt idx="272">
                  <c:v>93.008491389572256</c:v>
                </c:pt>
                <c:pt idx="273">
                  <c:v>92.754543290215068</c:v>
                </c:pt>
                <c:pt idx="274">
                  <c:v>94.643282279184177</c:v>
                </c:pt>
                <c:pt idx="275">
                  <c:v>95.635267042298238</c:v>
                </c:pt>
                <c:pt idx="276">
                  <c:v>95.230537258947706</c:v>
                </c:pt>
                <c:pt idx="277">
                  <c:v>93.810015078168391</c:v>
                </c:pt>
                <c:pt idx="278">
                  <c:v>95.246409015157525</c:v>
                </c:pt>
                <c:pt idx="279">
                  <c:v>95.246409015157525</c:v>
                </c:pt>
                <c:pt idx="280">
                  <c:v>97.10340449170701</c:v>
                </c:pt>
                <c:pt idx="281">
                  <c:v>96.262201412586307</c:v>
                </c:pt>
                <c:pt idx="282">
                  <c:v>96.286009046901043</c:v>
                </c:pt>
                <c:pt idx="283">
                  <c:v>95.53210062693438</c:v>
                </c:pt>
                <c:pt idx="284">
                  <c:v>94.452821204666293</c:v>
                </c:pt>
                <c:pt idx="285">
                  <c:v>92.421236409808742</c:v>
                </c:pt>
                <c:pt idx="286">
                  <c:v>92.84977382747401</c:v>
                </c:pt>
                <c:pt idx="287">
                  <c:v>94.278231886358228</c:v>
                </c:pt>
                <c:pt idx="288">
                  <c:v>93.373541782398235</c:v>
                </c:pt>
                <c:pt idx="289">
                  <c:v>92.834287120069831</c:v>
                </c:pt>
                <c:pt idx="290">
                  <c:v>92.833902071264191</c:v>
                </c:pt>
                <c:pt idx="291">
                  <c:v>93.500515832076829</c:v>
                </c:pt>
                <c:pt idx="292">
                  <c:v>95.087691453059293</c:v>
                </c:pt>
                <c:pt idx="293">
                  <c:v>94.381398301722086</c:v>
                </c:pt>
                <c:pt idx="294">
                  <c:v>93.008491389572256</c:v>
                </c:pt>
                <c:pt idx="295">
                  <c:v>95.278152527577177</c:v>
                </c:pt>
                <c:pt idx="296">
                  <c:v>96.135227362907713</c:v>
                </c:pt>
                <c:pt idx="297">
                  <c:v>96.135227362907713</c:v>
                </c:pt>
                <c:pt idx="298">
                  <c:v>98.452503769542105</c:v>
                </c:pt>
                <c:pt idx="299">
                  <c:v>100.30949924609156</c:v>
                </c:pt>
                <c:pt idx="300">
                  <c:v>99.611141972859286</c:v>
                </c:pt>
                <c:pt idx="301">
                  <c:v>99.318096024125055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95-4F1E-B2F8-D2B630CB4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350991"/>
        <c:axId val="1441342671"/>
      </c:lineChart>
      <c:lineChart>
        <c:grouping val="standard"/>
        <c:varyColors val="0"/>
        <c:ser>
          <c:idx val="1"/>
          <c:order val="1"/>
          <c:tx>
            <c:strRef>
              <c:f>'F12'!$G$6</c:f>
              <c:strCache>
                <c:ptCount val="1"/>
                <c:pt idx="0">
                  <c:v>Petróleo WTI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'F12'!$A$158:$A$459</c:f>
              <c:numCache>
                <c:formatCode>mmm\-yy</c:formatCode>
                <c:ptCount val="302"/>
                <c:pt idx="0">
                  <c:v>42948</c:v>
                </c:pt>
                <c:pt idx="1">
                  <c:v>42949</c:v>
                </c:pt>
                <c:pt idx="2">
                  <c:v>42950</c:v>
                </c:pt>
                <c:pt idx="3">
                  <c:v>42951</c:v>
                </c:pt>
                <c:pt idx="4">
                  <c:v>42954</c:v>
                </c:pt>
                <c:pt idx="5">
                  <c:v>42955</c:v>
                </c:pt>
                <c:pt idx="6">
                  <c:v>42956</c:v>
                </c:pt>
                <c:pt idx="7">
                  <c:v>42957</c:v>
                </c:pt>
                <c:pt idx="8">
                  <c:v>42958</c:v>
                </c:pt>
                <c:pt idx="9">
                  <c:v>42961</c:v>
                </c:pt>
                <c:pt idx="10">
                  <c:v>42962</c:v>
                </c:pt>
                <c:pt idx="11">
                  <c:v>42963</c:v>
                </c:pt>
                <c:pt idx="12">
                  <c:v>42964</c:v>
                </c:pt>
                <c:pt idx="13">
                  <c:v>42965</c:v>
                </c:pt>
                <c:pt idx="14">
                  <c:v>42968</c:v>
                </c:pt>
                <c:pt idx="15">
                  <c:v>42969</c:v>
                </c:pt>
                <c:pt idx="16">
                  <c:v>42970</c:v>
                </c:pt>
                <c:pt idx="17">
                  <c:v>42971</c:v>
                </c:pt>
                <c:pt idx="18">
                  <c:v>42972</c:v>
                </c:pt>
                <c:pt idx="19">
                  <c:v>42975</c:v>
                </c:pt>
                <c:pt idx="20">
                  <c:v>42976</c:v>
                </c:pt>
                <c:pt idx="21">
                  <c:v>42977</c:v>
                </c:pt>
                <c:pt idx="22">
                  <c:v>42978</c:v>
                </c:pt>
                <c:pt idx="23">
                  <c:v>42979</c:v>
                </c:pt>
                <c:pt idx="24">
                  <c:v>42982</c:v>
                </c:pt>
                <c:pt idx="25">
                  <c:v>42983</c:v>
                </c:pt>
                <c:pt idx="26">
                  <c:v>42984</c:v>
                </c:pt>
                <c:pt idx="27">
                  <c:v>42985</c:v>
                </c:pt>
                <c:pt idx="28">
                  <c:v>42986</c:v>
                </c:pt>
                <c:pt idx="29">
                  <c:v>42989</c:v>
                </c:pt>
                <c:pt idx="30">
                  <c:v>42990</c:v>
                </c:pt>
                <c:pt idx="31">
                  <c:v>42991</c:v>
                </c:pt>
                <c:pt idx="32">
                  <c:v>42992</c:v>
                </c:pt>
                <c:pt idx="33">
                  <c:v>42993</c:v>
                </c:pt>
                <c:pt idx="34">
                  <c:v>42996</c:v>
                </c:pt>
                <c:pt idx="35">
                  <c:v>42997</c:v>
                </c:pt>
                <c:pt idx="36">
                  <c:v>42998</c:v>
                </c:pt>
                <c:pt idx="37">
                  <c:v>42999</c:v>
                </c:pt>
                <c:pt idx="38">
                  <c:v>43000</c:v>
                </c:pt>
                <c:pt idx="39">
                  <c:v>43003</c:v>
                </c:pt>
                <c:pt idx="40">
                  <c:v>43004</c:v>
                </c:pt>
                <c:pt idx="41">
                  <c:v>43005</c:v>
                </c:pt>
                <c:pt idx="42">
                  <c:v>43006</c:v>
                </c:pt>
                <c:pt idx="43">
                  <c:v>43007</c:v>
                </c:pt>
                <c:pt idx="44">
                  <c:v>43010</c:v>
                </c:pt>
                <c:pt idx="45">
                  <c:v>43011</c:v>
                </c:pt>
                <c:pt idx="46">
                  <c:v>43012</c:v>
                </c:pt>
                <c:pt idx="47">
                  <c:v>43013</c:v>
                </c:pt>
                <c:pt idx="48">
                  <c:v>43014</c:v>
                </c:pt>
                <c:pt idx="49">
                  <c:v>43017</c:v>
                </c:pt>
                <c:pt idx="50">
                  <c:v>43018</c:v>
                </c:pt>
                <c:pt idx="51">
                  <c:v>43019</c:v>
                </c:pt>
                <c:pt idx="52">
                  <c:v>43020</c:v>
                </c:pt>
                <c:pt idx="53">
                  <c:v>43021</c:v>
                </c:pt>
                <c:pt idx="54">
                  <c:v>43024</c:v>
                </c:pt>
                <c:pt idx="55">
                  <c:v>43025</c:v>
                </c:pt>
                <c:pt idx="56">
                  <c:v>43026</c:v>
                </c:pt>
                <c:pt idx="57">
                  <c:v>43027</c:v>
                </c:pt>
                <c:pt idx="58">
                  <c:v>43028</c:v>
                </c:pt>
                <c:pt idx="59">
                  <c:v>43031</c:v>
                </c:pt>
                <c:pt idx="60">
                  <c:v>43032</c:v>
                </c:pt>
                <c:pt idx="61">
                  <c:v>43033</c:v>
                </c:pt>
                <c:pt idx="62">
                  <c:v>43034</c:v>
                </c:pt>
                <c:pt idx="63">
                  <c:v>43035</c:v>
                </c:pt>
                <c:pt idx="64">
                  <c:v>43038</c:v>
                </c:pt>
                <c:pt idx="65">
                  <c:v>43039</c:v>
                </c:pt>
                <c:pt idx="66">
                  <c:v>43040</c:v>
                </c:pt>
                <c:pt idx="67">
                  <c:v>43041</c:v>
                </c:pt>
                <c:pt idx="68">
                  <c:v>43042</c:v>
                </c:pt>
                <c:pt idx="69">
                  <c:v>43045</c:v>
                </c:pt>
                <c:pt idx="70">
                  <c:v>43046</c:v>
                </c:pt>
                <c:pt idx="71">
                  <c:v>43047</c:v>
                </c:pt>
                <c:pt idx="72">
                  <c:v>43048</c:v>
                </c:pt>
                <c:pt idx="73">
                  <c:v>43049</c:v>
                </c:pt>
                <c:pt idx="74">
                  <c:v>43052</c:v>
                </c:pt>
                <c:pt idx="75">
                  <c:v>43053</c:v>
                </c:pt>
                <c:pt idx="76">
                  <c:v>43054</c:v>
                </c:pt>
                <c:pt idx="77">
                  <c:v>43055</c:v>
                </c:pt>
                <c:pt idx="78">
                  <c:v>43056</c:v>
                </c:pt>
                <c:pt idx="79">
                  <c:v>43059</c:v>
                </c:pt>
                <c:pt idx="80">
                  <c:v>43060</c:v>
                </c:pt>
                <c:pt idx="81">
                  <c:v>43061</c:v>
                </c:pt>
                <c:pt idx="82">
                  <c:v>43062</c:v>
                </c:pt>
                <c:pt idx="83">
                  <c:v>43063</c:v>
                </c:pt>
                <c:pt idx="84">
                  <c:v>43066</c:v>
                </c:pt>
                <c:pt idx="85">
                  <c:v>43067</c:v>
                </c:pt>
                <c:pt idx="86">
                  <c:v>43068</c:v>
                </c:pt>
                <c:pt idx="87">
                  <c:v>43069</c:v>
                </c:pt>
                <c:pt idx="88">
                  <c:v>43070</c:v>
                </c:pt>
                <c:pt idx="89">
                  <c:v>43073</c:v>
                </c:pt>
                <c:pt idx="90">
                  <c:v>43074</c:v>
                </c:pt>
                <c:pt idx="91">
                  <c:v>43075</c:v>
                </c:pt>
                <c:pt idx="92">
                  <c:v>43076</c:v>
                </c:pt>
                <c:pt idx="93">
                  <c:v>43077</c:v>
                </c:pt>
                <c:pt idx="94">
                  <c:v>43080</c:v>
                </c:pt>
                <c:pt idx="95">
                  <c:v>43081</c:v>
                </c:pt>
                <c:pt idx="96">
                  <c:v>43082</c:v>
                </c:pt>
                <c:pt idx="97">
                  <c:v>43083</c:v>
                </c:pt>
                <c:pt idx="98">
                  <c:v>43084</c:v>
                </c:pt>
                <c:pt idx="99">
                  <c:v>43087</c:v>
                </c:pt>
                <c:pt idx="100">
                  <c:v>43088</c:v>
                </c:pt>
                <c:pt idx="101">
                  <c:v>43089</c:v>
                </c:pt>
                <c:pt idx="102">
                  <c:v>43090</c:v>
                </c:pt>
                <c:pt idx="103">
                  <c:v>43091</c:v>
                </c:pt>
                <c:pt idx="104">
                  <c:v>43094</c:v>
                </c:pt>
                <c:pt idx="105">
                  <c:v>43095</c:v>
                </c:pt>
                <c:pt idx="106">
                  <c:v>43096</c:v>
                </c:pt>
                <c:pt idx="107">
                  <c:v>43097</c:v>
                </c:pt>
                <c:pt idx="108">
                  <c:v>43098</c:v>
                </c:pt>
                <c:pt idx="109">
                  <c:v>43101</c:v>
                </c:pt>
                <c:pt idx="110">
                  <c:v>43102</c:v>
                </c:pt>
                <c:pt idx="111">
                  <c:v>43103</c:v>
                </c:pt>
                <c:pt idx="112">
                  <c:v>43104</c:v>
                </c:pt>
                <c:pt idx="113">
                  <c:v>43105</c:v>
                </c:pt>
                <c:pt idx="114">
                  <c:v>43108</c:v>
                </c:pt>
                <c:pt idx="115">
                  <c:v>43109</c:v>
                </c:pt>
                <c:pt idx="116">
                  <c:v>43110</c:v>
                </c:pt>
                <c:pt idx="117">
                  <c:v>43111</c:v>
                </c:pt>
                <c:pt idx="118">
                  <c:v>43112</c:v>
                </c:pt>
                <c:pt idx="119">
                  <c:v>43115</c:v>
                </c:pt>
                <c:pt idx="120">
                  <c:v>43116</c:v>
                </c:pt>
                <c:pt idx="121">
                  <c:v>43117</c:v>
                </c:pt>
                <c:pt idx="122">
                  <c:v>43118</c:v>
                </c:pt>
                <c:pt idx="123">
                  <c:v>43119</c:v>
                </c:pt>
                <c:pt idx="124">
                  <c:v>43122</c:v>
                </c:pt>
                <c:pt idx="125">
                  <c:v>43123</c:v>
                </c:pt>
                <c:pt idx="126">
                  <c:v>43124</c:v>
                </c:pt>
                <c:pt idx="127">
                  <c:v>43125</c:v>
                </c:pt>
                <c:pt idx="128">
                  <c:v>43126</c:v>
                </c:pt>
                <c:pt idx="129">
                  <c:v>43129</c:v>
                </c:pt>
                <c:pt idx="130">
                  <c:v>43130</c:v>
                </c:pt>
                <c:pt idx="131">
                  <c:v>43131</c:v>
                </c:pt>
                <c:pt idx="132">
                  <c:v>43132</c:v>
                </c:pt>
                <c:pt idx="133">
                  <c:v>43133</c:v>
                </c:pt>
                <c:pt idx="134">
                  <c:v>43136</c:v>
                </c:pt>
                <c:pt idx="135">
                  <c:v>43137</c:v>
                </c:pt>
                <c:pt idx="136">
                  <c:v>43138</c:v>
                </c:pt>
                <c:pt idx="137">
                  <c:v>43139</c:v>
                </c:pt>
                <c:pt idx="138">
                  <c:v>43140</c:v>
                </c:pt>
                <c:pt idx="139">
                  <c:v>43143</c:v>
                </c:pt>
                <c:pt idx="140">
                  <c:v>43144</c:v>
                </c:pt>
                <c:pt idx="141">
                  <c:v>43145</c:v>
                </c:pt>
                <c:pt idx="142">
                  <c:v>43146</c:v>
                </c:pt>
                <c:pt idx="143">
                  <c:v>43147</c:v>
                </c:pt>
                <c:pt idx="144">
                  <c:v>43150</c:v>
                </c:pt>
                <c:pt idx="145">
                  <c:v>43151</c:v>
                </c:pt>
                <c:pt idx="146">
                  <c:v>43152</c:v>
                </c:pt>
                <c:pt idx="147">
                  <c:v>43153</c:v>
                </c:pt>
                <c:pt idx="148">
                  <c:v>43154</c:v>
                </c:pt>
                <c:pt idx="149">
                  <c:v>43157</c:v>
                </c:pt>
                <c:pt idx="150">
                  <c:v>43158</c:v>
                </c:pt>
                <c:pt idx="151">
                  <c:v>43159</c:v>
                </c:pt>
                <c:pt idx="152">
                  <c:v>43160</c:v>
                </c:pt>
                <c:pt idx="153">
                  <c:v>43161</c:v>
                </c:pt>
                <c:pt idx="154">
                  <c:v>43164</c:v>
                </c:pt>
                <c:pt idx="155">
                  <c:v>43165</c:v>
                </c:pt>
                <c:pt idx="156">
                  <c:v>43166</c:v>
                </c:pt>
                <c:pt idx="157">
                  <c:v>43167</c:v>
                </c:pt>
                <c:pt idx="158">
                  <c:v>43168</c:v>
                </c:pt>
                <c:pt idx="159">
                  <c:v>43171</c:v>
                </c:pt>
                <c:pt idx="160">
                  <c:v>43172</c:v>
                </c:pt>
                <c:pt idx="161">
                  <c:v>43173</c:v>
                </c:pt>
                <c:pt idx="162">
                  <c:v>43174</c:v>
                </c:pt>
                <c:pt idx="163">
                  <c:v>43175</c:v>
                </c:pt>
                <c:pt idx="164">
                  <c:v>43178</c:v>
                </c:pt>
                <c:pt idx="165">
                  <c:v>43179</c:v>
                </c:pt>
                <c:pt idx="166">
                  <c:v>43180</c:v>
                </c:pt>
                <c:pt idx="167">
                  <c:v>43181</c:v>
                </c:pt>
                <c:pt idx="168">
                  <c:v>43182</c:v>
                </c:pt>
                <c:pt idx="169">
                  <c:v>43185</c:v>
                </c:pt>
                <c:pt idx="170">
                  <c:v>43186</c:v>
                </c:pt>
                <c:pt idx="171">
                  <c:v>43187</c:v>
                </c:pt>
                <c:pt idx="172">
                  <c:v>43188</c:v>
                </c:pt>
                <c:pt idx="173">
                  <c:v>43189</c:v>
                </c:pt>
                <c:pt idx="174">
                  <c:v>43192</c:v>
                </c:pt>
                <c:pt idx="175">
                  <c:v>43193</c:v>
                </c:pt>
                <c:pt idx="176">
                  <c:v>43194</c:v>
                </c:pt>
                <c:pt idx="177">
                  <c:v>43195</c:v>
                </c:pt>
                <c:pt idx="178">
                  <c:v>43196</c:v>
                </c:pt>
                <c:pt idx="179">
                  <c:v>43199</c:v>
                </c:pt>
                <c:pt idx="180">
                  <c:v>43200</c:v>
                </c:pt>
                <c:pt idx="181">
                  <c:v>43201</c:v>
                </c:pt>
                <c:pt idx="182">
                  <c:v>43202</c:v>
                </c:pt>
                <c:pt idx="183">
                  <c:v>43203</c:v>
                </c:pt>
                <c:pt idx="184">
                  <c:v>43206</c:v>
                </c:pt>
                <c:pt idx="185">
                  <c:v>43207</c:v>
                </c:pt>
                <c:pt idx="186">
                  <c:v>43208</c:v>
                </c:pt>
                <c:pt idx="187">
                  <c:v>43209</c:v>
                </c:pt>
                <c:pt idx="188">
                  <c:v>43210</c:v>
                </c:pt>
                <c:pt idx="189">
                  <c:v>43213</c:v>
                </c:pt>
                <c:pt idx="190">
                  <c:v>43214</c:v>
                </c:pt>
                <c:pt idx="191">
                  <c:v>43215</c:v>
                </c:pt>
                <c:pt idx="192">
                  <c:v>43216</c:v>
                </c:pt>
                <c:pt idx="193">
                  <c:v>43217</c:v>
                </c:pt>
                <c:pt idx="194">
                  <c:v>43220</c:v>
                </c:pt>
                <c:pt idx="195">
                  <c:v>43221</c:v>
                </c:pt>
                <c:pt idx="196">
                  <c:v>43222</c:v>
                </c:pt>
                <c:pt idx="197">
                  <c:v>43223</c:v>
                </c:pt>
                <c:pt idx="198">
                  <c:v>43224</c:v>
                </c:pt>
                <c:pt idx="199">
                  <c:v>43227</c:v>
                </c:pt>
                <c:pt idx="200">
                  <c:v>43228</c:v>
                </c:pt>
                <c:pt idx="201">
                  <c:v>43229</c:v>
                </c:pt>
                <c:pt idx="202">
                  <c:v>43230</c:v>
                </c:pt>
                <c:pt idx="203">
                  <c:v>43231</c:v>
                </c:pt>
                <c:pt idx="204">
                  <c:v>43234</c:v>
                </c:pt>
                <c:pt idx="205">
                  <c:v>43235</c:v>
                </c:pt>
                <c:pt idx="206">
                  <c:v>43236</c:v>
                </c:pt>
                <c:pt idx="207">
                  <c:v>43237</c:v>
                </c:pt>
                <c:pt idx="208">
                  <c:v>43238</c:v>
                </c:pt>
                <c:pt idx="209">
                  <c:v>43241</c:v>
                </c:pt>
                <c:pt idx="210">
                  <c:v>43242</c:v>
                </c:pt>
                <c:pt idx="211">
                  <c:v>43243</c:v>
                </c:pt>
                <c:pt idx="212">
                  <c:v>43244</c:v>
                </c:pt>
                <c:pt idx="213">
                  <c:v>43245</c:v>
                </c:pt>
                <c:pt idx="214">
                  <c:v>43248</c:v>
                </c:pt>
                <c:pt idx="215">
                  <c:v>43249</c:v>
                </c:pt>
                <c:pt idx="216">
                  <c:v>43250</c:v>
                </c:pt>
                <c:pt idx="217">
                  <c:v>43251</c:v>
                </c:pt>
                <c:pt idx="218">
                  <c:v>43252</c:v>
                </c:pt>
                <c:pt idx="219">
                  <c:v>43255</c:v>
                </c:pt>
                <c:pt idx="220">
                  <c:v>43256</c:v>
                </c:pt>
                <c:pt idx="221">
                  <c:v>43257</c:v>
                </c:pt>
                <c:pt idx="222">
                  <c:v>43258</c:v>
                </c:pt>
                <c:pt idx="223">
                  <c:v>43259</c:v>
                </c:pt>
                <c:pt idx="224">
                  <c:v>43262</c:v>
                </c:pt>
                <c:pt idx="225">
                  <c:v>43263</c:v>
                </c:pt>
                <c:pt idx="226">
                  <c:v>43264</c:v>
                </c:pt>
                <c:pt idx="227">
                  <c:v>43265</c:v>
                </c:pt>
                <c:pt idx="228">
                  <c:v>43266</c:v>
                </c:pt>
                <c:pt idx="229">
                  <c:v>43269</c:v>
                </c:pt>
                <c:pt idx="230">
                  <c:v>43270</c:v>
                </c:pt>
                <c:pt idx="231">
                  <c:v>43271</c:v>
                </c:pt>
                <c:pt idx="232">
                  <c:v>43272</c:v>
                </c:pt>
                <c:pt idx="233">
                  <c:v>43273</c:v>
                </c:pt>
                <c:pt idx="234">
                  <c:v>43276</c:v>
                </c:pt>
                <c:pt idx="235">
                  <c:v>43277</c:v>
                </c:pt>
                <c:pt idx="236">
                  <c:v>43278</c:v>
                </c:pt>
                <c:pt idx="237">
                  <c:v>43279</c:v>
                </c:pt>
                <c:pt idx="238">
                  <c:v>43280</c:v>
                </c:pt>
                <c:pt idx="239">
                  <c:v>43283</c:v>
                </c:pt>
                <c:pt idx="240">
                  <c:v>43284</c:v>
                </c:pt>
                <c:pt idx="241">
                  <c:v>43285</c:v>
                </c:pt>
                <c:pt idx="242">
                  <c:v>43286</c:v>
                </c:pt>
                <c:pt idx="243">
                  <c:v>43287</c:v>
                </c:pt>
                <c:pt idx="244">
                  <c:v>43290</c:v>
                </c:pt>
                <c:pt idx="245">
                  <c:v>43291</c:v>
                </c:pt>
                <c:pt idx="246">
                  <c:v>43292</c:v>
                </c:pt>
                <c:pt idx="247">
                  <c:v>43293</c:v>
                </c:pt>
                <c:pt idx="248">
                  <c:v>43294</c:v>
                </c:pt>
                <c:pt idx="249">
                  <c:v>43297</c:v>
                </c:pt>
                <c:pt idx="250">
                  <c:v>43298</c:v>
                </c:pt>
                <c:pt idx="251">
                  <c:v>43299</c:v>
                </c:pt>
                <c:pt idx="252">
                  <c:v>43300</c:v>
                </c:pt>
                <c:pt idx="253">
                  <c:v>43301</c:v>
                </c:pt>
                <c:pt idx="254">
                  <c:v>43304</c:v>
                </c:pt>
                <c:pt idx="255">
                  <c:v>43305</c:v>
                </c:pt>
                <c:pt idx="256">
                  <c:v>43306</c:v>
                </c:pt>
                <c:pt idx="257">
                  <c:v>43307</c:v>
                </c:pt>
                <c:pt idx="258">
                  <c:v>43308</c:v>
                </c:pt>
                <c:pt idx="259">
                  <c:v>43311</c:v>
                </c:pt>
                <c:pt idx="260">
                  <c:v>43312</c:v>
                </c:pt>
                <c:pt idx="261">
                  <c:v>43313</c:v>
                </c:pt>
                <c:pt idx="262">
                  <c:v>43314</c:v>
                </c:pt>
                <c:pt idx="263">
                  <c:v>43315</c:v>
                </c:pt>
                <c:pt idx="264">
                  <c:v>43318</c:v>
                </c:pt>
                <c:pt idx="265">
                  <c:v>43319</c:v>
                </c:pt>
                <c:pt idx="266">
                  <c:v>43320</c:v>
                </c:pt>
                <c:pt idx="267">
                  <c:v>43321</c:v>
                </c:pt>
                <c:pt idx="268">
                  <c:v>43322</c:v>
                </c:pt>
                <c:pt idx="269">
                  <c:v>43325</c:v>
                </c:pt>
                <c:pt idx="270">
                  <c:v>43326</c:v>
                </c:pt>
                <c:pt idx="271">
                  <c:v>43327</c:v>
                </c:pt>
                <c:pt idx="272">
                  <c:v>43328</c:v>
                </c:pt>
                <c:pt idx="273">
                  <c:v>43329</c:v>
                </c:pt>
                <c:pt idx="274">
                  <c:v>43332</c:v>
                </c:pt>
                <c:pt idx="275">
                  <c:v>43333</c:v>
                </c:pt>
                <c:pt idx="276">
                  <c:v>43334</c:v>
                </c:pt>
                <c:pt idx="277">
                  <c:v>43335</c:v>
                </c:pt>
                <c:pt idx="278">
                  <c:v>43336</c:v>
                </c:pt>
                <c:pt idx="279">
                  <c:v>43339</c:v>
                </c:pt>
                <c:pt idx="280">
                  <c:v>43340</c:v>
                </c:pt>
                <c:pt idx="281">
                  <c:v>43341</c:v>
                </c:pt>
                <c:pt idx="282">
                  <c:v>43342</c:v>
                </c:pt>
                <c:pt idx="283">
                  <c:v>43343</c:v>
                </c:pt>
                <c:pt idx="284">
                  <c:v>43346</c:v>
                </c:pt>
                <c:pt idx="285">
                  <c:v>43347</c:v>
                </c:pt>
                <c:pt idx="286">
                  <c:v>43348</c:v>
                </c:pt>
                <c:pt idx="287">
                  <c:v>43349</c:v>
                </c:pt>
                <c:pt idx="288">
                  <c:v>43350</c:v>
                </c:pt>
                <c:pt idx="289">
                  <c:v>43353</c:v>
                </c:pt>
                <c:pt idx="290">
                  <c:v>43354</c:v>
                </c:pt>
                <c:pt idx="291">
                  <c:v>43355</c:v>
                </c:pt>
                <c:pt idx="292">
                  <c:v>43356</c:v>
                </c:pt>
                <c:pt idx="293">
                  <c:v>43357</c:v>
                </c:pt>
                <c:pt idx="294">
                  <c:v>43360</c:v>
                </c:pt>
                <c:pt idx="295">
                  <c:v>43361</c:v>
                </c:pt>
                <c:pt idx="296">
                  <c:v>43362</c:v>
                </c:pt>
                <c:pt idx="297">
                  <c:v>43363</c:v>
                </c:pt>
                <c:pt idx="298">
                  <c:v>43364</c:v>
                </c:pt>
                <c:pt idx="299">
                  <c:v>43367</c:v>
                </c:pt>
                <c:pt idx="300">
                  <c:v>43368</c:v>
                </c:pt>
                <c:pt idx="301">
                  <c:v>43369</c:v>
                </c:pt>
              </c:numCache>
            </c:numRef>
          </c:cat>
          <c:val>
            <c:numRef>
              <c:f>'F12'!$G$158:$G$459</c:f>
              <c:numCache>
                <c:formatCode>0.0</c:formatCode>
                <c:ptCount val="302"/>
                <c:pt idx="0">
                  <c:v>100</c:v>
                </c:pt>
                <c:pt idx="1">
                  <c:v>100.87469487388121</c:v>
                </c:pt>
                <c:pt idx="2">
                  <c:v>99.735557363710342</c:v>
                </c:pt>
                <c:pt idx="3">
                  <c:v>100.85435313262816</c:v>
                </c:pt>
                <c:pt idx="4">
                  <c:v>100.46786004882019</c:v>
                </c:pt>
                <c:pt idx="5">
                  <c:v>100.02034174125308</c:v>
                </c:pt>
                <c:pt idx="6">
                  <c:v>100.81366965012207</c:v>
                </c:pt>
                <c:pt idx="7">
                  <c:v>98.840520748576083</c:v>
                </c:pt>
                <c:pt idx="8">
                  <c:v>99.308380797396268</c:v>
                </c:pt>
                <c:pt idx="9">
                  <c:v>96.806346623270969</c:v>
                </c:pt>
                <c:pt idx="10">
                  <c:v>96.724979658258746</c:v>
                </c:pt>
                <c:pt idx="11">
                  <c:v>95.158665581773803</c:v>
                </c:pt>
                <c:pt idx="12">
                  <c:v>95.789259560618405</c:v>
                </c:pt>
                <c:pt idx="13">
                  <c:v>98.677786818551667</c:v>
                </c:pt>
                <c:pt idx="14">
                  <c:v>96.358828315703832</c:v>
                </c:pt>
                <c:pt idx="15">
                  <c:v>96.908055329536211</c:v>
                </c:pt>
                <c:pt idx="16">
                  <c:v>98.169243287225399</c:v>
                </c:pt>
                <c:pt idx="17">
                  <c:v>96.074043938161097</c:v>
                </c:pt>
                <c:pt idx="18">
                  <c:v>96.8673718470301</c:v>
                </c:pt>
                <c:pt idx="19">
                  <c:v>94.731489015459729</c:v>
                </c:pt>
                <c:pt idx="20">
                  <c:v>94.467046379170057</c:v>
                </c:pt>
                <c:pt idx="21">
                  <c:v>93.490642799023604</c:v>
                </c:pt>
                <c:pt idx="22">
                  <c:v>96.074043938161097</c:v>
                </c:pt>
                <c:pt idx="23">
                  <c:v>96.196094385679416</c:v>
                </c:pt>
                <c:pt idx="24">
                  <c:v>96.196094385679416</c:v>
                </c:pt>
                <c:pt idx="25">
                  <c:v>98.982912937347436</c:v>
                </c:pt>
                <c:pt idx="26">
                  <c:v>100</c:v>
                </c:pt>
                <c:pt idx="27">
                  <c:v>99.857607811228661</c:v>
                </c:pt>
                <c:pt idx="28">
                  <c:v>96.582587469487393</c:v>
                </c:pt>
                <c:pt idx="29">
                  <c:v>97.782750203417422</c:v>
                </c:pt>
                <c:pt idx="30">
                  <c:v>98.108218063466239</c:v>
                </c:pt>
                <c:pt idx="31">
                  <c:v>100.28478437754271</c:v>
                </c:pt>
                <c:pt idx="32">
                  <c:v>101.48494711147276</c:v>
                </c:pt>
                <c:pt idx="33">
                  <c:v>101.48494711147276</c:v>
                </c:pt>
                <c:pt idx="34">
                  <c:v>101.52563059397886</c:v>
                </c:pt>
                <c:pt idx="35">
                  <c:v>100.65093572009765</c:v>
                </c:pt>
                <c:pt idx="36">
                  <c:v>102.54271765663141</c:v>
                </c:pt>
                <c:pt idx="37">
                  <c:v>102.11554109031735</c:v>
                </c:pt>
                <c:pt idx="38">
                  <c:v>102.33930024410091</c:v>
                </c:pt>
                <c:pt idx="39">
                  <c:v>105.61432058584217</c:v>
                </c:pt>
                <c:pt idx="40">
                  <c:v>105.53295362082994</c:v>
                </c:pt>
                <c:pt idx="41">
                  <c:v>106.06183889340927</c:v>
                </c:pt>
                <c:pt idx="42">
                  <c:v>104.88201790073231</c:v>
                </c:pt>
                <c:pt idx="43">
                  <c:v>105.10577705451587</c:v>
                </c:pt>
                <c:pt idx="44">
                  <c:v>102.88852725793329</c:v>
                </c:pt>
                <c:pt idx="45">
                  <c:v>102.56305939788446</c:v>
                </c:pt>
                <c:pt idx="46">
                  <c:v>101.6680227827502</c:v>
                </c:pt>
                <c:pt idx="47">
                  <c:v>103.31570382424735</c:v>
                </c:pt>
                <c:pt idx="48">
                  <c:v>100.26444263628966</c:v>
                </c:pt>
                <c:pt idx="49">
                  <c:v>100.85435313262816</c:v>
                </c:pt>
                <c:pt idx="50">
                  <c:v>103.58014646053704</c:v>
                </c:pt>
                <c:pt idx="51">
                  <c:v>104.35313262815298</c:v>
                </c:pt>
                <c:pt idx="52">
                  <c:v>102.92921074043939</c:v>
                </c:pt>
                <c:pt idx="53">
                  <c:v>104.65825874694876</c:v>
                </c:pt>
                <c:pt idx="54">
                  <c:v>105.51261187957689</c:v>
                </c:pt>
                <c:pt idx="55">
                  <c:v>105.53295362082994</c:v>
                </c:pt>
                <c:pt idx="56">
                  <c:v>105.85842148087876</c:v>
                </c:pt>
                <c:pt idx="57">
                  <c:v>104.33279088689993</c:v>
                </c:pt>
                <c:pt idx="58">
                  <c:v>104.69894222945484</c:v>
                </c:pt>
                <c:pt idx="59">
                  <c:v>105.20748576078114</c:v>
                </c:pt>
                <c:pt idx="60">
                  <c:v>106.36696501220506</c:v>
                </c:pt>
                <c:pt idx="61">
                  <c:v>105.53295362082994</c:v>
                </c:pt>
                <c:pt idx="62">
                  <c:v>107.07892595606185</c:v>
                </c:pt>
                <c:pt idx="63">
                  <c:v>109.6419853539463</c:v>
                </c:pt>
                <c:pt idx="64">
                  <c:v>110.15052888527259</c:v>
                </c:pt>
                <c:pt idx="65">
                  <c:v>110.61838893409276</c:v>
                </c:pt>
                <c:pt idx="66">
                  <c:v>110.45565500406835</c:v>
                </c:pt>
                <c:pt idx="67">
                  <c:v>110.94385679414158</c:v>
                </c:pt>
                <c:pt idx="68">
                  <c:v>113.18144833197724</c:v>
                </c:pt>
                <c:pt idx="69">
                  <c:v>116.659886086249</c:v>
                </c:pt>
                <c:pt idx="70">
                  <c:v>116.35475996745323</c:v>
                </c:pt>
                <c:pt idx="71">
                  <c:v>115.56143205858422</c:v>
                </c:pt>
                <c:pt idx="72">
                  <c:v>116.29373474369406</c:v>
                </c:pt>
                <c:pt idx="73">
                  <c:v>115.41903986981288</c:v>
                </c:pt>
                <c:pt idx="74">
                  <c:v>115.45972335231896</c:v>
                </c:pt>
                <c:pt idx="75">
                  <c:v>113.30349877949556</c:v>
                </c:pt>
                <c:pt idx="76">
                  <c:v>112.55085435313264</c:v>
                </c:pt>
                <c:pt idx="77">
                  <c:v>112.16436126932466</c:v>
                </c:pt>
                <c:pt idx="78">
                  <c:v>115.03254678600487</c:v>
                </c:pt>
                <c:pt idx="79">
                  <c:v>114.09682668836454</c:v>
                </c:pt>
                <c:pt idx="80">
                  <c:v>115.37835638730675</c:v>
                </c:pt>
                <c:pt idx="81">
                  <c:v>117.92107404393816</c:v>
                </c:pt>
                <c:pt idx="82">
                  <c:v>117.92107404393816</c:v>
                </c:pt>
                <c:pt idx="83">
                  <c:v>119.71114727420668</c:v>
                </c:pt>
                <c:pt idx="84">
                  <c:v>118.20585842148088</c:v>
                </c:pt>
                <c:pt idx="85">
                  <c:v>117.96175752644427</c:v>
                </c:pt>
                <c:pt idx="86">
                  <c:v>116.55817737998373</c:v>
                </c:pt>
                <c:pt idx="87">
                  <c:v>116.76159479251425</c:v>
                </c:pt>
                <c:pt idx="88">
                  <c:v>118.71440195280715</c:v>
                </c:pt>
                <c:pt idx="89">
                  <c:v>116.90398698128561</c:v>
                </c:pt>
                <c:pt idx="90">
                  <c:v>117.20911310008137</c:v>
                </c:pt>
                <c:pt idx="91">
                  <c:v>113.83238405207487</c:v>
                </c:pt>
                <c:pt idx="92">
                  <c:v>115.31733116354761</c:v>
                </c:pt>
                <c:pt idx="93">
                  <c:v>116.68022782750205</c:v>
                </c:pt>
                <c:pt idx="94">
                  <c:v>117.96175752644427</c:v>
                </c:pt>
                <c:pt idx="95">
                  <c:v>116.23270951993491</c:v>
                </c:pt>
                <c:pt idx="96">
                  <c:v>115.13425549227014</c:v>
                </c:pt>
                <c:pt idx="97">
                  <c:v>116.0292921074044</c:v>
                </c:pt>
                <c:pt idx="98">
                  <c:v>116.55817737998373</c:v>
                </c:pt>
                <c:pt idx="99">
                  <c:v>116.27339300244101</c:v>
                </c:pt>
                <c:pt idx="100">
                  <c:v>116.88364524003256</c:v>
                </c:pt>
                <c:pt idx="101">
                  <c:v>118.02278275020343</c:v>
                </c:pt>
                <c:pt idx="102">
                  <c:v>118.65337672904801</c:v>
                </c:pt>
                <c:pt idx="103">
                  <c:v>118.83645240032547</c:v>
                </c:pt>
                <c:pt idx="104">
                  <c:v>118.83645240032547</c:v>
                </c:pt>
                <c:pt idx="105">
                  <c:v>121.9894222945484</c:v>
                </c:pt>
                <c:pt idx="106">
                  <c:v>121.31814483319774</c:v>
                </c:pt>
                <c:pt idx="107">
                  <c:v>121.72497965825877</c:v>
                </c:pt>
                <c:pt idx="108">
                  <c:v>122.90480065093574</c:v>
                </c:pt>
                <c:pt idx="109">
                  <c:v>122.90480065093574</c:v>
                </c:pt>
                <c:pt idx="110">
                  <c:v>122.80309194467047</c:v>
                </c:pt>
                <c:pt idx="111">
                  <c:v>125.36615134255493</c:v>
                </c:pt>
                <c:pt idx="112">
                  <c:v>126.13913751017087</c:v>
                </c:pt>
                <c:pt idx="113">
                  <c:v>124.97965825874695</c:v>
                </c:pt>
                <c:pt idx="114">
                  <c:v>125.56956875508544</c:v>
                </c:pt>
                <c:pt idx="115">
                  <c:v>128.07160292921077</c:v>
                </c:pt>
                <c:pt idx="116">
                  <c:v>129.31244914564687</c:v>
                </c:pt>
                <c:pt idx="117">
                  <c:v>129.78030919446707</c:v>
                </c:pt>
                <c:pt idx="118">
                  <c:v>130.7973962571196</c:v>
                </c:pt>
                <c:pt idx="119">
                  <c:v>130.7973962571196</c:v>
                </c:pt>
                <c:pt idx="120">
                  <c:v>129.6379170056957</c:v>
                </c:pt>
                <c:pt idx="121">
                  <c:v>130.12611879576892</c:v>
                </c:pt>
                <c:pt idx="122">
                  <c:v>130.08543531326282</c:v>
                </c:pt>
                <c:pt idx="123">
                  <c:v>128.90561432058584</c:v>
                </c:pt>
                <c:pt idx="124">
                  <c:v>129.14971521562245</c:v>
                </c:pt>
                <c:pt idx="125">
                  <c:v>131.24491456468675</c:v>
                </c:pt>
                <c:pt idx="126">
                  <c:v>133.66558177379983</c:v>
                </c:pt>
                <c:pt idx="127">
                  <c:v>133.46216436126934</c:v>
                </c:pt>
                <c:pt idx="128">
                  <c:v>134.54027664768105</c:v>
                </c:pt>
                <c:pt idx="129">
                  <c:v>133.36045565500407</c:v>
                </c:pt>
                <c:pt idx="130">
                  <c:v>131.20423108218066</c:v>
                </c:pt>
                <c:pt idx="131">
                  <c:v>131.67209113100083</c:v>
                </c:pt>
                <c:pt idx="132">
                  <c:v>133.84865744507729</c:v>
                </c:pt>
                <c:pt idx="133">
                  <c:v>133.13669650122054</c:v>
                </c:pt>
                <c:pt idx="134">
                  <c:v>130.49227013832385</c:v>
                </c:pt>
                <c:pt idx="135">
                  <c:v>128.94629780309194</c:v>
                </c:pt>
                <c:pt idx="136">
                  <c:v>125.69161920260375</c:v>
                </c:pt>
                <c:pt idx="137">
                  <c:v>124.38974776240848</c:v>
                </c:pt>
                <c:pt idx="138">
                  <c:v>120.42310821806348</c:v>
                </c:pt>
                <c:pt idx="139">
                  <c:v>120.60618388934093</c:v>
                </c:pt>
                <c:pt idx="140">
                  <c:v>120.40276647681041</c:v>
                </c:pt>
                <c:pt idx="141">
                  <c:v>123.27095199349066</c:v>
                </c:pt>
                <c:pt idx="142">
                  <c:v>124.77624084621645</c:v>
                </c:pt>
                <c:pt idx="143">
                  <c:v>125.46786004882019</c:v>
                </c:pt>
                <c:pt idx="144">
                  <c:v>125.46786004882019</c:v>
                </c:pt>
                <c:pt idx="145">
                  <c:v>125.91537835638731</c:v>
                </c:pt>
                <c:pt idx="146">
                  <c:v>125.36615134255493</c:v>
                </c:pt>
                <c:pt idx="147">
                  <c:v>127.58340113913751</c:v>
                </c:pt>
                <c:pt idx="148">
                  <c:v>129.1293734743694</c:v>
                </c:pt>
                <c:pt idx="149">
                  <c:v>130.00406834825063</c:v>
                </c:pt>
                <c:pt idx="150">
                  <c:v>128.17331163547601</c:v>
                </c:pt>
                <c:pt idx="151">
                  <c:v>125.38649308380798</c:v>
                </c:pt>
                <c:pt idx="152">
                  <c:v>124.06427990235966</c:v>
                </c:pt>
                <c:pt idx="153">
                  <c:v>124.59316517493899</c:v>
                </c:pt>
                <c:pt idx="154">
                  <c:v>127.27827502034175</c:v>
                </c:pt>
                <c:pt idx="155">
                  <c:v>127.33930024410091</c:v>
                </c:pt>
                <c:pt idx="156">
                  <c:v>124.38974776240848</c:v>
                </c:pt>
                <c:pt idx="157">
                  <c:v>122.29454841334419</c:v>
                </c:pt>
                <c:pt idx="158">
                  <c:v>126.20016273393003</c:v>
                </c:pt>
                <c:pt idx="159">
                  <c:v>124.81692432872255</c:v>
                </c:pt>
                <c:pt idx="160">
                  <c:v>123.49471114727422</c:v>
                </c:pt>
                <c:pt idx="161">
                  <c:v>124.0032546786005</c:v>
                </c:pt>
                <c:pt idx="162">
                  <c:v>124.47111472742067</c:v>
                </c:pt>
                <c:pt idx="163">
                  <c:v>126.81041497152157</c:v>
                </c:pt>
                <c:pt idx="164">
                  <c:v>126.24084621643614</c:v>
                </c:pt>
                <c:pt idx="165">
                  <c:v>128.96663954434499</c:v>
                </c:pt>
                <c:pt idx="166">
                  <c:v>132.46541903986983</c:v>
                </c:pt>
                <c:pt idx="167">
                  <c:v>130.59397884458912</c:v>
                </c:pt>
                <c:pt idx="168">
                  <c:v>133.90968266883644</c:v>
                </c:pt>
                <c:pt idx="169">
                  <c:v>133.34011391375103</c:v>
                </c:pt>
                <c:pt idx="170">
                  <c:v>132.72986167615949</c:v>
                </c:pt>
                <c:pt idx="171">
                  <c:v>130.96013018714402</c:v>
                </c:pt>
                <c:pt idx="172">
                  <c:v>132.0992676973149</c:v>
                </c:pt>
                <c:pt idx="173">
                  <c:v>132.0992676973149</c:v>
                </c:pt>
                <c:pt idx="174">
                  <c:v>128.17331163547601</c:v>
                </c:pt>
                <c:pt idx="175">
                  <c:v>129.19039869812855</c:v>
                </c:pt>
                <c:pt idx="176">
                  <c:v>128.90561432058584</c:v>
                </c:pt>
                <c:pt idx="177">
                  <c:v>129.25142392188772</c:v>
                </c:pt>
                <c:pt idx="178">
                  <c:v>126.24084621643614</c:v>
                </c:pt>
                <c:pt idx="179">
                  <c:v>129.00732302685111</c:v>
                </c:pt>
                <c:pt idx="180">
                  <c:v>133.25874694873883</c:v>
                </c:pt>
                <c:pt idx="181">
                  <c:v>135.92351505288855</c:v>
                </c:pt>
                <c:pt idx="182">
                  <c:v>136.43205858421481</c:v>
                </c:pt>
                <c:pt idx="183">
                  <c:v>137.08299430431245</c:v>
                </c:pt>
                <c:pt idx="184">
                  <c:v>134.70301057770547</c:v>
                </c:pt>
                <c:pt idx="185">
                  <c:v>135.31326281529698</c:v>
                </c:pt>
                <c:pt idx="186">
                  <c:v>139.27990235964199</c:v>
                </c:pt>
                <c:pt idx="187">
                  <c:v>138.91375101708709</c:v>
                </c:pt>
                <c:pt idx="188">
                  <c:v>139.09682668836453</c:v>
                </c:pt>
                <c:pt idx="189">
                  <c:v>139.52400325467863</c:v>
                </c:pt>
                <c:pt idx="190">
                  <c:v>137.61187957689179</c:v>
                </c:pt>
                <c:pt idx="191">
                  <c:v>138.42554922701385</c:v>
                </c:pt>
                <c:pt idx="192">
                  <c:v>138.71033360455655</c:v>
                </c:pt>
                <c:pt idx="193">
                  <c:v>138.52725793327909</c:v>
                </c:pt>
                <c:pt idx="194">
                  <c:v>139.48331977217251</c:v>
                </c:pt>
                <c:pt idx="195">
                  <c:v>136.79820992676974</c:v>
                </c:pt>
                <c:pt idx="196">
                  <c:v>138.18144833197724</c:v>
                </c:pt>
                <c:pt idx="197">
                  <c:v>139.1985353946298</c:v>
                </c:pt>
                <c:pt idx="198">
                  <c:v>141.82262001627339</c:v>
                </c:pt>
                <c:pt idx="199">
                  <c:v>143.8771358828316</c:v>
                </c:pt>
                <c:pt idx="200">
                  <c:v>140.48006509357202</c:v>
                </c:pt>
                <c:pt idx="201">
                  <c:v>144.7111472742067</c:v>
                </c:pt>
                <c:pt idx="202">
                  <c:v>145.15866558177382</c:v>
                </c:pt>
                <c:pt idx="203">
                  <c:v>143.81611065907242</c:v>
                </c:pt>
                <c:pt idx="204">
                  <c:v>144.34499593165177</c:v>
                </c:pt>
                <c:pt idx="205">
                  <c:v>145.05695687550858</c:v>
                </c:pt>
                <c:pt idx="206">
                  <c:v>145.42310821806345</c:v>
                </c:pt>
                <c:pt idx="207">
                  <c:v>145.42310821806345</c:v>
                </c:pt>
                <c:pt idx="208">
                  <c:v>144.9959316517494</c:v>
                </c:pt>
                <c:pt idx="209">
                  <c:v>146.94873881204231</c:v>
                </c:pt>
                <c:pt idx="210">
                  <c:v>146.72497965825875</c:v>
                </c:pt>
                <c:pt idx="211">
                  <c:v>146.11472742066724</c:v>
                </c:pt>
                <c:pt idx="212">
                  <c:v>143.77542717656632</c:v>
                </c:pt>
                <c:pt idx="213">
                  <c:v>138.14076484947111</c:v>
                </c:pt>
                <c:pt idx="214">
                  <c:v>138.14076484947111</c:v>
                </c:pt>
                <c:pt idx="215">
                  <c:v>135.74043938161108</c:v>
                </c:pt>
                <c:pt idx="216">
                  <c:v>138.75101708706265</c:v>
                </c:pt>
                <c:pt idx="217">
                  <c:v>136.3710333604557</c:v>
                </c:pt>
                <c:pt idx="218">
                  <c:v>133.86899918633037</c:v>
                </c:pt>
                <c:pt idx="219">
                  <c:v>131.71277461350692</c:v>
                </c:pt>
                <c:pt idx="220">
                  <c:v>133.27908868999185</c:v>
                </c:pt>
                <c:pt idx="221">
                  <c:v>131.67209113100083</c:v>
                </c:pt>
                <c:pt idx="222">
                  <c:v>134.15378356387308</c:v>
                </c:pt>
                <c:pt idx="223">
                  <c:v>133.72660699755897</c:v>
                </c:pt>
                <c:pt idx="224">
                  <c:v>134.45890968266883</c:v>
                </c:pt>
                <c:pt idx="225">
                  <c:v>134.98779495524818</c:v>
                </c:pt>
                <c:pt idx="226">
                  <c:v>135.55736371033362</c:v>
                </c:pt>
                <c:pt idx="227">
                  <c:v>136.06590724165989</c:v>
                </c:pt>
                <c:pt idx="228">
                  <c:v>132.34336859235151</c:v>
                </c:pt>
                <c:pt idx="229">
                  <c:v>133.95036615134254</c:v>
                </c:pt>
                <c:pt idx="230">
                  <c:v>132.36371033360456</c:v>
                </c:pt>
                <c:pt idx="231">
                  <c:v>134.70301057770547</c:v>
                </c:pt>
                <c:pt idx="232">
                  <c:v>133.93002441008952</c:v>
                </c:pt>
                <c:pt idx="233">
                  <c:v>140.31733116354761</c:v>
                </c:pt>
                <c:pt idx="234">
                  <c:v>145.60618388934091</c:v>
                </c:pt>
                <c:pt idx="235">
                  <c:v>143.47030105777057</c:v>
                </c:pt>
                <c:pt idx="236">
                  <c:v>148.006509357201</c:v>
                </c:pt>
                <c:pt idx="237">
                  <c:v>149.41008950366154</c:v>
                </c:pt>
                <c:pt idx="238">
                  <c:v>150.83401139137513</c:v>
                </c:pt>
                <c:pt idx="239">
                  <c:v>150.40683482506103</c:v>
                </c:pt>
                <c:pt idx="240">
                  <c:v>150.81366965012205</c:v>
                </c:pt>
                <c:pt idx="241">
                  <c:v>150.81366965012205</c:v>
                </c:pt>
                <c:pt idx="242">
                  <c:v>148.3726606997559</c:v>
                </c:pt>
                <c:pt idx="243">
                  <c:v>150.12205044751832</c:v>
                </c:pt>
                <c:pt idx="244">
                  <c:v>150.22375915378356</c:v>
                </c:pt>
                <c:pt idx="245">
                  <c:v>150.75264442636291</c:v>
                </c:pt>
                <c:pt idx="246">
                  <c:v>143.16517493897479</c:v>
                </c:pt>
                <c:pt idx="247">
                  <c:v>143.06346623270954</c:v>
                </c:pt>
                <c:pt idx="248">
                  <c:v>144.44670463791704</c:v>
                </c:pt>
                <c:pt idx="249">
                  <c:v>138.44589096826689</c:v>
                </c:pt>
                <c:pt idx="250">
                  <c:v>138.48657445077299</c:v>
                </c:pt>
                <c:pt idx="251">
                  <c:v>139.86981285598051</c:v>
                </c:pt>
                <c:pt idx="252">
                  <c:v>141.29373474369407</c:v>
                </c:pt>
                <c:pt idx="253">
                  <c:v>143.32790886899917</c:v>
                </c:pt>
                <c:pt idx="254">
                  <c:v>141.45646867371849</c:v>
                </c:pt>
                <c:pt idx="255">
                  <c:v>143.44995931651749</c:v>
                </c:pt>
                <c:pt idx="256">
                  <c:v>144.62978030919447</c:v>
                </c:pt>
                <c:pt idx="257">
                  <c:v>141.59886086248983</c:v>
                </c:pt>
                <c:pt idx="258">
                  <c:v>139.72742066720912</c:v>
                </c:pt>
                <c:pt idx="259">
                  <c:v>142.65663140764849</c:v>
                </c:pt>
                <c:pt idx="260">
                  <c:v>139.86981285598051</c:v>
                </c:pt>
                <c:pt idx="261">
                  <c:v>137.63222131814484</c:v>
                </c:pt>
                <c:pt idx="262">
                  <c:v>140.27664768104148</c:v>
                </c:pt>
                <c:pt idx="263">
                  <c:v>139.32058584214809</c:v>
                </c:pt>
                <c:pt idx="264">
                  <c:v>140.37835638730678</c:v>
                </c:pt>
                <c:pt idx="265">
                  <c:v>140.70382424735558</c:v>
                </c:pt>
                <c:pt idx="266">
                  <c:v>136.16761594792516</c:v>
                </c:pt>
                <c:pt idx="267">
                  <c:v>135.90317331163547</c:v>
                </c:pt>
                <c:pt idx="268">
                  <c:v>137.5711960943857</c:v>
                </c:pt>
                <c:pt idx="269">
                  <c:v>136.6965012205045</c:v>
                </c:pt>
                <c:pt idx="270">
                  <c:v>136.3710333604557</c:v>
                </c:pt>
                <c:pt idx="271">
                  <c:v>132.24165988608627</c:v>
                </c:pt>
                <c:pt idx="272">
                  <c:v>133.15703824247356</c:v>
                </c:pt>
                <c:pt idx="273">
                  <c:v>134.07241659886085</c:v>
                </c:pt>
                <c:pt idx="274">
                  <c:v>135.13018714401954</c:v>
                </c:pt>
                <c:pt idx="275">
                  <c:v>137.00162733930023</c:v>
                </c:pt>
                <c:pt idx="276">
                  <c:v>140.48006509357202</c:v>
                </c:pt>
                <c:pt idx="277">
                  <c:v>140.01220504475185</c:v>
                </c:pt>
                <c:pt idx="278">
                  <c:v>142.0260374288039</c:v>
                </c:pt>
                <c:pt idx="279">
                  <c:v>140.09357200976405</c:v>
                </c:pt>
                <c:pt idx="280">
                  <c:v>139.40195280716031</c:v>
                </c:pt>
                <c:pt idx="281">
                  <c:v>141.39544344995934</c:v>
                </c:pt>
                <c:pt idx="282">
                  <c:v>142.90073230268513</c:v>
                </c:pt>
                <c:pt idx="283">
                  <c:v>141.98535394629781</c:v>
                </c:pt>
                <c:pt idx="284">
                  <c:v>141.98535394629781</c:v>
                </c:pt>
                <c:pt idx="285">
                  <c:v>142.12774613506917</c:v>
                </c:pt>
                <c:pt idx="286">
                  <c:v>139.78844589096829</c:v>
                </c:pt>
                <c:pt idx="287">
                  <c:v>137.8559804719284</c:v>
                </c:pt>
                <c:pt idx="288">
                  <c:v>137.81529698942231</c:v>
                </c:pt>
                <c:pt idx="289">
                  <c:v>137.38812042310823</c:v>
                </c:pt>
                <c:pt idx="290">
                  <c:v>140.86655817738</c:v>
                </c:pt>
                <c:pt idx="291">
                  <c:v>143.14483319772177</c:v>
                </c:pt>
                <c:pt idx="292">
                  <c:v>139.52400325467863</c:v>
                </c:pt>
                <c:pt idx="293">
                  <c:v>140.33767290480066</c:v>
                </c:pt>
                <c:pt idx="294">
                  <c:v>140.17493897477624</c:v>
                </c:pt>
                <c:pt idx="295">
                  <c:v>142.08706265256305</c:v>
                </c:pt>
                <c:pt idx="296">
                  <c:v>144.6704637917006</c:v>
                </c:pt>
                <c:pt idx="297">
                  <c:v>144.01952807160293</c:v>
                </c:pt>
                <c:pt idx="298">
                  <c:v>146.01301871440197</c:v>
                </c:pt>
                <c:pt idx="299">
                  <c:v>148.65744507729863</c:v>
                </c:pt>
                <c:pt idx="300">
                  <c:v>147.64035801464607</c:v>
                </c:pt>
                <c:pt idx="301">
                  <c:v>146.11472742066724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5-4F1E-B2F8-D2B630CB4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796767"/>
        <c:axId val="1667773055"/>
      </c:lineChart>
      <c:dateAx>
        <c:axId val="144135099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441342671"/>
        <c:crossesAt val="100"/>
        <c:auto val="0"/>
        <c:lblOffset val="100"/>
        <c:baseTimeUnit val="days"/>
        <c:majorUnit val="1"/>
        <c:majorTimeUnit val="months"/>
      </c:dateAx>
      <c:valAx>
        <c:axId val="1441342671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1441350991"/>
        <c:crosses val="autoZero"/>
        <c:crossBetween val="between"/>
        <c:majorUnit val="10"/>
      </c:valAx>
      <c:valAx>
        <c:axId val="1667773055"/>
        <c:scaling>
          <c:orientation val="minMax"/>
          <c:max val="75"/>
          <c:min val="45"/>
        </c:scaling>
        <c:delete val="1"/>
        <c:axPos val="r"/>
        <c:numFmt formatCode="0" sourceLinked="0"/>
        <c:majorTickMark val="out"/>
        <c:minorTickMark val="none"/>
        <c:tickLblPos val="nextTo"/>
        <c:crossAx val="1667796767"/>
        <c:crosses val="max"/>
        <c:crossBetween val="between"/>
        <c:majorUnit val="6"/>
      </c:valAx>
      <c:dateAx>
        <c:axId val="16677967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6777305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 dirty="0" smtClean="0"/>
              <a:t>Crecimiento del PIB anual </a:t>
            </a:r>
            <a:r>
              <a:rPr lang="es-CL" dirty="0" smtClean="0"/>
              <a:t>(</a:t>
            </a:r>
            <a:r>
              <a:rPr lang="es-CL" dirty="0" err="1" smtClean="0"/>
              <a:t>var</a:t>
            </a:r>
            <a:r>
              <a:rPr lang="es-CL" dirty="0" smtClean="0"/>
              <a:t>. %)</a:t>
            </a:r>
            <a:endParaRPr lang="es-CL" dirty="0"/>
          </a:p>
        </c:rich>
      </c:tx>
      <c:layout>
        <c:manualLayout>
          <c:xMode val="edge"/>
          <c:yMode val="edge"/>
          <c:x val="0.15998636363636365"/>
          <c:y val="3.52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8820707070707"/>
          <c:y val="0.164394696969697"/>
          <c:w val="0.83584015151515156"/>
          <c:h val="0.70590025252525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'F1'!$B$3</c:f>
              <c:strCache>
                <c:ptCount val="1"/>
                <c:pt idx="0">
                  <c:v>PIB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'F1'!$A$4:$A$31</c:f>
              <c:numCache>
                <c:formatCode>yyyy</c:formatCode>
                <c:ptCount val="28"/>
                <c:pt idx="0">
                  <c:v>32874</c:v>
                </c:pt>
                <c:pt idx="1">
                  <c:v>33239</c:v>
                </c:pt>
                <c:pt idx="2">
                  <c:v>33604</c:v>
                </c:pt>
                <c:pt idx="3">
                  <c:v>33970</c:v>
                </c:pt>
                <c:pt idx="4">
                  <c:v>34335</c:v>
                </c:pt>
                <c:pt idx="5">
                  <c:v>34700</c:v>
                </c:pt>
                <c:pt idx="6">
                  <c:v>35065</c:v>
                </c:pt>
                <c:pt idx="7">
                  <c:v>35431</c:v>
                </c:pt>
                <c:pt idx="8">
                  <c:v>35796</c:v>
                </c:pt>
                <c:pt idx="9">
                  <c:v>36161</c:v>
                </c:pt>
                <c:pt idx="10">
                  <c:v>36526</c:v>
                </c:pt>
                <c:pt idx="11">
                  <c:v>36892</c:v>
                </c:pt>
                <c:pt idx="12">
                  <c:v>37257</c:v>
                </c:pt>
                <c:pt idx="13">
                  <c:v>37622</c:v>
                </c:pt>
                <c:pt idx="14">
                  <c:v>37987</c:v>
                </c:pt>
                <c:pt idx="15">
                  <c:v>38353</c:v>
                </c:pt>
                <c:pt idx="16">
                  <c:v>38718</c:v>
                </c:pt>
                <c:pt idx="17">
                  <c:v>39083</c:v>
                </c:pt>
                <c:pt idx="18">
                  <c:v>39448</c:v>
                </c:pt>
                <c:pt idx="19">
                  <c:v>39814</c:v>
                </c:pt>
                <c:pt idx="20">
                  <c:v>40179</c:v>
                </c:pt>
                <c:pt idx="21">
                  <c:v>40544</c:v>
                </c:pt>
                <c:pt idx="22">
                  <c:v>40909</c:v>
                </c:pt>
                <c:pt idx="23">
                  <c:v>41275</c:v>
                </c:pt>
                <c:pt idx="24">
                  <c:v>41640</c:v>
                </c:pt>
                <c:pt idx="25">
                  <c:v>42005</c:v>
                </c:pt>
                <c:pt idx="26">
                  <c:v>42370</c:v>
                </c:pt>
                <c:pt idx="27">
                  <c:v>42736</c:v>
                </c:pt>
              </c:numCache>
            </c:numRef>
          </c:cat>
          <c:val>
            <c:numRef>
              <c:f>'F1'!$B$4:$B$31</c:f>
              <c:numCache>
                <c:formatCode>#,##0.0</c:formatCode>
                <c:ptCount val="28"/>
                <c:pt idx="0">
                  <c:v>3.3335654726366801</c:v>
                </c:pt>
                <c:pt idx="1">
                  <c:v>7.8043921865743604</c:v>
                </c:pt>
                <c:pt idx="2">
                  <c:v>11.166707733714199</c:v>
                </c:pt>
                <c:pt idx="3">
                  <c:v>6.5887838265951304</c:v>
                </c:pt>
                <c:pt idx="4">
                  <c:v>5.03019797749762</c:v>
                </c:pt>
                <c:pt idx="5">
                  <c:v>8.9332958694420501</c:v>
                </c:pt>
                <c:pt idx="6">
                  <c:v>6.8029165956899504</c:v>
                </c:pt>
                <c:pt idx="7">
                  <c:v>7.4278898079353599</c:v>
                </c:pt>
                <c:pt idx="8">
                  <c:v>4.3245794968910696</c:v>
                </c:pt>
                <c:pt idx="9">
                  <c:v>-0.41209616711836999</c:v>
                </c:pt>
                <c:pt idx="10">
                  <c:v>5.3269384191981803</c:v>
                </c:pt>
                <c:pt idx="11">
                  <c:v>3.3030473125175401</c:v>
                </c:pt>
                <c:pt idx="12">
                  <c:v>3.10697053225761</c:v>
                </c:pt>
                <c:pt idx="13">
                  <c:v>4.0910476846627297</c:v>
                </c:pt>
                <c:pt idx="14">
                  <c:v>7.2095397094399596</c:v>
                </c:pt>
                <c:pt idx="15">
                  <c:v>5.7428304894763897</c:v>
                </c:pt>
                <c:pt idx="16">
                  <c:v>6.3171763431687298</c:v>
                </c:pt>
                <c:pt idx="17">
                  <c:v>4.9053245035747697</c:v>
                </c:pt>
                <c:pt idx="18">
                  <c:v>3.5295305532372598</c:v>
                </c:pt>
                <c:pt idx="19">
                  <c:v>-1.56423944301826</c:v>
                </c:pt>
                <c:pt idx="20">
                  <c:v>5.8441772957918303</c:v>
                </c:pt>
                <c:pt idx="21">
                  <c:v>6.1109188291359304</c:v>
                </c:pt>
                <c:pt idx="22">
                  <c:v>5.3186280004358801</c:v>
                </c:pt>
                <c:pt idx="23">
                  <c:v>4.0450042980661998</c:v>
                </c:pt>
                <c:pt idx="24">
                  <c:v>1.76673978374449</c:v>
                </c:pt>
                <c:pt idx="25">
                  <c:v>2.3052571383855001</c:v>
                </c:pt>
                <c:pt idx="26">
                  <c:v>1.2658676030360201</c:v>
                </c:pt>
                <c:pt idx="27">
                  <c:v>1.48990600447767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2-4458-9DCD-DA9F1F52C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53521056"/>
        <c:axId val="1"/>
      </c:barChart>
      <c:dateAx>
        <c:axId val="155352105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Offset val="100"/>
        <c:baseTimeUnit val="years"/>
        <c:majorUnit val="3"/>
        <c:majorTimeUnit val="year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55352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 dirty="0"/>
              <a:t>Crecimiento del PIB </a:t>
            </a:r>
            <a:r>
              <a:rPr lang="es-CL" dirty="0" smtClean="0"/>
              <a:t>semestral</a:t>
            </a:r>
          </a:p>
          <a:p>
            <a:pPr>
              <a:defRPr/>
            </a:pPr>
            <a:r>
              <a:rPr lang="es-CL" dirty="0" smtClean="0"/>
              <a:t>(</a:t>
            </a:r>
            <a:r>
              <a:rPr lang="es-CL" dirty="0" err="1" smtClean="0"/>
              <a:t>var</a:t>
            </a:r>
            <a:r>
              <a:rPr lang="es-CL" dirty="0"/>
              <a:t>. % a/a)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96-4E1C-9F95-69910073C1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'F2'!$D$7:$D$20</c:f>
              <c:strCache>
                <c:ptCount val="14"/>
                <c:pt idx="0">
                  <c:v>2S11</c:v>
                </c:pt>
                <c:pt idx="1">
                  <c:v>1S12</c:v>
                </c:pt>
                <c:pt idx="2">
                  <c:v>2S12</c:v>
                </c:pt>
                <c:pt idx="3">
                  <c:v>1S13</c:v>
                </c:pt>
                <c:pt idx="4">
                  <c:v>2S13</c:v>
                </c:pt>
                <c:pt idx="5">
                  <c:v>1S14</c:v>
                </c:pt>
                <c:pt idx="6">
                  <c:v>2S14</c:v>
                </c:pt>
                <c:pt idx="7">
                  <c:v>1S15</c:v>
                </c:pt>
                <c:pt idx="8">
                  <c:v>2S15</c:v>
                </c:pt>
                <c:pt idx="9">
                  <c:v>1S16</c:v>
                </c:pt>
                <c:pt idx="10">
                  <c:v>2S16</c:v>
                </c:pt>
                <c:pt idx="11">
                  <c:v>1S17</c:v>
                </c:pt>
                <c:pt idx="12">
                  <c:v>2S17</c:v>
                </c:pt>
                <c:pt idx="13">
                  <c:v>1S18</c:v>
                </c:pt>
              </c:strCache>
            </c:strRef>
          </c:cat>
          <c:val>
            <c:numRef>
              <c:f>'F2'!$F$7:$F$20</c:f>
              <c:numCache>
                <c:formatCode>0.0</c:formatCode>
                <c:ptCount val="14"/>
                <c:pt idx="0">
                  <c:v>4.5434745376711883</c:v>
                </c:pt>
                <c:pt idx="1">
                  <c:v>5.3193345331381758</c:v>
                </c:pt>
                <c:pt idx="2">
                  <c:v>5.3179439562027309</c:v>
                </c:pt>
                <c:pt idx="3">
                  <c:v>3.9619591434424617</c:v>
                </c:pt>
                <c:pt idx="4">
                  <c:v>4.1254072419517174</c:v>
                </c:pt>
                <c:pt idx="5">
                  <c:v>2.2389576781759679</c:v>
                </c:pt>
                <c:pt idx="6">
                  <c:v>1.3102639042296804</c:v>
                </c:pt>
                <c:pt idx="7">
                  <c:v>2.4266420409244649</c:v>
                </c:pt>
                <c:pt idx="8">
                  <c:v>2.1868431431685043</c:v>
                </c:pt>
                <c:pt idx="9">
                  <c:v>1.7987766467838062</c:v>
                </c:pt>
                <c:pt idx="10">
                  <c:v>0.74478160553284045</c:v>
                </c:pt>
                <c:pt idx="11">
                  <c:v>6.1366740960178134E-2</c:v>
                </c:pt>
                <c:pt idx="12">
                  <c:v>2.9013657389024727</c:v>
                </c:pt>
                <c:pt idx="13">
                  <c:v>4.8428185472346286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96-4E1C-9F95-69910073C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60207840"/>
        <c:axId val="1"/>
      </c:barChart>
      <c:catAx>
        <c:axId val="15602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L"/>
          </a:p>
        </c:txPr>
        <c:crossAx val="1560207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Helvetica Neue"/>
          <a:cs typeface="Times New Roman" panose="02020603050405020304" pitchFamily="18" charset="0"/>
        </a:defRPr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r>
              <a:rPr lang="es-CL" b="1" dirty="0" smtClean="0"/>
              <a:t>Contribución de la FBCF al crecimiento semestral del PIB </a:t>
            </a:r>
          </a:p>
          <a:p>
            <a:pPr>
              <a:defRPr b="1"/>
            </a:pPr>
            <a:r>
              <a:rPr lang="es-CL" b="1" dirty="0" smtClean="0"/>
              <a:t>(pp, a/a)</a:t>
            </a:r>
            <a:endParaRPr lang="es-CL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'F3'!$G$4</c:f>
              <c:strCache>
                <c:ptCount val="1"/>
                <c:pt idx="0">
                  <c:v>FBCF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'F3'!$F$5:$F$13</c:f>
              <c:strCache>
                <c:ptCount val="9"/>
                <c:pt idx="0">
                  <c:v>1S14</c:v>
                </c:pt>
                <c:pt idx="1">
                  <c:v>2S14</c:v>
                </c:pt>
                <c:pt idx="2">
                  <c:v>1S15</c:v>
                </c:pt>
                <c:pt idx="3">
                  <c:v>2S15</c:v>
                </c:pt>
                <c:pt idx="4">
                  <c:v>1S16</c:v>
                </c:pt>
                <c:pt idx="5">
                  <c:v>2S16</c:v>
                </c:pt>
                <c:pt idx="6">
                  <c:v>1S17</c:v>
                </c:pt>
                <c:pt idx="7">
                  <c:v>2S17</c:v>
                </c:pt>
                <c:pt idx="8">
                  <c:v>1S18</c:v>
                </c:pt>
              </c:strCache>
            </c:strRef>
          </c:cat>
          <c:val>
            <c:numRef>
              <c:f>'F3'!$G$5:$G$13</c:f>
              <c:numCache>
                <c:formatCode>#,##0.0</c:formatCode>
                <c:ptCount val="9"/>
                <c:pt idx="0">
                  <c:v>-1.1791709634593179</c:v>
                </c:pt>
                <c:pt idx="1">
                  <c:v>-1.2430155369878</c:v>
                </c:pt>
                <c:pt idx="2">
                  <c:v>-0.93621054953577842</c:v>
                </c:pt>
                <c:pt idx="3">
                  <c:v>0.79681849397887294</c:v>
                </c:pt>
                <c:pt idx="4">
                  <c:v>0.38853659063755253</c:v>
                </c:pt>
                <c:pt idx="5">
                  <c:v>-0.72716189277382659</c:v>
                </c:pt>
                <c:pt idx="6">
                  <c:v>-0.75232327452521841</c:v>
                </c:pt>
                <c:pt idx="7">
                  <c:v>0.21116678388034249</c:v>
                </c:pt>
                <c:pt idx="8">
                  <c:v>1.10041110915272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9-4AE7-B27C-B7CD0DAC5F6B}"/>
            </c:ext>
          </c:extLst>
        </c:ser>
        <c:ser>
          <c:idx val="1"/>
          <c:order val="1"/>
          <c:tx>
            <c:strRef>
              <c:f>'F3'!$H$4</c:f>
              <c:strCache>
                <c:ptCount val="1"/>
                <c:pt idx="0">
                  <c:v>Resto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'F3'!$F$5:$F$13</c:f>
              <c:strCache>
                <c:ptCount val="9"/>
                <c:pt idx="0">
                  <c:v>1S14</c:v>
                </c:pt>
                <c:pt idx="1">
                  <c:v>2S14</c:v>
                </c:pt>
                <c:pt idx="2">
                  <c:v>1S15</c:v>
                </c:pt>
                <c:pt idx="3">
                  <c:v>2S15</c:v>
                </c:pt>
                <c:pt idx="4">
                  <c:v>1S16</c:v>
                </c:pt>
                <c:pt idx="5">
                  <c:v>2S16</c:v>
                </c:pt>
                <c:pt idx="6">
                  <c:v>1S17</c:v>
                </c:pt>
                <c:pt idx="7">
                  <c:v>2S17</c:v>
                </c:pt>
                <c:pt idx="8">
                  <c:v>1S18</c:v>
                </c:pt>
              </c:strCache>
            </c:strRef>
          </c:cat>
          <c:val>
            <c:numRef>
              <c:f>'F3'!$H$5:$H$13</c:f>
              <c:numCache>
                <c:formatCode>#,##0.0</c:formatCode>
                <c:ptCount val="9"/>
                <c:pt idx="0">
                  <c:v>3.4181286416352856</c:v>
                </c:pt>
                <c:pt idx="1">
                  <c:v>2.5532794412174802</c:v>
                </c:pt>
                <c:pt idx="2">
                  <c:v>3.3628525904602435</c:v>
                </c:pt>
                <c:pt idx="3">
                  <c:v>1.3900246491896313</c:v>
                </c:pt>
                <c:pt idx="4">
                  <c:v>1.4102400561462538</c:v>
                </c:pt>
                <c:pt idx="5">
                  <c:v>1.471943498306667</c:v>
                </c:pt>
                <c:pt idx="6">
                  <c:v>0.81369001548539655</c:v>
                </c:pt>
                <c:pt idx="7">
                  <c:v>2.6901989550221304</c:v>
                </c:pt>
                <c:pt idx="8">
                  <c:v>3.7424074380819086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89-4AE7-B27C-B7CD0DAC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3069743"/>
        <c:axId val="623068495"/>
      </c:barChart>
      <c:lineChart>
        <c:grouping val="standard"/>
        <c:varyColors val="0"/>
        <c:ser>
          <c:idx val="2"/>
          <c:order val="2"/>
          <c:tx>
            <c:strRef>
              <c:f>'F3'!$I$4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89-4AE7-B27C-B7CD0DAC5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/>
                    <a:ea typeface="+mn-ea"/>
                    <a:cs typeface="Times New Roman" panose="02020603050405020304" pitchFamily="18" charset="0"/>
                  </a:defRPr>
                </a:pPr>
                <a:endParaRPr lang="es-C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'F3'!$F$5:$F$13</c:f>
              <c:strCache>
                <c:ptCount val="9"/>
                <c:pt idx="0">
                  <c:v>1S14</c:v>
                </c:pt>
                <c:pt idx="1">
                  <c:v>2S14</c:v>
                </c:pt>
                <c:pt idx="2">
                  <c:v>1S15</c:v>
                </c:pt>
                <c:pt idx="3">
                  <c:v>2S15</c:v>
                </c:pt>
                <c:pt idx="4">
                  <c:v>1S16</c:v>
                </c:pt>
                <c:pt idx="5">
                  <c:v>2S16</c:v>
                </c:pt>
                <c:pt idx="6">
                  <c:v>1S17</c:v>
                </c:pt>
                <c:pt idx="7">
                  <c:v>2S17</c:v>
                </c:pt>
                <c:pt idx="8">
                  <c:v>1S18</c:v>
                </c:pt>
              </c:strCache>
            </c:strRef>
          </c:cat>
          <c:val>
            <c:numRef>
              <c:f>'F3'!$I$5:$I$13</c:f>
              <c:numCache>
                <c:formatCode>0.0</c:formatCode>
                <c:ptCount val="9"/>
                <c:pt idx="0">
                  <c:v>2.2389576781759679</c:v>
                </c:pt>
                <c:pt idx="1">
                  <c:v>1.3102639042296804</c:v>
                </c:pt>
                <c:pt idx="2">
                  <c:v>2.4266420409244649</c:v>
                </c:pt>
                <c:pt idx="3">
                  <c:v>2.1868431431685043</c:v>
                </c:pt>
                <c:pt idx="4">
                  <c:v>1.7987766467838062</c:v>
                </c:pt>
                <c:pt idx="5">
                  <c:v>0.74478160553284045</c:v>
                </c:pt>
                <c:pt idx="6">
                  <c:v>6.1366740960178134E-2</c:v>
                </c:pt>
                <c:pt idx="7">
                  <c:v>2.9013657389024727</c:v>
                </c:pt>
                <c:pt idx="8">
                  <c:v>4.8428185472346286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89-4AE7-B27C-B7CD0DAC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069743"/>
        <c:axId val="623068495"/>
      </c:lineChart>
      <c:catAx>
        <c:axId val="62306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623068495"/>
        <c:crosses val="autoZero"/>
        <c:auto val="1"/>
        <c:lblAlgn val="ctr"/>
        <c:lblOffset val="100"/>
        <c:noMultiLvlLbl val="0"/>
      </c:catAx>
      <c:valAx>
        <c:axId val="62306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+mn-ea"/>
                <a:cs typeface="Times New Roman" panose="02020603050405020304" pitchFamily="18" charset="0"/>
              </a:defRPr>
            </a:pPr>
            <a:endParaRPr lang="es-CL"/>
          </a:p>
        </c:txPr>
        <c:crossAx val="62306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+mn-ea"/>
              <a:cs typeface="Times New Roman" panose="02020603050405020304" pitchFamily="18" charset="0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 Neue"/>
          <a:cs typeface="Times New Roman" panose="02020603050405020304" pitchFamily="18" charset="0"/>
        </a:defRPr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0.53473</cdr:x>
      <cdr:y>0.22525</cdr:y>
    </cdr:from>
    <cdr:to>
      <cdr:x>0.53473</cdr:x>
      <cdr:y>0.79797</cdr:y>
    </cdr:to>
    <cdr:cxnSp macro="">
      <cdr:nvCxnSpPr>
        <cdr:cNvPr id="2" name="Conector recto 1"/>
        <cdr:cNvCxnSpPr/>
      </cdr:nvCxnSpPr>
      <cdr:spPr>
        <a:xfrm xmlns:a="http://schemas.openxmlformats.org/drawingml/2006/main" flipH="1" flipV="1">
          <a:off x="2117541" y="891976"/>
          <a:ext cx="0" cy="22680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0.53586</cdr:x>
      <cdr:y>0.2276</cdr:y>
    </cdr:from>
    <cdr:to>
      <cdr:x>0.53586</cdr:x>
      <cdr:y>0.80033</cdr:y>
    </cdr:to>
    <cdr:cxnSp macro="">
      <cdr:nvCxnSpPr>
        <cdr:cNvPr id="2" name="Conector recto 1"/>
        <cdr:cNvCxnSpPr/>
      </cdr:nvCxnSpPr>
      <cdr:spPr>
        <a:xfrm xmlns:a="http://schemas.openxmlformats.org/drawingml/2006/main" flipH="1" flipV="1">
          <a:off x="2121990" y="901307"/>
          <a:ext cx="0" cy="22680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0.56937</cdr:x>
      <cdr:y>0.24661</cdr:y>
    </cdr:from>
    <cdr:to>
      <cdr:x>0.85422</cdr:x>
      <cdr:y>0.38091</cdr:y>
    </cdr:to>
    <cdr:cxnSp macro="">
      <cdr:nvCxnSpPr>
        <cdr:cNvPr id="3" name="Conector recto de flecha 2"/>
        <cdr:cNvCxnSpPr/>
      </cdr:nvCxnSpPr>
      <cdr:spPr>
        <a:xfrm xmlns:a="http://schemas.openxmlformats.org/drawingml/2006/main" flipV="1">
          <a:off x="2254722" y="976558"/>
          <a:ext cx="1127990" cy="53183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92D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0.67194</cdr:x>
      <cdr:y>0.35204</cdr:y>
    </cdr:from>
    <cdr:to>
      <cdr:x>0.80652</cdr:x>
      <cdr:y>0.43541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5727563" y="1439160"/>
          <a:ext cx="1147157" cy="34082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8ABF504-768A-4D42-A330-EC4EA3EFA5A9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8CF983E-AC7C-41C5-8BB5-A2D5126CC6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54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314189-D3F3-427A-B462-ACFF4056FC3E}" type="datetimeFigureOut">
              <a:rPr lang="es-ES" smtClean="0"/>
              <a:t>01/10/2018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2C53E3-74D6-45F3-BD40-6E304532F6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55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7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40523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26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7572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15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9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56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811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162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779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617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0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37297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38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8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2279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46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785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691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340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76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818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0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2942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8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4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8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276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521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0565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152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6730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57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4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508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6785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2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1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3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977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378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921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157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474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0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46133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864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814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3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16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3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124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8619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799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7531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2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0505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470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3857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9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1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60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64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210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58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022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71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997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794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847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54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26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35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015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5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551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09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6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970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232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FCE21-4A4D-4249-94BD-6A491FCB6C7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2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97958-FDC1-4ECA-BE93-4BFC3B4D9A8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00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FF7D5-7698-4BD8-AC6B-4F7C058794C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73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1" y="1477963"/>
            <a:ext cx="4011613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4" y="1477963"/>
            <a:ext cx="40132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EEBFB-9264-40FF-8F45-A7EA17F67D8A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80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F1038-5EA3-49E7-B18C-800CA88279D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07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664EE-2F7E-4DD4-B88D-F8A10D61329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2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401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AB524-41CB-410B-AE00-F3789FE9415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288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60707-1F1E-4015-AD97-D7607FC98E3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77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33B89-2B72-48C8-B38B-C2A9913D3F86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85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4D496-4D4A-41DD-A830-DA170E63E39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32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1" y="152402"/>
            <a:ext cx="204311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2"/>
            <a:ext cx="59817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204BF-BAC8-457D-9F61-23B090B89E0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66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7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07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061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85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3146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430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55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25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00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164513" cy="1143000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52401" y="1477963"/>
            <a:ext cx="4011613" cy="4525962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16414" y="1477963"/>
            <a:ext cx="4013200" cy="4525962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73E2F-E5AA-4BD0-8499-C238FE977661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843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D03BD-F4F2-491B-BA33-A5B63D046EE1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175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2A700-EE9F-4AA5-AB99-4EEB88E923D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878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21863-2C79-4512-8306-687FA8CA813E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08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1" y="1477963"/>
            <a:ext cx="4011613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4" y="1477963"/>
            <a:ext cx="40132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EBCA2-8896-4354-B556-9F4CC4BB3B49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377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AF048-D569-4356-AF17-6850404F3D79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282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016BE-EB8C-4EB1-A498-4AC8E8AC6148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09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B8AC4-6DA7-4F5B-9A29-1626210B827B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52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E29CB-DF58-48BC-B7F7-E1E4D6A38A2C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39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DBBF7-4660-414E-85BC-E8AD9100994F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34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9D522-3C7F-4951-BCBE-A209438469E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022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1" y="152402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2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690A3-259A-4127-ABBE-CFFA5CDABE7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03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085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02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80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5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8112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831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64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370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575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mladinic\Mis documentos\Varios\Rodrigo\Fondo PowerPoint 01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83456" b="6055"/>
          <a:stretch>
            <a:fillRect/>
          </a:stretch>
        </p:blipFill>
        <p:spPr bwMode="auto">
          <a:xfrm>
            <a:off x="34528" y="6308726"/>
            <a:ext cx="91094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85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164513" cy="1143000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52401" y="1477963"/>
            <a:ext cx="4011613" cy="4525962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16414" y="1477963"/>
            <a:ext cx="4013200" cy="4525962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64455-0B35-4BA5-A30E-F735A0DC61FA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1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04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68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7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2126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46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3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9775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58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7166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28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575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27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1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1A96136-D7E3-434B-817D-9452E9D6C8A2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37320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49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23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3784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501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766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19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4986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01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4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96136-D7E3-434B-817D-9452E9D6C8A2}" type="datetimeFigureOut">
              <a:rPr kumimoji="0" lang="es-C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9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16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A8A4-0245-48BD-9BF7-C23508B75CA4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200"/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58" y="58189"/>
            <a:ext cx="862184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5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16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58" y="58189"/>
            <a:ext cx="862184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18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7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59" y="97944"/>
            <a:ext cx="8621843" cy="238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61912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18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7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59" y="97944"/>
            <a:ext cx="8621843" cy="238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61912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4076700"/>
            <a:ext cx="1033463" cy="27813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4076700"/>
            <a:ext cx="1260475" cy="27813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4149725"/>
            <a:ext cx="80327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4149725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619250" y="4724400"/>
            <a:ext cx="1152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Ministerio de Hacienda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888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421C-ACED-4E70-ABA9-CEFA53D17F4A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01-10-2018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0B4C-4634-44B5-9404-0582D0562D2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2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1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2916" y="6527801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 u="none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CCD6B-B211-4573-9AA2-A2827BCA909A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414148" y="-6350"/>
            <a:ext cx="283369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8697516" y="1"/>
            <a:ext cx="347663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8414148" y="6400800"/>
            <a:ext cx="283369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8697516" y="6400800"/>
            <a:ext cx="347663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010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5pPr>
      <a:lvl6pPr marL="3429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6858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0287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3716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257175" indent="-257175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57213" indent="-214313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572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2001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5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430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59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6pPr>
      <a:lvl7pPr marL="22288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7pPr>
      <a:lvl8pPr marL="25717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8pPr>
      <a:lvl9pPr marL="29146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1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2916" y="6527801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 u="none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marL="0" marR="0" lvl="0" indent="0" algn="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52B47-6F25-4F70-B948-BB1B4D33951D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itchFamily="34" charset="0"/>
                <a:ea typeface="ヒラギノ角ゴ Pro W3"/>
                <a:cs typeface="+mn-cs"/>
              </a:rPr>
              <a:pPr marL="0" marR="0" lvl="0" indent="0" algn="r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itchFamily="34" charset="0"/>
              <a:ea typeface="ヒラギノ角ゴ Pro W3"/>
              <a:cs typeface="+mn-cs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8414148" y="-6350"/>
            <a:ext cx="283369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8697516" y="1"/>
            <a:ext cx="347663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8414148" y="6400800"/>
            <a:ext cx="283369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8697516" y="6400800"/>
            <a:ext cx="347663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8350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/>
        </a:defRPr>
      </a:lvl5pPr>
      <a:lvl6pPr marL="3429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6858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0287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371600" algn="ctr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257175" indent="-257175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57213" indent="-214313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572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2001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5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430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5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59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6pPr>
      <a:lvl7pPr marL="22288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7pPr>
      <a:lvl8pPr marL="25717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8pPr>
      <a:lvl9pPr marL="2914650" indent="-171450" algn="just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20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60" y="58190"/>
            <a:ext cx="862184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3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20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60" y="58190"/>
            <a:ext cx="862184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20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60" y="58190"/>
            <a:ext cx="862184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2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557220"/>
            <a:ext cx="7886700" cy="10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03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1498" y="64928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86600" y="6502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9A8A4-0245-48BD-9BF7-C23508B75CA4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135000" cy="6858000"/>
            <a:chOff x="-14806" y="0"/>
            <a:chExt cx="433694" cy="13716000"/>
          </a:xfrm>
        </p:grpSpPr>
        <p:sp>
          <p:nvSpPr>
            <p:cNvPr id="8" name="Rectángulo"/>
            <p:cNvSpPr/>
            <p:nvPr/>
          </p:nvSpPr>
          <p:spPr>
            <a:xfrm>
              <a:off x="-13112" y="0"/>
              <a:ext cx="432000" cy="13716000"/>
            </a:xfrm>
            <a:prstGeom prst="rect">
              <a:avLst/>
            </a:prstGeom>
            <a:solidFill>
              <a:srgbClr val="0D6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ángulo"/>
            <p:cNvSpPr/>
            <p:nvPr/>
          </p:nvSpPr>
          <p:spPr>
            <a:xfrm>
              <a:off x="-14806" y="1314155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Rectángulo"/>
            <p:cNvSpPr/>
            <p:nvPr/>
          </p:nvSpPr>
          <p:spPr>
            <a:xfrm>
              <a:off x="-14806" y="8228942"/>
              <a:ext cx="216000" cy="3838138"/>
            </a:xfrm>
            <a:prstGeom prst="rect">
              <a:avLst/>
            </a:prstGeom>
            <a:solidFill>
              <a:srgbClr val="FF05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3" name="CuadroTexto 12"/>
          <p:cNvSpPr txBox="1"/>
          <p:nvPr userDrawn="1"/>
        </p:nvSpPr>
        <p:spPr>
          <a:xfrm>
            <a:off x="299260" y="58190"/>
            <a:ext cx="862184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Ministerio de Hacienda – Gobierno de Chile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299259" y="376225"/>
            <a:ext cx="884474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8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62808" y="667944"/>
            <a:ext cx="8332305" cy="2665459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lvl="0" eaLnBrk="1" hangingPunct="1">
              <a:defRPr/>
            </a:pPr>
            <a:r>
              <a:rPr lang="es-CL" sz="6000" b="0" dirty="0">
                <a:solidFill>
                  <a:srgbClr val="FFFFFF"/>
                </a:solidFill>
                <a:latin typeface="Helvetica Neue"/>
                <a:cs typeface="Arial"/>
              </a:rPr>
              <a:t>Estado de la </a:t>
            </a:r>
            <a:endParaRPr lang="es-CL" sz="6000" b="0" dirty="0" smtClean="0">
              <a:solidFill>
                <a:srgbClr val="FFFFFF"/>
              </a:solidFill>
              <a:latin typeface="Helvetica Neue"/>
              <a:cs typeface="Arial"/>
            </a:endParaRPr>
          </a:p>
          <a:p>
            <a:pPr lvl="0" eaLnBrk="1" hangingPunct="1">
              <a:defRPr/>
            </a:pPr>
            <a:r>
              <a:rPr lang="es-CL" sz="6000" b="0" dirty="0" smtClean="0">
                <a:solidFill>
                  <a:srgbClr val="FFFFFF"/>
                </a:solidFill>
                <a:latin typeface="Helvetica Neue"/>
                <a:cs typeface="Arial"/>
              </a:rPr>
              <a:t>Hacienda Pública </a:t>
            </a:r>
          </a:p>
          <a:p>
            <a:pPr lvl="0" eaLnBrk="1" hangingPunct="1">
              <a:defRPr/>
            </a:pPr>
            <a:r>
              <a:rPr lang="es-CL" sz="6000" b="0" dirty="0" smtClean="0">
                <a:solidFill>
                  <a:srgbClr val="FFFFFF"/>
                </a:solidFill>
                <a:latin typeface="Helvetica Neue"/>
                <a:cs typeface="Arial"/>
              </a:rPr>
              <a:t>2018</a:t>
            </a:r>
            <a:endParaRPr lang="es-ES_tradnl" sz="6000" b="0" dirty="0">
              <a:solidFill>
                <a:srgbClr val="FFFFFF"/>
              </a:solidFill>
              <a:latin typeface="Helvetica Neue"/>
              <a:cs typeface="Arial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62808" y="4487776"/>
            <a:ext cx="8332305" cy="103187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CO" sz="2400" kern="0" dirty="0" smtClean="0">
                <a:solidFill>
                  <a:schemeClr val="bg1"/>
                </a:solidFill>
              </a:rPr>
              <a:t>Felipe Larraín B.</a:t>
            </a:r>
          </a:p>
          <a:p>
            <a:pPr>
              <a:lnSpc>
                <a:spcPct val="80000"/>
              </a:lnSpc>
            </a:pPr>
            <a:r>
              <a:rPr lang="es-CO" sz="2400" kern="0" dirty="0" smtClean="0">
                <a:solidFill>
                  <a:schemeClr val="bg1"/>
                </a:solidFill>
              </a:rPr>
              <a:t>Ministro de Hacienda</a:t>
            </a:r>
          </a:p>
          <a:p>
            <a:pPr>
              <a:lnSpc>
                <a:spcPct val="80000"/>
              </a:lnSpc>
            </a:pPr>
            <a:r>
              <a:rPr lang="es-CO" sz="1800" kern="0" dirty="0">
                <a:solidFill>
                  <a:schemeClr val="bg1"/>
                </a:solidFill>
              </a:rPr>
              <a:t>2</a:t>
            </a:r>
            <a:r>
              <a:rPr lang="es-CO" sz="1800" kern="0" dirty="0" smtClean="0">
                <a:solidFill>
                  <a:schemeClr val="bg1"/>
                </a:solidFill>
              </a:rPr>
              <a:t> de octubre de 2018</a:t>
            </a:r>
          </a:p>
        </p:txBody>
      </p:sp>
    </p:spTree>
    <p:extLst>
      <p:ext uri="{BB962C8B-B14F-4D97-AF65-F5344CB8AC3E}">
        <p14:creationId xmlns:p14="http://schemas.microsoft.com/office/powerpoint/2010/main" val="461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60549" y="530852"/>
            <a:ext cx="8633822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mayor ritmo de actividad ha estado marcado por un repunte de la inversión, impulsada por construcción y obras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204275578"/>
              </p:ext>
            </p:extLst>
          </p:nvPr>
        </p:nvGraphicFramePr>
        <p:xfrm>
          <a:off x="421929" y="1965149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90125751"/>
              </p:ext>
            </p:extLst>
          </p:nvPr>
        </p:nvGraphicFramePr>
        <p:xfrm>
          <a:off x="4677460" y="2031651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Banco Central de Chile.</a:t>
            </a:r>
            <a:endParaRPr lang="es-CL" sz="1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16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21929" y="663316"/>
            <a:ext cx="8276911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crecimiento de los sectores no mineros alcanza un 4,4% en el 1er semestre de 2018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Banco Central de Chile.</a:t>
            </a:r>
            <a:endParaRPr lang="es-CL" sz="1000" dirty="0">
              <a:latin typeface="Helvetica Neue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72549346"/>
              </p:ext>
            </p:extLst>
          </p:nvPr>
        </p:nvGraphicFramePr>
        <p:xfrm>
          <a:off x="421929" y="2066809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050081404"/>
              </p:ext>
            </p:extLst>
          </p:nvPr>
        </p:nvGraphicFramePr>
        <p:xfrm>
          <a:off x="4651824" y="2066809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28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513368" y="513138"/>
            <a:ext cx="8276911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crecimiento efectivo de la economía ha superado sostenidamente las expectativas de los agentes económicos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Banco Central de Chile.</a:t>
            </a:r>
            <a:endParaRPr lang="es-CL" sz="1000" dirty="0">
              <a:latin typeface="Helvetica Neue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10273291"/>
              </p:ext>
            </p:extLst>
          </p:nvPr>
        </p:nvGraphicFramePr>
        <p:xfrm>
          <a:off x="513368" y="2121205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69108315"/>
              </p:ext>
            </p:extLst>
          </p:nvPr>
        </p:nvGraphicFramePr>
        <p:xfrm>
          <a:off x="4893541" y="2121205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72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84090" y="519380"/>
            <a:ext cx="8510527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l empleo muestra su mejor desempeño desde 2013, aumentando la contribución del empleo asalariado privado y disminuyendo la del cuenta propia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392" y="6457271"/>
            <a:ext cx="657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*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Resto incluye empleadores, personal de servicio y familiar no remunerado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INE.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679353" y="2019187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4934617" y="2019187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2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84090" y="519380"/>
            <a:ext cx="8510527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crecimiento de las remuneraciones se ha desacelerado, pero la masa salarial se ha fortalecido, en especial para los trabajadores asalariados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INE.</a:t>
            </a:r>
            <a:endParaRPr lang="es-CL" sz="1000" dirty="0">
              <a:latin typeface="Helvetica Neue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90868648"/>
              </p:ext>
            </p:extLst>
          </p:nvPr>
        </p:nvGraphicFramePr>
        <p:xfrm>
          <a:off x="384090" y="2224116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27331732"/>
              </p:ext>
            </p:extLst>
          </p:nvPr>
        </p:nvGraphicFramePr>
        <p:xfrm>
          <a:off x="4780040" y="2224116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96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770630" y="529355"/>
            <a:ext cx="7737446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inflación vuelve a ubicarse dentro de su rango de tolerancia y convergería a la meta del Banco Central </a:t>
            </a:r>
            <a:r>
              <a:rPr lang="es-CL" sz="26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(3%)</a:t>
            </a:r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hacia finales de año 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15181830"/>
              </p:ext>
            </p:extLst>
          </p:nvPr>
        </p:nvGraphicFramePr>
        <p:xfrm>
          <a:off x="471806" y="2173703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248260064"/>
              </p:ext>
            </p:extLst>
          </p:nvPr>
        </p:nvGraphicFramePr>
        <p:xfrm>
          <a:off x="4639353" y="2173703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Banco Central de Chile.</a:t>
            </a:r>
            <a:endParaRPr lang="es-CL" sz="10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55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67628" y="565025"/>
            <a:ext cx="8743450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peso se ha depreciado, pero en una magnitud inferior a otras economías emergentes y similar a aquellas que compiten con nuestras exportaciones 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Banco Central de Chile, </a:t>
            </a:r>
            <a:r>
              <a:rPr lang="es-CL" sz="1000" i="1" dirty="0" err="1" smtClean="0">
                <a:latin typeface="Helvetica Neue"/>
              </a:rPr>
              <a:t>Bloomberg</a:t>
            </a:r>
            <a:r>
              <a:rPr lang="es-CL" sz="1000" i="1" dirty="0" smtClean="0">
                <a:latin typeface="Helvetica Neue"/>
              </a:rPr>
              <a:t>.</a:t>
            </a:r>
            <a:endParaRPr lang="es-CL" sz="1000" i="1" dirty="0">
              <a:latin typeface="Helvetica Neue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282574006"/>
              </p:ext>
            </p:extLst>
          </p:nvPr>
        </p:nvGraphicFramePr>
        <p:xfrm>
          <a:off x="517945" y="2215267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177930"/>
              </p:ext>
            </p:extLst>
          </p:nvPr>
        </p:nvGraphicFramePr>
        <p:xfrm>
          <a:off x="4780040" y="2215267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1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83800" y="622310"/>
            <a:ext cx="8327732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tasa de los bonos en pesos a 10 años se ha mantenido relativamente estable, en contraposición a la tasa de los bonos del Tesoro de EE.UU.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Banco Central de </a:t>
            </a:r>
            <a:r>
              <a:rPr lang="es-CL" sz="1000" dirty="0" smtClean="0">
                <a:latin typeface="Helvetica Neue"/>
              </a:rPr>
              <a:t>Chile.</a:t>
            </a:r>
            <a:endParaRPr lang="es-CL" sz="1000" i="1" dirty="0">
              <a:latin typeface="Helvetica Neue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45285664"/>
              </p:ext>
            </p:extLst>
          </p:nvPr>
        </p:nvGraphicFramePr>
        <p:xfrm>
          <a:off x="1767666" y="2160782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92201" y="557434"/>
            <a:ext cx="908581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6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kumimoji="0" lang="es-C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onsolidar</a:t>
            </a: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el desarrollo de Chile en el largo plazo: Acuerdo Nacional por el Desarrollo Integral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61646"/>
              </p:ext>
            </p:extLst>
          </p:nvPr>
        </p:nvGraphicFramePr>
        <p:xfrm>
          <a:off x="1014706" y="3936884"/>
          <a:ext cx="7408661" cy="222781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51330">
                  <a:extLst>
                    <a:ext uri="{9D8B030D-6E8A-4147-A177-3AD203B41FA5}">
                      <a16:colId xmlns:a16="http://schemas.microsoft.com/office/drawing/2014/main" val="1525829080"/>
                    </a:ext>
                  </a:extLst>
                </a:gridCol>
                <a:gridCol w="1851330">
                  <a:extLst>
                    <a:ext uri="{9D8B030D-6E8A-4147-A177-3AD203B41FA5}">
                      <a16:colId xmlns:a16="http://schemas.microsoft.com/office/drawing/2014/main" val="2778401884"/>
                    </a:ext>
                  </a:extLst>
                </a:gridCol>
                <a:gridCol w="1974919">
                  <a:extLst>
                    <a:ext uri="{9D8B030D-6E8A-4147-A177-3AD203B41FA5}">
                      <a16:colId xmlns:a16="http://schemas.microsoft.com/office/drawing/2014/main" val="2229434742"/>
                    </a:ext>
                  </a:extLst>
                </a:gridCol>
                <a:gridCol w="1731082">
                  <a:extLst>
                    <a:ext uri="{9D8B030D-6E8A-4147-A177-3AD203B41FA5}">
                      <a16:colId xmlns:a16="http://schemas.microsoft.com/office/drawing/2014/main" val="417475793"/>
                    </a:ext>
                  </a:extLst>
                </a:gridCol>
              </a:tblGrid>
              <a:tr h="2781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Integrantes de la mesa de trabajo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94613"/>
                  </a:ext>
                </a:extLst>
              </a:tr>
              <a:tr h="324947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kern="1200" dirty="0">
                          <a:effectLst/>
                        </a:rPr>
                        <a:t>Soledad Alvear</a:t>
                      </a:r>
                      <a:endParaRPr lang="es-CL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Patricio </a:t>
                      </a:r>
                      <a:r>
                        <a:rPr lang="es-CL" sz="1200" dirty="0" err="1">
                          <a:effectLst/>
                        </a:rPr>
                        <a:t>Arrau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effectLst/>
                        </a:rPr>
                        <a:t>Bernardo Larraín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Alfonso </a:t>
                      </a:r>
                      <a:r>
                        <a:rPr lang="es-CL" sz="1200" dirty="0" err="1">
                          <a:effectLst/>
                        </a:rPr>
                        <a:t>Swett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039975"/>
                  </a:ext>
                </a:extLst>
              </a:tr>
              <a:tr h="324947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kern="1200" dirty="0">
                          <a:effectLst/>
                        </a:rPr>
                        <a:t>Manuel Agosín</a:t>
                      </a:r>
                      <a:endParaRPr lang="es-CL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Ignacio Briones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effectLst/>
                        </a:rPr>
                        <a:t>Manuel Marfán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effectLst/>
                        </a:rPr>
                        <a:t>Andrea Tokman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716726"/>
                  </a:ext>
                </a:extLst>
              </a:tr>
              <a:tr h="324947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kern="1200">
                          <a:effectLst/>
                        </a:rPr>
                        <a:t>Eduardo Aninat</a:t>
                      </a:r>
                      <a:endParaRPr lang="es-CL" sz="12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Fernando Bustamante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Alejandra </a:t>
                      </a:r>
                      <a:r>
                        <a:rPr lang="es-CL" sz="1200" dirty="0" err="1">
                          <a:effectLst/>
                        </a:rPr>
                        <a:t>Mustakis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effectLst/>
                        </a:rPr>
                        <a:t>Katia Trusich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546612"/>
                  </a:ext>
                </a:extLst>
              </a:tr>
              <a:tr h="324947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kern="1200">
                          <a:effectLst/>
                        </a:rPr>
                        <a:t>Juan Araya</a:t>
                      </a:r>
                      <a:endParaRPr lang="es-CL" sz="12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effectLst/>
                        </a:rPr>
                        <a:t>Hernán Cheyre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Óscar Olivos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Rodrigo Vergara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011657"/>
                  </a:ext>
                </a:extLst>
              </a:tr>
              <a:tr h="324947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kern="1200" dirty="0">
                          <a:effectLst/>
                        </a:rPr>
                        <a:t>Soledad Arellano</a:t>
                      </a:r>
                      <a:endParaRPr lang="es-CL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Vittorio Corbo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effectLst/>
                        </a:rPr>
                        <a:t>Sergio Pérez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5836"/>
                  </a:ext>
                </a:extLst>
              </a:tr>
              <a:tr h="324947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kern="1200" dirty="0">
                          <a:effectLst/>
                        </a:rPr>
                        <a:t>José Pablo Arellano</a:t>
                      </a:r>
                      <a:endParaRPr lang="es-CL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Alejandro </a:t>
                      </a:r>
                      <a:r>
                        <a:rPr lang="es-CL" sz="1200" dirty="0" err="1">
                          <a:effectLst/>
                        </a:rPr>
                        <a:t>Foxley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Klaus Schmidt-</a:t>
                      </a:r>
                      <a:r>
                        <a:rPr lang="es-CL" sz="1200" dirty="0" err="1">
                          <a:effectLst/>
                        </a:rPr>
                        <a:t>Hebbel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946168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50663" y="1669918"/>
            <a:ext cx="85688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El 17 de mayo de 2018</a:t>
            </a:r>
            <a:r>
              <a:rPr lang="es-CL" sz="1600" dirty="0" smtClean="0">
                <a:solidFill>
                  <a:srgbClr val="002060"/>
                </a:solidFill>
              </a:rPr>
              <a:t>, </a:t>
            </a:r>
            <a:r>
              <a:rPr lang="es-CL" sz="1600" dirty="0">
                <a:solidFill>
                  <a:srgbClr val="002060"/>
                </a:solidFill>
              </a:rPr>
              <a:t>por petición </a:t>
            </a:r>
            <a:r>
              <a:rPr lang="es-CL" sz="1600" dirty="0" smtClean="0">
                <a:solidFill>
                  <a:srgbClr val="002060"/>
                </a:solidFill>
              </a:rPr>
              <a:t>del </a:t>
            </a:r>
            <a:r>
              <a:rPr lang="es-CL" sz="1600" dirty="0">
                <a:solidFill>
                  <a:srgbClr val="002060"/>
                </a:solidFill>
              </a:rPr>
              <a:t>Presidente de la República, el </a:t>
            </a:r>
            <a:r>
              <a:rPr lang="es-CL" sz="1600" dirty="0" smtClean="0">
                <a:solidFill>
                  <a:srgbClr val="002060"/>
                </a:solidFill>
              </a:rPr>
              <a:t>Ministerio </a:t>
            </a:r>
            <a:r>
              <a:rPr lang="es-CL" sz="1600" dirty="0">
                <a:solidFill>
                  <a:srgbClr val="002060"/>
                </a:solidFill>
              </a:rPr>
              <a:t>de Hacienda asumió la responsabilidad de coordinar </a:t>
            </a:r>
            <a:r>
              <a:rPr lang="es-CL" sz="1600" dirty="0" smtClean="0">
                <a:solidFill>
                  <a:srgbClr val="002060"/>
                </a:solidFill>
              </a:rPr>
              <a:t>un acuerdo </a:t>
            </a:r>
            <a:r>
              <a:rPr lang="es-CL" sz="1600" dirty="0">
                <a:solidFill>
                  <a:srgbClr val="002060"/>
                </a:solidFill>
              </a:rPr>
              <a:t>nacional en materia de desarrollo integral</a:t>
            </a:r>
            <a:r>
              <a:rPr lang="es-CL" sz="1600" dirty="0" smtClean="0">
                <a:solidFill>
                  <a:srgbClr val="002060"/>
                </a:solidFill>
              </a:rPr>
              <a:t>.</a:t>
            </a: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La invitación fue </a:t>
            </a:r>
            <a:r>
              <a:rPr lang="es-CL" sz="1600" dirty="0" smtClean="0">
                <a:solidFill>
                  <a:srgbClr val="002060"/>
                </a:solidFill>
              </a:rPr>
              <a:t>a pensar </a:t>
            </a:r>
            <a:r>
              <a:rPr lang="es-CL" sz="1600" dirty="0">
                <a:solidFill>
                  <a:srgbClr val="002060"/>
                </a:solidFill>
              </a:rPr>
              <a:t>el país con </a:t>
            </a:r>
            <a:r>
              <a:rPr lang="es-CL" sz="1600" dirty="0" smtClean="0">
                <a:solidFill>
                  <a:srgbClr val="002060"/>
                </a:solidFill>
              </a:rPr>
              <a:t>mirada </a:t>
            </a:r>
            <a:r>
              <a:rPr lang="es-CL" sz="1600" dirty="0">
                <a:solidFill>
                  <a:srgbClr val="002060"/>
                </a:solidFill>
              </a:rPr>
              <a:t>de largo plazo, ofreciendo una hoja de ruta </a:t>
            </a:r>
            <a:r>
              <a:rPr lang="es-CL" sz="1600" dirty="0" smtClean="0">
                <a:solidFill>
                  <a:srgbClr val="002060"/>
                </a:solidFill>
              </a:rPr>
              <a:t>para dar </a:t>
            </a:r>
            <a:r>
              <a:rPr lang="es-CL" sz="1600" dirty="0">
                <a:solidFill>
                  <a:srgbClr val="002060"/>
                </a:solidFill>
              </a:rPr>
              <a:t>un salto </a:t>
            </a:r>
            <a:r>
              <a:rPr lang="es-CL" sz="1600" dirty="0" smtClean="0">
                <a:solidFill>
                  <a:srgbClr val="002060"/>
                </a:solidFill>
              </a:rPr>
              <a:t>en calidad </a:t>
            </a:r>
            <a:r>
              <a:rPr lang="es-CL" sz="1600" dirty="0">
                <a:solidFill>
                  <a:srgbClr val="002060"/>
                </a:solidFill>
              </a:rPr>
              <a:t>de </a:t>
            </a:r>
            <a:r>
              <a:rPr lang="es-CL" sz="1600" dirty="0" smtClean="0">
                <a:solidFill>
                  <a:srgbClr val="002060"/>
                </a:solidFill>
              </a:rPr>
              <a:t>vida, </a:t>
            </a:r>
            <a:r>
              <a:rPr lang="es-CL" sz="1600" dirty="0">
                <a:solidFill>
                  <a:srgbClr val="002060"/>
                </a:solidFill>
              </a:rPr>
              <a:t>con </a:t>
            </a:r>
            <a:r>
              <a:rPr lang="es-CL" sz="1600" dirty="0" smtClean="0">
                <a:solidFill>
                  <a:srgbClr val="002060"/>
                </a:solidFill>
              </a:rPr>
              <a:t>especial énfasis </a:t>
            </a:r>
            <a:r>
              <a:rPr lang="es-CL" sz="1600" dirty="0">
                <a:solidFill>
                  <a:srgbClr val="002060"/>
                </a:solidFill>
              </a:rPr>
              <a:t>en superar la pobreza y apoyar a la </a:t>
            </a:r>
            <a:r>
              <a:rPr lang="es-CL" sz="1600" dirty="0" smtClean="0">
                <a:solidFill>
                  <a:srgbClr val="002060"/>
                </a:solidFill>
              </a:rPr>
              <a:t>clase </a:t>
            </a:r>
            <a:r>
              <a:rPr lang="es-CL" sz="1600" dirty="0">
                <a:solidFill>
                  <a:srgbClr val="002060"/>
                </a:solidFill>
              </a:rPr>
              <a:t>media</a:t>
            </a:r>
            <a:r>
              <a:rPr lang="es-CL" sz="1600" dirty="0" smtClean="0">
                <a:solidFill>
                  <a:srgbClr val="002060"/>
                </a:solidFill>
              </a:rPr>
              <a:t>.</a:t>
            </a: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La mesa de trabajo estuvo compuesta por 22 </a:t>
            </a:r>
            <a:r>
              <a:rPr lang="es-CL" sz="1600" dirty="0" smtClean="0">
                <a:solidFill>
                  <a:srgbClr val="002060"/>
                </a:solidFill>
              </a:rPr>
              <a:t>expertos </a:t>
            </a:r>
            <a:r>
              <a:rPr lang="es-CL" sz="1600" dirty="0">
                <a:solidFill>
                  <a:srgbClr val="002060"/>
                </a:solidFill>
              </a:rPr>
              <a:t>que destacan </a:t>
            </a:r>
            <a:r>
              <a:rPr lang="es-CL" sz="1600" dirty="0" smtClean="0">
                <a:solidFill>
                  <a:srgbClr val="002060"/>
                </a:solidFill>
              </a:rPr>
              <a:t>por </a:t>
            </a:r>
            <a:r>
              <a:rPr lang="es-CL" sz="1600" dirty="0">
                <a:solidFill>
                  <a:srgbClr val="002060"/>
                </a:solidFill>
              </a:rPr>
              <a:t>su transversalidad política </a:t>
            </a:r>
            <a:r>
              <a:rPr lang="es-CL" sz="1600" dirty="0" smtClean="0">
                <a:solidFill>
                  <a:srgbClr val="002060"/>
                </a:solidFill>
              </a:rPr>
              <a:t>y </a:t>
            </a:r>
            <a:r>
              <a:rPr lang="es-CL" sz="1600" dirty="0">
                <a:solidFill>
                  <a:srgbClr val="002060"/>
                </a:solidFill>
              </a:rPr>
              <a:t>sus reconocidas trayectorias profesionales, incluyendo a ex ministros de </a:t>
            </a:r>
            <a:r>
              <a:rPr lang="es-CL" sz="1600" dirty="0" smtClean="0">
                <a:solidFill>
                  <a:srgbClr val="002060"/>
                </a:solidFill>
              </a:rPr>
              <a:t>Estado, </a:t>
            </a:r>
            <a:r>
              <a:rPr lang="es-CL" sz="1600" dirty="0">
                <a:solidFill>
                  <a:srgbClr val="002060"/>
                </a:solidFill>
              </a:rPr>
              <a:t>ex consejeros del Banco Central, </a:t>
            </a:r>
            <a:r>
              <a:rPr lang="es-CL" sz="1600" dirty="0" smtClean="0">
                <a:solidFill>
                  <a:srgbClr val="002060"/>
                </a:solidFill>
              </a:rPr>
              <a:t>académicos </a:t>
            </a:r>
            <a:r>
              <a:rPr lang="es-CL" sz="1600" dirty="0">
                <a:solidFill>
                  <a:srgbClr val="002060"/>
                </a:solidFill>
              </a:rPr>
              <a:t>y representantes del mundo </a:t>
            </a:r>
            <a:r>
              <a:rPr lang="es-CL" sz="1600" dirty="0" smtClean="0">
                <a:solidFill>
                  <a:srgbClr val="002060"/>
                </a:solidFill>
              </a:rPr>
              <a:t>laboral y empresarial.</a:t>
            </a:r>
            <a:endParaRPr lang="es-C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92201" y="557434"/>
            <a:ext cx="908581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6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kumimoji="0" lang="es-C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onsolidar</a:t>
            </a: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el desarrollo de Chile en el largo plazo: Acuerdo Nacional por el Desarrollo Integral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0793" y="1622585"/>
            <a:ext cx="850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S</a:t>
            </a:r>
            <a:r>
              <a:rPr lang="es-CL" sz="1600" dirty="0" smtClean="0">
                <a:solidFill>
                  <a:srgbClr val="002060"/>
                </a:solidFill>
              </a:rPr>
              <a:t>e </a:t>
            </a:r>
            <a:r>
              <a:rPr lang="es-CL" sz="1600" dirty="0">
                <a:solidFill>
                  <a:srgbClr val="002060"/>
                </a:solidFill>
              </a:rPr>
              <a:t>definieron 9 ejes </a:t>
            </a:r>
            <a:r>
              <a:rPr lang="es-CL" sz="1600" dirty="0" smtClean="0">
                <a:solidFill>
                  <a:srgbClr val="002060"/>
                </a:solidFill>
              </a:rPr>
              <a:t>relevantes </a:t>
            </a:r>
            <a:r>
              <a:rPr lang="es-CL" sz="1600" dirty="0">
                <a:solidFill>
                  <a:srgbClr val="002060"/>
                </a:solidFill>
              </a:rPr>
              <a:t>para el funcionamiento de la economía, pero el prisma desde el cual fueron analizados estuvo en su impacto sobre la calidad de vida de los </a:t>
            </a:r>
            <a:r>
              <a:rPr lang="es-CL" sz="1600" dirty="0" smtClean="0">
                <a:solidFill>
                  <a:srgbClr val="002060"/>
                </a:solidFill>
              </a:rPr>
              <a:t>chilenos.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964067"/>
              </p:ext>
            </p:extLst>
          </p:nvPr>
        </p:nvGraphicFramePr>
        <p:xfrm>
          <a:off x="666818" y="2369701"/>
          <a:ext cx="7886978" cy="149571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43489">
                  <a:extLst>
                    <a:ext uri="{9D8B030D-6E8A-4147-A177-3AD203B41FA5}">
                      <a16:colId xmlns:a16="http://schemas.microsoft.com/office/drawing/2014/main" val="501389523"/>
                    </a:ext>
                  </a:extLst>
                </a:gridCol>
                <a:gridCol w="3943489">
                  <a:extLst>
                    <a:ext uri="{9D8B030D-6E8A-4147-A177-3AD203B41FA5}">
                      <a16:colId xmlns:a16="http://schemas.microsoft.com/office/drawing/2014/main" val="3884077800"/>
                    </a:ext>
                  </a:extLst>
                </a:gridCol>
              </a:tblGrid>
              <a:tr h="2247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effectLst/>
                        </a:rPr>
                        <a:t>Ejes temáticos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385435"/>
                  </a:ext>
                </a:extLst>
              </a:tr>
              <a:tr h="224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Crear empleos de calidad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Desarrollar el mercado de capitales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72147"/>
                  </a:ext>
                </a:extLst>
              </a:tr>
              <a:tr h="371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Reducir la pobreza y proteger a la clase media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Aumentar la competencia y mejorar las regulaciones y la protección del consumidor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234638"/>
                  </a:ext>
                </a:extLst>
              </a:tr>
              <a:tr h="224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Modernizar el Estado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>
                          <a:effectLst/>
                        </a:rPr>
                        <a:t>Apoyar el emprendimiento y a las Pymes</a:t>
                      </a:r>
                      <a:endParaRPr lang="es-CL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48713"/>
                  </a:ext>
                </a:extLst>
              </a:tr>
              <a:tr h="224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Potenciar la inversión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>
                          <a:effectLst/>
                        </a:rPr>
                        <a:t>Profundizar la inserción internacional de Chile</a:t>
                      </a:r>
                      <a:endParaRPr lang="es-CL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465867"/>
                  </a:ext>
                </a:extLst>
              </a:tr>
              <a:tr h="224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Elevar la productividad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0" dirty="0">
                          <a:effectLst/>
                        </a:rPr>
                        <a:t> </a:t>
                      </a:r>
                      <a:endParaRPr lang="es-CL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35645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00793" y="4251056"/>
            <a:ext cx="8502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El proceso de trabajo consistió en 3 etapas: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CL" sz="1600" dirty="0" smtClean="0">
                <a:solidFill>
                  <a:srgbClr val="002060"/>
                </a:solidFill>
              </a:rPr>
              <a:t>Sesiones semanales durante más de 2 meses en el Ministerio de Hacienda.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CL" sz="1600" dirty="0" smtClean="0">
                <a:solidFill>
                  <a:srgbClr val="002060"/>
                </a:solidFill>
              </a:rPr>
              <a:t>Redacción del documento final mediante 3 subgrupos de trabajo.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CL" sz="1600" dirty="0" smtClean="0">
                <a:solidFill>
                  <a:srgbClr val="002060"/>
                </a:solidFill>
              </a:rPr>
              <a:t>Revisión final de la Secretaría Técnica del Ministerio de Hacienda y el </a:t>
            </a:r>
            <a:r>
              <a:rPr lang="es-CL" sz="1600" dirty="0">
                <a:solidFill>
                  <a:srgbClr val="002060"/>
                </a:solidFill>
              </a:rPr>
              <a:t>E</a:t>
            </a:r>
            <a:r>
              <a:rPr lang="es-CL" sz="1600" dirty="0" smtClean="0">
                <a:solidFill>
                  <a:srgbClr val="002060"/>
                </a:solidFill>
              </a:rPr>
              <a:t>quipo Editorial.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rgbClr val="002060"/>
                </a:solidFill>
              </a:rPr>
              <a:t>El resultado es un documento con más de 100 propuestas para el desarrollo integral del país. </a:t>
            </a:r>
          </a:p>
        </p:txBody>
      </p:sp>
    </p:spTree>
    <p:extLst>
      <p:ext uri="{BB962C8B-B14F-4D97-AF65-F5344CB8AC3E}">
        <p14:creationId xmlns:p14="http://schemas.microsoft.com/office/powerpoint/2010/main" val="1795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608864" y="676852"/>
            <a:ext cx="7478352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08864" y="1378092"/>
            <a:ext cx="6722962" cy="4993482"/>
            <a:chOff x="949686" y="1493504"/>
            <a:chExt cx="7560000" cy="4993482"/>
          </a:xfrm>
        </p:grpSpPr>
        <p:grpSp>
          <p:nvGrpSpPr>
            <p:cNvPr id="5" name="Grupo 4"/>
            <p:cNvGrpSpPr/>
            <p:nvPr/>
          </p:nvGrpSpPr>
          <p:grpSpPr>
            <a:xfrm>
              <a:off x="949686" y="1493504"/>
              <a:ext cx="7560000" cy="468000"/>
              <a:chOff x="367612" y="238227"/>
              <a:chExt cx="7361617" cy="476245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367612" y="238227"/>
                <a:ext cx="7361617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CuadroTexto 6"/>
              <p:cNvSpPr txBox="1"/>
              <p:nvPr/>
            </p:nvSpPr>
            <p:spPr>
              <a:xfrm>
                <a:off x="367612" y="238227"/>
                <a:ext cx="7361617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Escenario Macroeconómico</a:t>
                </a:r>
                <a:endPara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949686" y="2060290"/>
              <a:ext cx="7560000" cy="468000"/>
              <a:chOff x="798894" y="953014"/>
              <a:chExt cx="6930335" cy="476245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798894" y="953014"/>
                <a:ext cx="6930335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CuadroTexto 9"/>
              <p:cNvSpPr txBox="1"/>
              <p:nvPr/>
            </p:nvSpPr>
            <p:spPr>
              <a:xfrm>
                <a:off x="798894" y="953014"/>
                <a:ext cx="6930335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Política Fiscal</a:t>
                </a:r>
                <a:endPara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949686" y="2627076"/>
              <a:ext cx="7560000" cy="468000"/>
              <a:chOff x="1035235" y="1667276"/>
              <a:chExt cx="6693994" cy="476245"/>
            </a:xfrm>
          </p:grpSpPr>
          <p:sp>
            <p:nvSpPr>
              <p:cNvPr id="12" name="Rectángulo 11"/>
              <p:cNvSpPr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CuadroTexto 12"/>
              <p:cNvSpPr txBox="1"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Modernización Tributaria</a:t>
                </a:r>
                <a:endPara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949686" y="3193862"/>
              <a:ext cx="7560000" cy="468000"/>
              <a:chOff x="1035235" y="1667276"/>
              <a:chExt cx="6693994" cy="476245"/>
            </a:xfrm>
          </p:grpSpPr>
          <p:sp>
            <p:nvSpPr>
              <p:cNvPr id="34" name="Rectángulo 33"/>
              <p:cNvSpPr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uadroTexto 34"/>
              <p:cNvSpPr txBox="1"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Modernización del Estado</a:t>
                </a: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949686" y="3755810"/>
              <a:ext cx="7560000" cy="468000"/>
              <a:chOff x="1035235" y="1667276"/>
              <a:chExt cx="6693994" cy="476245"/>
            </a:xfrm>
          </p:grpSpPr>
          <p:sp>
            <p:nvSpPr>
              <p:cNvPr id="37" name="Rectángulo 36"/>
              <p:cNvSpPr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CuadroTexto 37"/>
              <p:cNvSpPr txBox="1"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Facilitación del Comercio</a:t>
                </a: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949686" y="4321604"/>
              <a:ext cx="7560000" cy="468000"/>
              <a:chOff x="1035235" y="1667276"/>
              <a:chExt cx="6693994" cy="476245"/>
            </a:xfrm>
          </p:grpSpPr>
          <p:sp>
            <p:nvSpPr>
              <p:cNvPr id="40" name="Rectángulo 39"/>
              <p:cNvSpPr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CuadroTexto 40"/>
              <p:cNvSpPr txBox="1"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Mercado de Capitales</a:t>
                </a: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949686" y="4887398"/>
              <a:ext cx="7560000" cy="468000"/>
              <a:chOff x="1035235" y="1667276"/>
              <a:chExt cx="6693994" cy="476245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CuadroTexto 43"/>
              <p:cNvSpPr txBox="1"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Relaciones Internacionales</a:t>
                </a: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949686" y="5453192"/>
              <a:ext cx="7560000" cy="468000"/>
              <a:chOff x="1035235" y="1667276"/>
              <a:chExt cx="6693994" cy="476245"/>
            </a:xfrm>
          </p:grpSpPr>
          <p:sp>
            <p:nvSpPr>
              <p:cNvPr id="46" name="Rectángulo 45"/>
              <p:cNvSpPr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CuadroTexto 46"/>
              <p:cNvSpPr txBox="1"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Políticas Sociales</a:t>
                </a: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949686" y="6018986"/>
              <a:ext cx="7560000" cy="468000"/>
              <a:chOff x="1035235" y="1667276"/>
              <a:chExt cx="6693994" cy="476245"/>
            </a:xfrm>
          </p:grpSpPr>
          <p:sp>
            <p:nvSpPr>
              <p:cNvPr id="49" name="Rectángulo 48"/>
              <p:cNvSpPr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CuadroTexto 49"/>
              <p:cNvSpPr txBox="1"/>
              <p:nvPr/>
            </p:nvSpPr>
            <p:spPr>
              <a:xfrm>
                <a:off x="1035235" y="1667276"/>
                <a:ext cx="6693994" cy="4762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8019" tIns="60960" rIns="60960" bIns="60960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Neue"/>
                    <a:ea typeface="+mn-ea"/>
                    <a:cs typeface="+mn-cs"/>
                  </a:rPr>
                  <a:t>Políticas Laborales y de Género</a:t>
                </a:r>
                <a:endPara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Neue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51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5142" y="1479665"/>
            <a:ext cx="803009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7200" b="1" dirty="0" smtClean="0">
                <a:solidFill>
                  <a:srgbClr val="FFFFFF"/>
                </a:solidFill>
                <a:latin typeface="Helvetica Neue"/>
                <a:cs typeface="Arial"/>
              </a:rPr>
              <a:t>Actualización de Proyecciones 2018 - 2019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2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13071" y="489288"/>
            <a:ext cx="873249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Ley de Presupuestos 2019: Actualización de supuestos macroeconómicos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3442" y="6547525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Ministerio de Hacienda, DIPRES.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24387"/>
              </p:ext>
            </p:extLst>
          </p:nvPr>
        </p:nvGraphicFramePr>
        <p:xfrm>
          <a:off x="2301235" y="1634798"/>
          <a:ext cx="4756170" cy="4389506"/>
        </p:xfrm>
        <a:graphic>
          <a:graphicData uri="http://schemas.openxmlformats.org/drawingml/2006/table">
            <a:tbl>
              <a:tblPr/>
              <a:tblGrid>
                <a:gridCol w="241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545">
                <a:tc>
                  <a:txBody>
                    <a:bodyPr/>
                    <a:lstStyle/>
                    <a:p>
                      <a:endParaRPr lang="es-CL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</a:t>
                      </a:r>
                      <a:endParaRPr lang="es-CL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</a:t>
                      </a:r>
                      <a:endParaRPr lang="es-CL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PIB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(</a:t>
                      </a:r>
                      <a:r>
                        <a:rPr lang="es-CL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var</a:t>
                      </a:r>
                      <a:r>
                        <a:rPr lang="es-C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Anual, %)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Demanda </a:t>
                      </a:r>
                      <a:r>
                        <a:rPr lang="es-CL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Interna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(</a:t>
                      </a:r>
                      <a:r>
                        <a:rPr lang="es-CL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var</a:t>
                      </a:r>
                      <a:r>
                        <a:rPr lang="es-C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Anual, %)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Importaciones</a:t>
                      </a:r>
                      <a:r>
                        <a:rPr lang="es-CL" sz="1400" b="1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(1</a:t>
                      </a:r>
                      <a:r>
                        <a:rPr lang="es-CL" sz="140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s-CL" sz="1400" baseline="30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chemeClr val="tx1"/>
                          </a:solidFill>
                          <a:effectLst/>
                        </a:rPr>
                        <a:t>13,3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(</a:t>
                      </a:r>
                      <a:r>
                        <a:rPr lang="es-CL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var</a:t>
                      </a:r>
                      <a:r>
                        <a:rPr lang="es-C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anual, % en dólares)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IPC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(</a:t>
                      </a:r>
                      <a:r>
                        <a:rPr lang="es-CL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var</a:t>
                      </a:r>
                      <a:r>
                        <a:rPr lang="es-C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anual, % diciembre)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(</a:t>
                      </a:r>
                      <a:r>
                        <a:rPr lang="es-CL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var</a:t>
                      </a:r>
                      <a:r>
                        <a:rPr lang="es-C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anual, % promedio)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Tipo </a:t>
                      </a:r>
                      <a:r>
                        <a:rPr lang="es-CL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 cambio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chemeClr val="tx1"/>
                          </a:solidFill>
                          <a:effectLst/>
                        </a:rPr>
                        <a:t>636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($/</a:t>
                      </a:r>
                      <a:r>
                        <a:rPr lang="es-C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US$, valor nominal)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Precio </a:t>
                      </a:r>
                      <a:r>
                        <a:rPr lang="es-CL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del cobre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US$c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/lb,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promedio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BML)</a:t>
                      </a:r>
                      <a:endParaRPr lang="es-C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6 CuadroTexto"/>
          <p:cNvSpPr txBox="1"/>
          <p:nvPr/>
        </p:nvSpPr>
        <p:spPr>
          <a:xfrm>
            <a:off x="2226420" y="6024304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Corresponde a importaciones totales de bienes (CIF).</a:t>
            </a:r>
            <a:endParaRPr kumimoji="0" lang="es-CL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7942" y="2335876"/>
            <a:ext cx="891124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7200" b="1" dirty="0" smtClean="0">
                <a:solidFill>
                  <a:srgbClr val="FFFFFF"/>
                </a:solidFill>
                <a:latin typeface="Helvetica Neue"/>
                <a:cs typeface="Arial"/>
              </a:rPr>
              <a:t>Política Fiscal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2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44753" y="724142"/>
            <a:ext cx="830288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reducir el déficit fiscal, se anunció el Plan de Austeridad Fiscal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DIPRES, Ministerio de Hacienda.</a:t>
            </a:r>
            <a:endParaRPr lang="es-CL" sz="1000" dirty="0">
              <a:latin typeface="Helvetica Neue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04597" y="2531388"/>
            <a:ext cx="396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El plan permitirá reducir US$4.400 millones entre 2018 y 2021, lo que consiste en una disminución homogénea de US$1.100 millones por año (1,5% del presupuesto fiscal vigente).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De </a:t>
            </a:r>
            <a:r>
              <a:rPr lang="es-CL" sz="1600" dirty="0">
                <a:solidFill>
                  <a:srgbClr val="002060"/>
                </a:solidFill>
              </a:rPr>
              <a:t>la mano </a:t>
            </a:r>
            <a:r>
              <a:rPr lang="es-CL" sz="1600" dirty="0" smtClean="0">
                <a:solidFill>
                  <a:srgbClr val="002060"/>
                </a:solidFill>
              </a:rPr>
              <a:t>del Plan </a:t>
            </a:r>
            <a:r>
              <a:rPr lang="es-CL" sz="1600" dirty="0">
                <a:solidFill>
                  <a:srgbClr val="002060"/>
                </a:solidFill>
              </a:rPr>
              <a:t>de Austeridad Fiscal y </a:t>
            </a:r>
            <a:r>
              <a:rPr lang="es-CL" sz="1600" dirty="0" smtClean="0">
                <a:solidFill>
                  <a:srgbClr val="002060"/>
                </a:solidFill>
              </a:rPr>
              <a:t>el mayor crecimiento económico, </a:t>
            </a:r>
            <a:r>
              <a:rPr lang="es-CL" sz="1600" dirty="0">
                <a:solidFill>
                  <a:srgbClr val="002060"/>
                </a:solidFill>
              </a:rPr>
              <a:t>anticipamos una reducción del déficit fiscal de </a:t>
            </a:r>
            <a:r>
              <a:rPr lang="es-CL" sz="1600" dirty="0" smtClean="0">
                <a:solidFill>
                  <a:srgbClr val="002060"/>
                </a:solidFill>
              </a:rPr>
              <a:t>0,9 </a:t>
            </a:r>
            <a:r>
              <a:rPr lang="es-CL" sz="1600" dirty="0">
                <a:solidFill>
                  <a:srgbClr val="002060"/>
                </a:solidFill>
              </a:rPr>
              <a:t>puntos del PIB para este </a:t>
            </a:r>
            <a:r>
              <a:rPr lang="es-CL" sz="1600" dirty="0" smtClean="0">
                <a:solidFill>
                  <a:srgbClr val="002060"/>
                </a:solidFill>
              </a:rPr>
              <a:t>año. </a:t>
            </a: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53588"/>
              </p:ext>
            </p:extLst>
          </p:nvPr>
        </p:nvGraphicFramePr>
        <p:xfrm>
          <a:off x="444753" y="2036580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86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44753" y="643934"/>
            <a:ext cx="830288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anunció un compromiso de convergencia gradual al Balance Estructural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DIPRES, Ministerio de Hacienda..</a:t>
            </a:r>
            <a:endParaRPr lang="es-CL" sz="1000" dirty="0">
              <a:latin typeface="Helvetica Neue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30164" y="2244494"/>
            <a:ext cx="40597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En 2017, Chile registró un déficit estructural de 2 puntos del PIB.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Considerando las presiones de gasto y conjugando la necesidad de asegurar la provisión de servicios públicos, el compromiso es reducir el déficit estructural en 0,2 puntos del PIB cada año.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Lo fundamental de un </a:t>
            </a:r>
            <a:r>
              <a:rPr lang="es-CL" sz="1600" dirty="0" smtClean="0">
                <a:solidFill>
                  <a:srgbClr val="002060"/>
                </a:solidFill>
              </a:rPr>
              <a:t>objetivo </a:t>
            </a:r>
            <a:r>
              <a:rPr lang="es-CL" sz="1600" dirty="0" smtClean="0">
                <a:solidFill>
                  <a:srgbClr val="002060"/>
                </a:solidFill>
              </a:rPr>
              <a:t>de convergencia fiscal es su cumplimiento, por lo que se plantea un compromiso exigente pero factible.</a:t>
            </a: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27723506"/>
              </p:ext>
            </p:extLst>
          </p:nvPr>
        </p:nvGraphicFramePr>
        <p:xfrm>
          <a:off x="444753" y="1971241"/>
          <a:ext cx="4110622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68947" y="700416"/>
            <a:ext cx="830288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junio de 2018, la deuda bruta alcanza un 23,7% del PIB, mientras que la deuda neta llega a un 4,6%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Fuente: </a:t>
            </a:r>
            <a:r>
              <a:rPr lang="es-CL" sz="1000" dirty="0" smtClean="0">
                <a:latin typeface="Helvetica Neue"/>
              </a:rPr>
              <a:t>Ministerio de Hacienda.</a:t>
            </a:r>
            <a:endParaRPr lang="es-CL" sz="1000" dirty="0">
              <a:latin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03518" y="1923859"/>
            <a:ext cx="3616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Sumado a las rebajas de rating aplicadas por </a:t>
            </a:r>
            <a:r>
              <a:rPr lang="es-ES" sz="1600" i="1" dirty="0" smtClean="0">
                <a:solidFill>
                  <a:srgbClr val="002060"/>
                </a:solidFill>
              </a:rPr>
              <a:t>Fitch</a:t>
            </a:r>
            <a:r>
              <a:rPr lang="es-ES" sz="1600" dirty="0" smtClean="0">
                <a:solidFill>
                  <a:srgbClr val="002060"/>
                </a:solidFill>
              </a:rPr>
              <a:t> y </a:t>
            </a:r>
            <a:r>
              <a:rPr lang="es-ES" sz="1600" i="1" dirty="0" smtClean="0">
                <a:solidFill>
                  <a:srgbClr val="002060"/>
                </a:solidFill>
              </a:rPr>
              <a:t>S&amp;P</a:t>
            </a:r>
            <a:r>
              <a:rPr lang="es-ES" sz="1600" dirty="0" smtClean="0">
                <a:solidFill>
                  <a:srgbClr val="002060"/>
                </a:solidFill>
              </a:rPr>
              <a:t> durante 2017, </a:t>
            </a:r>
            <a:r>
              <a:rPr lang="es-ES" sz="1600" i="1" dirty="0" err="1" smtClean="0">
                <a:solidFill>
                  <a:srgbClr val="002060"/>
                </a:solidFill>
              </a:rPr>
              <a:t>Moody’s</a:t>
            </a:r>
            <a:r>
              <a:rPr lang="es-ES" sz="1600" dirty="0" smtClean="0">
                <a:solidFill>
                  <a:srgbClr val="002060"/>
                </a:solidFill>
              </a:rPr>
              <a:t> también rebajó la clasificación de Chile (julio 2018).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Así, en la actualidad Chile cuenta con una clasificación </a:t>
            </a:r>
            <a:r>
              <a:rPr lang="es-ES" sz="1600" dirty="0">
                <a:solidFill>
                  <a:srgbClr val="002060"/>
                </a:solidFill>
              </a:rPr>
              <a:t>A1 con </a:t>
            </a:r>
            <a:r>
              <a:rPr lang="es-ES" sz="1600" i="1" dirty="0">
                <a:solidFill>
                  <a:srgbClr val="002060"/>
                </a:solidFill>
              </a:rPr>
              <a:t>Moody’s</a:t>
            </a:r>
            <a:r>
              <a:rPr lang="es-ES" sz="1600" dirty="0">
                <a:solidFill>
                  <a:srgbClr val="002060"/>
                </a:solidFill>
              </a:rPr>
              <a:t>, A con </a:t>
            </a:r>
            <a:r>
              <a:rPr lang="es-ES" sz="1600" i="1" dirty="0">
                <a:solidFill>
                  <a:srgbClr val="002060"/>
                </a:solidFill>
              </a:rPr>
              <a:t>Fitch</a:t>
            </a:r>
            <a:r>
              <a:rPr lang="es-ES" sz="1600" dirty="0">
                <a:solidFill>
                  <a:srgbClr val="002060"/>
                </a:solidFill>
              </a:rPr>
              <a:t>, y A+ con </a:t>
            </a:r>
            <a:r>
              <a:rPr lang="es-ES" sz="1600" i="1" dirty="0" smtClean="0">
                <a:solidFill>
                  <a:srgbClr val="002060"/>
                </a:solidFill>
              </a:rPr>
              <a:t>S&amp;P</a:t>
            </a:r>
            <a:r>
              <a:rPr lang="es-ES" sz="1600" dirty="0" smtClean="0">
                <a:solidFill>
                  <a:srgbClr val="002060"/>
                </a:solidFill>
              </a:rPr>
              <a:t>, </a:t>
            </a:r>
            <a:r>
              <a:rPr lang="es-ES" sz="1600" dirty="0">
                <a:solidFill>
                  <a:srgbClr val="002060"/>
                </a:solidFill>
              </a:rPr>
              <a:t>todas con perspectiva estable. </a:t>
            </a:r>
            <a:endParaRPr lang="es-ES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2060"/>
                </a:solidFill>
              </a:rPr>
              <a:t>Estabilizar la relación de deuda sobre PIB será un desafío esencial para aspirar a recuperar nuestra clasificación. </a:t>
            </a:r>
            <a:endParaRPr lang="es-CL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435958"/>
              </p:ext>
            </p:extLst>
          </p:nvPr>
        </p:nvGraphicFramePr>
        <p:xfrm>
          <a:off x="243059" y="2330196"/>
          <a:ext cx="4993957" cy="346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7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02443" y="623721"/>
            <a:ext cx="8433985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 resultado de las medidas para apoyar la liquidez, ha aumentado la participación de extranjeros en la deuda del fisco emitida localmente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Fuente: </a:t>
            </a:r>
            <a:r>
              <a:rPr lang="es-CL" sz="1000" dirty="0" smtClean="0">
                <a:latin typeface="Helvetica Neue"/>
              </a:rPr>
              <a:t>Ministerio de Hacienda.</a:t>
            </a:r>
            <a:endParaRPr lang="es-CL" sz="1000" dirty="0">
              <a:latin typeface="Helvetica Neue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74494790"/>
              </p:ext>
            </p:extLst>
          </p:nvPr>
        </p:nvGraphicFramePr>
        <p:xfrm>
          <a:off x="1739436" y="2138624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2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502195" y="532281"/>
            <a:ext cx="8251106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Fondos Soberanos: Luego de su aumento entre 2010 y 2013, el FEES se ha mantenido estable en los años sucesivos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Fuente: </a:t>
            </a:r>
            <a:r>
              <a:rPr lang="es-CL" sz="1000" dirty="0" smtClean="0">
                <a:latin typeface="Helvetica Neue"/>
              </a:rPr>
              <a:t>Ministerio de Hacienda.</a:t>
            </a:r>
            <a:endParaRPr lang="es-CL" sz="1000" dirty="0">
              <a:latin typeface="Helvetica Neue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30875093"/>
              </p:ext>
            </p:extLst>
          </p:nvPr>
        </p:nvGraphicFramePr>
        <p:xfrm>
          <a:off x="1567748" y="2018895"/>
          <a:ext cx="61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7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24065" y="595181"/>
            <a:ext cx="873249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Perfeccionar la institucionalidad fiscal: </a:t>
            </a:r>
          </a:p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Proyecto de Ley que crea el Consejo Fiscal Autónomo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0714" y="1837646"/>
            <a:ext cx="788416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El Consejo Fiscal Asesor ha sido un aporte para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la transparencia y el debate público en materia </a:t>
            </a: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fiscal. El proyecto busca fortalecer esta institución, entregándole mayores atribuciones, recursos e independencia.</a:t>
            </a:r>
            <a:endParaRPr lang="es-CL" b="1" dirty="0">
              <a:solidFill>
                <a:srgbClr val="002060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El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proyecto original </a:t>
            </a: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fue perfeccionado en el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debate </a:t>
            </a: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en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la Comisión de Hacienda de la Cámara de </a:t>
            </a: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Diputados, donde fue aprobado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por </a:t>
            </a: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unanimidad. Luego el proyecto fue aprobado por la sala de la Cámara.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Estará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integrado por cinco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expertos designados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por el Presidente de la República, previo acuerdo del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Senado,</a:t>
            </a:r>
            <a:r>
              <a:rPr kumimoji="0" lang="es-CL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quienes durarán 5 años en sus cargos.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El mecanismo de selección está diseñado para disminuir su relación con el ciclo político. </a:t>
            </a:r>
            <a:endParaRPr lang="es-CL" noProof="0" dirty="0">
              <a:solidFill>
                <a:srgbClr val="002060"/>
              </a:solidFill>
              <a:latin typeface="Calibri" panose="020F0502020204030204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noProof="0" dirty="0" smtClean="0">
                <a:solidFill>
                  <a:srgbClr val="002060"/>
                </a:solidFill>
                <a:latin typeface="Calibri" panose="020F0502020204030204"/>
              </a:rPr>
              <a:t>El Consejo s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erá remunerado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y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tendrá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recursos para contratar personal y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realizar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estudios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27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81165" y="1667234"/>
            <a:ext cx="8149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Entre las nuevas atribuciones del Consejo Fiscal Autónomo, destacan: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s-CL" dirty="0">
                <a:solidFill>
                  <a:srgbClr val="002060"/>
                </a:solidFill>
                <a:latin typeface="Calibri" panose="020F0502020204030204"/>
              </a:rPr>
              <a:t>P</a:t>
            </a:r>
            <a:r>
              <a:rPr kumimoji="0" lang="es-CL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roponer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al Ministerio de Hacienda cambios metodológicos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para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el cálculo del Balance Estructural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Manifestar su opinión sobre eventuales desviaciones del cumplimiento de las metas de Balance Estructural y proponer medidas de mitigación.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Evaluar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la sostenibilidad de mediano y largo plazo de las finanzas públicas y difundir los resultados de sus evaluaciones.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Realizar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informes en relación a los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estudios</a:t>
            </a:r>
            <a:r>
              <a:rPr kumimoji="0" lang="es-CL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y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análisis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que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le competen, los que serán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presentados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ante el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Congreso.</a:t>
            </a:r>
            <a:endParaRPr kumimoji="0" lang="es-CL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Contratar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los estudios y asesorías que se requieran para el cumplimiento de sus funciones.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Proponer cada año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al Ministro de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Hacienda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los nombres de los integrantes de los Comités Consultivos del precio de referencia del cobre y del PIB </a:t>
            </a:r>
            <a:r>
              <a:rPr kumimoji="0" lang="es-CL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tendencial que por alguna razón quedan vacantes.</a:t>
            </a:r>
            <a:endParaRPr kumimoji="0" lang="es-CL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9127" y="545304"/>
            <a:ext cx="873249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Perfeccionar la institucionalidad fiscal: </a:t>
            </a:r>
          </a:p>
          <a:p>
            <a:pPr marL="0" marR="0" lvl="0" indent="0" algn="ct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Proyecto de Ley que crea el Consejo Fiscal Autónomo</a:t>
            </a:r>
            <a:endParaRPr kumimoji="0" lang="es-C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5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4691" y="1803862"/>
            <a:ext cx="891124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</a:rPr>
              <a:t>Escenario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Arial"/>
              </a:rPr>
              <a:t>Macroeconómico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7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2756" y="1895301"/>
            <a:ext cx="891124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7200" b="1" dirty="0" smtClean="0">
                <a:solidFill>
                  <a:srgbClr val="FFFFFF"/>
                </a:solidFill>
                <a:latin typeface="Helvetica Neue"/>
                <a:cs typeface="Arial"/>
              </a:rPr>
              <a:t>Modernización Tributaria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0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614139" y="590157"/>
            <a:ext cx="80547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Principios que sustentan el proyecto de Modernización Tributaria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4139" y="1730669"/>
            <a:ext cx="8056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inversión y empleo.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proyecto busca incentivar el crecimiento económico, la inversión, la creación de empleos y el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ahorro.</a:t>
            </a:r>
          </a:p>
          <a:p>
            <a:pPr marR="0" lvl="1" algn="just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Modernización y certeza jurídica.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equidad vertical y restituye la equidad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Busca otorgar certeza jurídica y ser predecible para todos los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contribuyentes.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 a la nueva economía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 la relación del contribuyente con el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SII.</a:t>
            </a:r>
          </a:p>
          <a:p>
            <a:pPr marR="0" lvl="1" algn="just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Pymes.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proyecto se concentra en hacer el camino más fácil a las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Pymes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los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emprendedores.</a:t>
            </a:r>
          </a:p>
          <a:p>
            <a:pPr marR="0" lvl="1" algn="just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Resguarda los equilibrios fiscales.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diseño de esta iniciativa se tuvo especial cuidado en mantener un efecto neutro en la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recaudación.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2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99242" y="667413"/>
            <a:ext cx="852054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Principales medidas para impulsar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la inversión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48641" y="1305101"/>
            <a:ext cx="80353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b="1" dirty="0" smtClean="0">
                <a:solidFill>
                  <a:srgbClr val="002060"/>
                </a:solidFill>
                <a:ea typeface="Helvetica Neue"/>
                <a:cs typeface="Helvetica Neue"/>
                <a:sym typeface="Helvetica Neue"/>
              </a:rPr>
              <a:t>Un </a:t>
            </a:r>
            <a:r>
              <a:rPr lang="es-CL" b="1" dirty="0">
                <a:solidFill>
                  <a:srgbClr val="002060"/>
                </a:solidFill>
                <a:ea typeface="Helvetica Neue"/>
                <a:cs typeface="Helvetica Neue"/>
                <a:sym typeface="Helvetica Neue"/>
              </a:rPr>
              <a:t>sistema tributario único, más simple y completamente </a:t>
            </a:r>
            <a:r>
              <a:rPr lang="es-CL" b="1" dirty="0" smtClean="0">
                <a:solidFill>
                  <a:srgbClr val="002060"/>
                </a:solidFill>
                <a:ea typeface="Helvetica Neue"/>
                <a:cs typeface="Helvetica Neue"/>
                <a:sym typeface="Helvetica Neue"/>
              </a:rPr>
              <a:t>integrado.</a:t>
            </a:r>
            <a:endParaRPr kumimoji="0" lang="es-CL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Depreciación instantánea transitoria.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Régimen transitorio por 2 años para nuevas inversiones en activo fijo, consistente en depreciación instantánea de 50% de la nueva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inversión, y de forma acelerada por el 50% restante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Incentivo especial para invertir en La Araucanía.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Para la Región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de la Araucanía el beneficio es depreciación 100%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instantánea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por inversiones en activo fijo durante los próximos dos años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b="1" dirty="0" smtClean="0">
                <a:solidFill>
                  <a:srgbClr val="002060"/>
                </a:solidFill>
                <a:latin typeface="Calibri" panose="020F0502020204030204"/>
              </a:rPr>
              <a:t>Extensión de la rebaja del crédito </a:t>
            </a:r>
            <a:r>
              <a:rPr lang="es-CL" b="1" dirty="0">
                <a:solidFill>
                  <a:srgbClr val="002060"/>
                </a:solidFill>
                <a:latin typeface="Calibri" panose="020F0502020204030204"/>
              </a:rPr>
              <a:t>fiscal </a:t>
            </a:r>
            <a:r>
              <a:rPr lang="es-CL" b="1" dirty="0" smtClean="0">
                <a:solidFill>
                  <a:srgbClr val="002060"/>
                </a:solidFill>
                <a:latin typeface="Calibri" panose="020F0502020204030204"/>
              </a:rPr>
              <a:t>del </a:t>
            </a:r>
            <a:r>
              <a:rPr lang="es-CL" b="1" dirty="0">
                <a:solidFill>
                  <a:srgbClr val="002060"/>
                </a:solidFill>
                <a:latin typeface="Calibri" panose="020F0502020204030204"/>
              </a:rPr>
              <a:t>IVA en la construcción de viviendas</a:t>
            </a: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Se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amplia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la rebaja de crédito especial IVA a la construcción de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viviendas hasta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un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costo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de UF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4.000 (65% hasta UF 2.000, 45% entre UF 2.000 y UF 4.000).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b="1" dirty="0">
                <a:solidFill>
                  <a:srgbClr val="002060"/>
                </a:solidFill>
                <a:latin typeface="Calibri" panose="020F0502020204030204"/>
              </a:rPr>
              <a:t>Modernización </a:t>
            </a:r>
            <a:r>
              <a:rPr lang="es-CL" b="1" dirty="0" smtClean="0">
                <a:solidFill>
                  <a:srgbClr val="002060"/>
                </a:solidFill>
                <a:latin typeface="Calibri" panose="020F0502020204030204"/>
              </a:rPr>
              <a:t>del </a:t>
            </a:r>
            <a:r>
              <a:rPr lang="es-CL" b="1" dirty="0">
                <a:solidFill>
                  <a:srgbClr val="002060"/>
                </a:solidFill>
                <a:latin typeface="Calibri" panose="020F0502020204030204"/>
              </a:rPr>
              <a:t>procedimiento </a:t>
            </a:r>
            <a:r>
              <a:rPr lang="es-CL" b="1" dirty="0" smtClean="0">
                <a:solidFill>
                  <a:srgbClr val="002060"/>
                </a:solidFill>
                <a:latin typeface="Calibri" panose="020F0502020204030204"/>
              </a:rPr>
              <a:t>de </a:t>
            </a:r>
            <a:r>
              <a:rPr lang="es-CL" b="1" dirty="0">
                <a:solidFill>
                  <a:srgbClr val="002060"/>
                </a:solidFill>
                <a:latin typeface="Calibri" panose="020F0502020204030204"/>
              </a:rPr>
              <a:t>devolución </a:t>
            </a:r>
            <a:r>
              <a:rPr lang="es-CL" b="1" dirty="0" smtClean="0">
                <a:solidFill>
                  <a:srgbClr val="002060"/>
                </a:solidFill>
                <a:latin typeface="Calibri" panose="020F0502020204030204"/>
              </a:rPr>
              <a:t>del IVA para compras en activo fijo</a:t>
            </a:r>
            <a:r>
              <a:rPr lang="es-CL" dirty="0" smtClean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S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e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reduce el plazo para solicitud de devolución de 6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a 2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meses contados desde la inversión y se disminuye el plazo de respuesta para dicha solicitud de 60 a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5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días. </a:t>
            </a:r>
            <a:endParaRPr kumimoji="0" lang="es-CL" sz="1600" b="0" i="0" u="none" strike="noStrike" kern="1200" cap="none" spc="0" normalizeH="0" baseline="0" noProof="0" dirty="0" smtClean="0"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76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99243" y="557561"/>
            <a:ext cx="85205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 sistema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tributario que apoye el crecimiento de las Pymes y el emprendimiento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5515" y="1594898"/>
            <a:ext cx="7848002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Cláusula es automática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, sin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distinguir naturaleza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jurídica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o tipo de socios.</a:t>
            </a:r>
            <a:r>
              <a:rPr kumimoji="0" lang="es-CL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consideran empresas productivas con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ingresos anuales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UF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50.000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los últimos 3 años.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 totalmente integrado y</a:t>
            </a:r>
            <a:r>
              <a:rPr kumimoji="0" lang="es-CL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base a retiros efectivos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tasa de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Impuesto de Primera Categoría de 25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rgbClr val="002060"/>
                </a:solidFill>
              </a:rPr>
              <a:t>Simplificación de trámites tributarios.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</a:rPr>
              <a:t>SII hará propuesta de declaración de renta a </a:t>
            </a:r>
            <a:r>
              <a:rPr lang="es-CL" sz="1600" dirty="0">
                <a:solidFill>
                  <a:srgbClr val="002060"/>
                </a:solidFill>
              </a:rPr>
              <a:t>todas las </a:t>
            </a:r>
            <a:r>
              <a:rPr lang="es-CL" sz="1600" dirty="0" smtClean="0">
                <a:solidFill>
                  <a:srgbClr val="002060"/>
                </a:solidFill>
              </a:rPr>
              <a:t>Pymes</a:t>
            </a:r>
            <a:r>
              <a:rPr lang="es-CL" sz="1600" dirty="0">
                <a:solidFill>
                  <a:srgbClr val="002060"/>
                </a:solidFill>
              </a:rPr>
              <a:t>, tal como se hace hoy con las personas </a:t>
            </a:r>
            <a:r>
              <a:rPr lang="es-CL" sz="1600" dirty="0" smtClean="0">
                <a:solidFill>
                  <a:srgbClr val="002060"/>
                </a:solidFill>
              </a:rPr>
              <a:t>naturales.</a:t>
            </a:r>
            <a:endParaRPr lang="es-CL" sz="16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Pymes con ventas hasta UF 10.000 tendrán opción de tributar en base márgenes</a:t>
            </a:r>
            <a:r>
              <a:rPr kumimoji="0" lang="es-CL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su industria, sin necesidad de llevar contabilidad.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rgbClr val="002060"/>
                </a:solidFill>
              </a:rPr>
              <a:t>Se </a:t>
            </a:r>
            <a:r>
              <a:rPr lang="es-CL" sz="1600" dirty="0">
                <a:solidFill>
                  <a:srgbClr val="002060"/>
                </a:solidFill>
              </a:rPr>
              <a:t>mantiene opción de transparencia tributaria para dueños </a:t>
            </a:r>
            <a:r>
              <a:rPr lang="es-CL" sz="1600" dirty="0" smtClean="0">
                <a:solidFill>
                  <a:srgbClr val="002060"/>
                </a:solidFill>
              </a:rPr>
              <a:t>de Pymes que sean personas </a:t>
            </a:r>
            <a:r>
              <a:rPr lang="es-CL" sz="1600" dirty="0">
                <a:solidFill>
                  <a:srgbClr val="002060"/>
                </a:solidFill>
              </a:rPr>
              <a:t>naturales</a:t>
            </a:r>
            <a:r>
              <a:rPr lang="es-CL" sz="16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srgbClr val="002060"/>
                </a:solidFill>
              </a:rPr>
              <a:t>Incentivo a la reinversión de utilidades: rebaja de tasa efectiva del 25% al 12,5% por las primeras 8.000 UF de ingreso</a:t>
            </a:r>
            <a:r>
              <a:rPr lang="es-CL" sz="1600" dirty="0" smtClean="0">
                <a:solidFill>
                  <a:srgbClr val="002060"/>
                </a:solidFill>
              </a:rPr>
              <a:t>.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rgbClr val="002060"/>
                </a:solidFill>
              </a:rPr>
              <a:t>Defensoría del Contribuyente a </a:t>
            </a:r>
            <a:r>
              <a:rPr lang="es-CL" sz="1600" dirty="0">
                <a:solidFill>
                  <a:srgbClr val="002060"/>
                </a:solidFill>
              </a:rPr>
              <a:t>cargo de velar por el respeto de los derechos de los contribuyentes, especialmente de </a:t>
            </a:r>
            <a:r>
              <a:rPr lang="es-CL" sz="1600" dirty="0" smtClean="0">
                <a:solidFill>
                  <a:srgbClr val="002060"/>
                </a:solidFill>
              </a:rPr>
              <a:t>las </a:t>
            </a:r>
            <a:r>
              <a:rPr lang="es-CL" sz="1600" dirty="0">
                <a:solidFill>
                  <a:srgbClr val="002060"/>
                </a:solidFill>
              </a:rPr>
              <a:t>Pymes.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s-CL" sz="1600" dirty="0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s-CL" sz="1600" dirty="0">
              <a:solidFill>
                <a:srgbClr val="002060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069" y="1895301"/>
            <a:ext cx="849560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Arial"/>
              </a:rPr>
              <a:t>Modernización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Arial"/>
              </a:rPr>
              <a:t>del Estado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3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41407" y="657315"/>
            <a:ext cx="85205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kumimoji="0" lang="es-C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odernizar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el Estado requiere de una institucionalidad permanente que identifique oportunidades de mejora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4424" y="1770753"/>
            <a:ext cx="43772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Consejo Asesor Permanente en</a:t>
            </a:r>
            <a:r>
              <a:rPr kumimoji="0" lang="es-CL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Modernización del Estado.</a:t>
            </a:r>
            <a:endParaRPr kumimoji="0" lang="es-CL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Creado por Decreto</a:t>
            </a:r>
            <a:r>
              <a:rPr kumimoji="0" lang="es-CL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Supremo (julio 2018), asesorará al Gobierno en el diseño de un plan de modernización de largo plazo y en el seguimiento del mismo.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Secretaría de Modernización</a:t>
            </a:r>
            <a:r>
              <a:rPr kumimoji="0" lang="es-CL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del Estado radicada en el Ministerio de Hacienda.</a:t>
            </a:r>
            <a:endParaRPr kumimoji="0" lang="es-CL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Articulará </a:t>
            </a:r>
            <a:r>
              <a:rPr kumimoji="0" lang="es-CL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la ejecución de los recursos y las distintas iniciativas que apuntan a modernizar el Estado.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baseline="0" dirty="0" smtClean="0">
                <a:solidFill>
                  <a:srgbClr val="002060"/>
                </a:solidFill>
                <a:latin typeface="Calibri" panose="020F0502020204030204"/>
              </a:rPr>
              <a:t>Coordinará la implementación de las medidas para la agenda de modernización del Estado.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kumimoji="0" lang="es-CL" sz="1600" b="0" i="0" u="none" strike="noStrike" kern="1200" cap="none" spc="0" normalizeH="0" baseline="0" noProof="0" dirty="0" smtClean="0"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0" y="1895306"/>
            <a:ext cx="2880000" cy="1920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36" y="4106489"/>
            <a:ext cx="288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87223" y="472416"/>
            <a:ext cx="8149247" cy="796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Transformación digital y modernización de procesos en la administración pública</a:t>
            </a:r>
            <a:endParaRPr kumimoji="0" lang="es-CL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Conector recto 8"/>
          <p:cNvCxnSpPr/>
          <p:nvPr/>
        </p:nvCxnSpPr>
        <p:spPr bwMode="auto">
          <a:xfrm flipV="1">
            <a:off x="3714751" y="3368243"/>
            <a:ext cx="30379" cy="94173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uadroTexto 4"/>
          <p:cNvSpPr txBox="1"/>
          <p:nvPr/>
        </p:nvSpPr>
        <p:spPr>
          <a:xfrm>
            <a:off x="340856" y="1438953"/>
            <a:ext cx="8441980" cy="722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lvl="1" indent="-285750" algn="just" defTabSz="685800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Chile </a:t>
            </a: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S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in Papeleo</a:t>
            </a:r>
          </a:p>
          <a:p>
            <a:pPr lvl="2" indent="-285750" algn="just" defTabSz="685800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E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limina el papel de todos los procedimientos administrativos que utiliza el Estado para su funcionamiento, salvo excepciones calificadas.</a:t>
            </a:r>
          </a:p>
          <a:p>
            <a:pPr marL="171450" lvl="1" algn="just" defTabSz="685800">
              <a:spcBef>
                <a:spcPts val="338"/>
              </a:spcBef>
              <a:defRPr/>
            </a:pPr>
            <a:endParaRPr lang="es-CL" sz="1600" b="1" dirty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Chile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Atiende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digital</a:t>
            </a:r>
          </a:p>
          <a:p>
            <a:pPr lvl="2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El Estado opera en torno a 270 millones de trámites al año, en su mayoría presenciales.</a:t>
            </a:r>
          </a:p>
          <a:p>
            <a:pPr lvl="2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Se busca que el ciudadano tenga una ventanilla única desde la cual interactuar de modo digital con los servicios públicos, s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iguiendo los mejores estándares internacionales.</a:t>
            </a:r>
            <a:endParaRPr lang="es-CL" sz="160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171450" lvl="1" algn="just" defTabSz="685800">
              <a:spcBef>
                <a:spcPts val="338"/>
              </a:spcBef>
              <a:defRPr/>
            </a:pPr>
            <a:endParaRPr lang="es-CL" sz="1600" b="1" dirty="0" smtClean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Fortalecer Chile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Compra</a:t>
            </a:r>
          </a:p>
          <a:p>
            <a:pPr lvl="2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Impulsar modelos de compras colaborativos que permitan agregar demanda de distintos servicios públicos. </a:t>
            </a:r>
          </a:p>
          <a:p>
            <a:pPr lvl="2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Implementar MicroCompras: herramienta para acceder a compras digitales en productos de bajo monto.</a:t>
            </a:r>
            <a:endParaRPr lang="es-CL" sz="1600" b="1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171450" lvl="1" algn="just" defTabSz="685800">
              <a:spcBef>
                <a:spcPts val="338"/>
              </a:spcBef>
              <a:defRPr/>
            </a:pPr>
            <a:endParaRPr lang="es-CL" sz="1600" b="1" dirty="0" smtClean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Chile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Gestiona</a:t>
            </a:r>
          </a:p>
          <a:p>
            <a:pPr lvl="2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</a:rPr>
              <a:t>Luego de un exitoso plan piloto en 12 servicios dependientes del Ministerio de Hacienda, el programa de medición de desempeño se ha expandido a los diversos Ministerios y servicios públicos. </a:t>
            </a:r>
            <a:endParaRPr lang="es-CL" sz="1600" dirty="0">
              <a:solidFill>
                <a:srgbClr val="002060"/>
              </a:solidFill>
            </a:endParaRPr>
          </a:p>
          <a:p>
            <a:pPr lvl="1" indent="-285750" algn="just" defTabSz="685800">
              <a:spcBef>
                <a:spcPts val="338"/>
              </a:spcBef>
              <a:buFont typeface="Arial" panose="020B0604020202020204" pitchFamily="34" charset="0"/>
              <a:buChar char="•"/>
              <a:defRPr/>
            </a:pPr>
            <a:endParaRPr lang="es-CL" sz="1600" b="1" dirty="0" smtClean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endParaRPr lang="es-CL" sz="1600" b="1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171450" lvl="1" algn="just" defTabSz="685800">
              <a:spcBef>
                <a:spcPts val="338"/>
              </a:spcBef>
              <a:defRPr/>
            </a:pPr>
            <a:endParaRPr lang="es-CL" sz="1600" b="1" dirty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endParaRPr lang="es-CL" sz="1600" b="1" dirty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endParaRPr lang="es-CL" sz="1600" b="1" dirty="0" smtClean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endParaRPr lang="es-CL" sz="1600" b="1" dirty="0">
              <a:solidFill>
                <a:srgbClr val="002060"/>
              </a:solidFill>
              <a:latin typeface="Calibri" panose="020F0502020204030204"/>
            </a:endParaRPr>
          </a:p>
          <a:p>
            <a:pPr lvl="1" indent="-285750" algn="just" defTabSz="685800">
              <a:spcBef>
                <a:spcPts val="338"/>
              </a:spcBef>
              <a:buFont typeface="Courier New" panose="02070309020205020404" pitchFamily="49" charset="0"/>
              <a:buChar char="o"/>
              <a:defRPr/>
            </a:pPr>
            <a:endParaRPr lang="es-CL" sz="16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50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069" y="1895301"/>
            <a:ext cx="849560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Arial"/>
              </a:rPr>
              <a:t>Facilitación del Comercio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0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874429" y="726274"/>
            <a:ext cx="7520152" cy="427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Sistema Integrado de Comercio Exterior (SICEX)</a:t>
            </a:r>
          </a:p>
        </p:txBody>
      </p:sp>
      <p:cxnSp>
        <p:nvCxnSpPr>
          <p:cNvPr id="9" name="Conector recto 8"/>
          <p:cNvCxnSpPr/>
          <p:nvPr/>
        </p:nvCxnSpPr>
        <p:spPr bwMode="auto">
          <a:xfrm flipV="1">
            <a:off x="3714751" y="3368243"/>
            <a:ext cx="30379" cy="94173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uadroTexto 4"/>
          <p:cNvSpPr txBox="1"/>
          <p:nvPr/>
        </p:nvSpPr>
        <p:spPr>
          <a:xfrm>
            <a:off x="272619" y="1529615"/>
            <a:ext cx="461564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 objetivo es disminuir tiempos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costos de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operación. En agosto de 2018,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37%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monto de exportaciones (US$ FOB) se realizó por SICEX.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None/>
              <a:tabLst/>
              <a:defRPr/>
            </a:pPr>
            <a:endParaRPr kumimoji="0" lang="es-CL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I</a:t>
            </a:r>
            <a:r>
              <a:rPr kumimoji="0" lang="es-C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mportantes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avances durante 2018: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Interconexión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DIRECTEMAR, Empresa Portuaria de Valparaíso y el SNA, acortando el ciclo exportador.</a:t>
            </a:r>
          </a:p>
          <a:p>
            <a:pPr marL="45720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Incorporación de trámites de Sernapesca que permiten exportar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SICEX 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nuevos mercados.</a:t>
            </a:r>
          </a:p>
          <a:p>
            <a:pPr marL="457200" marR="0" lvl="1" indent="-285750" algn="just" defTabSz="9144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Integración del nuevo sistema de exportaciones mineras de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Cochilco. </a:t>
            </a:r>
          </a:p>
          <a:p>
            <a:pPr marL="171450" marR="0" lvl="1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s-CL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También se está trabajando en la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ntegración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países (Alianza del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Pacifico), la certificación electrónica con firma digital y la Integración entre la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guía de despacho electrónica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la factura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electrónica de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exportación.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86522376"/>
              </p:ext>
            </p:extLst>
          </p:nvPr>
        </p:nvGraphicFramePr>
        <p:xfrm>
          <a:off x="5004644" y="1859108"/>
          <a:ext cx="406544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Ministerio de Hacienda.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2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712792" y="629379"/>
            <a:ext cx="7927428" cy="427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Iniciativas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para fomentar la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xportación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servicios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Conector recto 8"/>
          <p:cNvCxnSpPr/>
          <p:nvPr/>
        </p:nvCxnSpPr>
        <p:spPr bwMode="auto">
          <a:xfrm flipV="1">
            <a:off x="3714751" y="3368243"/>
            <a:ext cx="30379" cy="94173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uadroTexto 4"/>
          <p:cNvSpPr txBox="1"/>
          <p:nvPr/>
        </p:nvSpPr>
        <p:spPr>
          <a:xfrm>
            <a:off x="463410" y="1489907"/>
            <a:ext cx="81768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Apoyo a la Exportación de Servicios Globales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Chile.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Cuenta con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préstamo de inversión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d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 por hasta US$ 27.000.000 en cuatro años.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unidad ejecutora del programa está constituida y coordinada por el Ministerio de Hacienda.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principales objetivos se refieren a la generación de capacidades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empresariales, atracción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inversiones,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mejoramiento del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humano para el sector de servicios globales y crear un ecosistema de coordinación interinstitucional.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 Público Privado de Exportación de Servicios.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Instancia de coordinación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público–privado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busca diagnosticar y proponer soluciones a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obstáculos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existen en el sector exportación de servicios.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Actualmente está organizado en tres subcomités:</a:t>
            </a:r>
          </a:p>
          <a:p>
            <a:pPr marL="1200150" lvl="2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Indicadores y estadísticas: busca establecer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bases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un observatorio del sector.</a:t>
            </a:r>
          </a:p>
          <a:p>
            <a:pPr marL="120015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humano: análisis de las brechas de capital humano en el sector.</a:t>
            </a:r>
          </a:p>
          <a:p>
            <a:pPr marL="120015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Aduanero y tributario: actualización mensual de </a:t>
            </a:r>
            <a:r>
              <a:rPr kumimoji="0" lang="es-C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</a:t>
            </a:r>
            <a:r>
              <a:rPr kumimoji="0" lang="es-CL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exportación de servicios.</a:t>
            </a:r>
          </a:p>
        </p:txBody>
      </p:sp>
    </p:spTree>
    <p:extLst>
      <p:ext uri="{BB962C8B-B14F-4D97-AF65-F5344CB8AC3E}">
        <p14:creationId xmlns:p14="http://schemas.microsoft.com/office/powerpoint/2010/main" val="5366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16071" y="643958"/>
            <a:ext cx="819092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Economía mundial: El crecimiento global se acelera a partir de 2017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1535" y="6563527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FMI (</a:t>
            </a:r>
            <a:r>
              <a:rPr lang="es-CL" sz="1000" i="1" dirty="0" err="1" smtClean="0">
                <a:latin typeface="Helvetica Neue"/>
              </a:rPr>
              <a:t>World</a:t>
            </a:r>
            <a:r>
              <a:rPr lang="es-CL" sz="1000" i="1" dirty="0" smtClean="0">
                <a:latin typeface="Helvetica Neue"/>
              </a:rPr>
              <a:t> </a:t>
            </a:r>
            <a:r>
              <a:rPr lang="es-CL" sz="1000" i="1" dirty="0" err="1" smtClean="0">
                <a:latin typeface="Helvetica Neue"/>
              </a:rPr>
              <a:t>Economic</a:t>
            </a:r>
            <a:r>
              <a:rPr lang="es-CL" sz="1000" i="1" dirty="0" smtClean="0">
                <a:latin typeface="Helvetica Neue"/>
              </a:rPr>
              <a:t> Outlook </a:t>
            </a:r>
            <a:r>
              <a:rPr lang="es-CL" sz="1000" i="1" dirty="0" err="1" smtClean="0">
                <a:latin typeface="Helvetica Neue"/>
              </a:rPr>
              <a:t>update</a:t>
            </a:r>
            <a:r>
              <a:rPr lang="es-CL" sz="1000" dirty="0" smtClean="0">
                <a:latin typeface="Helvetica Neue"/>
              </a:rPr>
              <a:t>, julio 2018), </a:t>
            </a:r>
            <a:r>
              <a:rPr lang="en-US" sz="1000" i="1" dirty="0">
                <a:latin typeface="Helvetica Neue"/>
                <a:ea typeface="Calibri" panose="020F0502020204030204" pitchFamily="34" charset="0"/>
              </a:rPr>
              <a:t>Bureau of Economic </a:t>
            </a:r>
            <a:r>
              <a:rPr lang="en-US" sz="1000" i="1" dirty="0" smtClean="0">
                <a:latin typeface="Helvetica Neue"/>
                <a:ea typeface="Calibri" panose="020F0502020204030204" pitchFamily="34" charset="0"/>
              </a:rPr>
              <a:t>Analysis.</a:t>
            </a:r>
            <a:endParaRPr lang="es-CL" sz="1000" dirty="0">
              <a:latin typeface="Helvetica Neue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45650"/>
              </p:ext>
            </p:extLst>
          </p:nvPr>
        </p:nvGraphicFramePr>
        <p:xfrm>
          <a:off x="4852655" y="2637502"/>
          <a:ext cx="3951436" cy="2303319"/>
        </p:xfrm>
        <a:graphic>
          <a:graphicData uri="http://schemas.openxmlformats.org/drawingml/2006/table">
            <a:tbl>
              <a:tblPr firstRow="1" firstCol="1" bandRow="1"/>
              <a:tblGrid>
                <a:gridCol w="2022598">
                  <a:extLst>
                    <a:ext uri="{9D8B030D-6E8A-4147-A177-3AD203B41FA5}">
                      <a16:colId xmlns:a16="http://schemas.microsoft.com/office/drawing/2014/main" val="4166626441"/>
                    </a:ext>
                  </a:extLst>
                </a:gridCol>
                <a:gridCol w="642946">
                  <a:extLst>
                    <a:ext uri="{9D8B030D-6E8A-4147-A177-3AD203B41FA5}">
                      <a16:colId xmlns:a16="http://schemas.microsoft.com/office/drawing/2014/main" val="3663641344"/>
                    </a:ext>
                  </a:extLst>
                </a:gridCol>
                <a:gridCol w="642946">
                  <a:extLst>
                    <a:ext uri="{9D8B030D-6E8A-4147-A177-3AD203B41FA5}">
                      <a16:colId xmlns:a16="http://schemas.microsoft.com/office/drawing/2014/main" val="1871536181"/>
                    </a:ext>
                  </a:extLst>
                </a:gridCol>
                <a:gridCol w="642946">
                  <a:extLst>
                    <a:ext uri="{9D8B030D-6E8A-4147-A177-3AD203B41FA5}">
                      <a16:colId xmlns:a16="http://schemas.microsoft.com/office/drawing/2014/main" val="403313285"/>
                    </a:ext>
                  </a:extLst>
                </a:gridCol>
              </a:tblGrid>
              <a:tr h="3030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Crecimiento del PIB mundial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2018(p</a:t>
                      </a:r>
                      <a:r>
                        <a:rPr lang="es-CL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46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Mundo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473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Economías avanzadas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9204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 Estados Unidos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8712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 Zona Euro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2497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 Japón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4660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 Economías emergentes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2623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 China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365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 India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099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 Brasil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-3,5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095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 América Latina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492856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91535" y="1916101"/>
            <a:ext cx="43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En 2017, el Producto Interno Bruto (PIB) mundial se expandió 3,7%, superando en 5 décimas el crecimiento observado durante 2016. </a:t>
            </a: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Lo anterior se explicó por una aceleración de las economías avanzadas, así como por el mayor crecimiento de China y el fin de la recesión en Latinoamérica.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En 2018, el crecimiento global se proyecta en 3,9% (con sesgo a la baja). El mayor crecimiento es impulsado por el mejor desempeño de economías emergentes como India y Brasil, mientras que el crecimiento promedio de las economías avanzadas se mantiene similar a su nivel de 2017.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2756" y="1895301"/>
            <a:ext cx="891124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Arial"/>
              </a:rPr>
              <a:t>Mercado de Capitales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3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334715" y="1794616"/>
            <a:ext cx="4345350" cy="4292377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CL" sz="1600" dirty="0">
                <a:solidFill>
                  <a:srgbClr val="002060"/>
                </a:solidFill>
                <a:latin typeface="Calibri"/>
              </a:rPr>
              <a:t>La legislación bancaria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data </a:t>
            </a:r>
            <a:r>
              <a:rPr lang="es-CL" sz="1600" dirty="0">
                <a:solidFill>
                  <a:srgbClr val="002060"/>
                </a:solidFill>
                <a:latin typeface="Calibri"/>
              </a:rPr>
              <a:t>de 1986 y ha sido objeto de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pocas modificaciones, mientras los </a:t>
            </a:r>
            <a:r>
              <a:rPr lang="es-CL" sz="1600" dirty="0">
                <a:solidFill>
                  <a:srgbClr val="002060"/>
                </a:solidFill>
                <a:latin typeface="Calibri"/>
              </a:rPr>
              <a:t>estándares y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prácticas </a:t>
            </a:r>
            <a:r>
              <a:rPr lang="es-CL" sz="1600" dirty="0">
                <a:solidFill>
                  <a:srgbClr val="002060"/>
                </a:solidFill>
                <a:latin typeface="Calibri"/>
              </a:rPr>
              <a:t>internacionales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han </a:t>
            </a:r>
            <a:r>
              <a:rPr lang="es-CL" sz="1600" dirty="0">
                <a:solidFill>
                  <a:srgbClr val="002060"/>
                </a:solidFill>
                <a:latin typeface="Calibri"/>
              </a:rPr>
              <a:t>ido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evolucionando.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s-CL" sz="800" dirty="0">
              <a:solidFill>
                <a:srgbClr val="002060"/>
              </a:solidFill>
              <a:latin typeface="Calibri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El Ministerio de Hacienda continuó la tramitación del Proyecto de Ley que Moderniza la Legislación Bancaria, el cual ya fue aprobado </a:t>
            </a:r>
            <a:r>
              <a:rPr lang="es-CL" sz="1600" dirty="0">
                <a:solidFill>
                  <a:srgbClr val="002060"/>
                </a:solidFill>
                <a:latin typeface="Calibri"/>
              </a:rPr>
              <a:t>en su segundo trámite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constitucional.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es-CL" sz="800" dirty="0" smtClean="0">
              <a:solidFill>
                <a:srgbClr val="002060"/>
              </a:solidFill>
              <a:latin typeface="Calibri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s-CL" sz="1600" b="1" dirty="0" smtClean="0">
                <a:solidFill>
                  <a:srgbClr val="002060"/>
                </a:solidFill>
                <a:latin typeface="Calibri"/>
              </a:rPr>
              <a:t>Los principales lineamientos del proyecto son:</a:t>
            </a:r>
            <a:endParaRPr lang="es-CL" sz="1600" b="1" dirty="0">
              <a:solidFill>
                <a:srgbClr val="002060"/>
              </a:solidFill>
              <a:latin typeface="Calibri"/>
            </a:endParaRP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La CMF </a:t>
            </a:r>
            <a:r>
              <a:rPr lang="es-CL" sz="1600" dirty="0">
                <a:solidFill>
                  <a:srgbClr val="002060"/>
                </a:solidFill>
                <a:latin typeface="Calibri"/>
              </a:rPr>
              <a:t>asume las funciones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de la SBIF.</a:t>
            </a:r>
            <a:endParaRPr lang="es-CL" sz="1600" dirty="0">
              <a:solidFill>
                <a:srgbClr val="002060"/>
              </a:solidFill>
              <a:latin typeface="Calibri"/>
            </a:endParaRP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srgbClr val="002060"/>
                </a:solidFill>
                <a:latin typeface="Calibri"/>
              </a:rPr>
              <a:t>Adaptar los requisitos de capital a los 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estándares Basilea </a:t>
            </a:r>
            <a:r>
              <a:rPr lang="es-CL" sz="1600" dirty="0">
                <a:solidFill>
                  <a:srgbClr val="002060"/>
                </a:solidFill>
                <a:latin typeface="Calibri"/>
              </a:rPr>
              <a:t>III</a:t>
            </a:r>
            <a:r>
              <a:rPr lang="es-CL" sz="1600" dirty="0" smtClean="0">
                <a:solidFill>
                  <a:srgbClr val="002060"/>
                </a:solidFill>
                <a:latin typeface="Calibri"/>
              </a:rPr>
              <a:t>.</a:t>
            </a:r>
            <a:endParaRPr lang="es-CL" sz="1600" dirty="0">
              <a:solidFill>
                <a:srgbClr val="002060"/>
              </a:solidFill>
              <a:latin typeface="Calibri"/>
            </a:endParaRP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srgbClr val="002060"/>
                </a:solidFill>
                <a:latin typeface="Calibri"/>
              </a:rPr>
              <a:t>Otorgar nuevas herramientas de regularización temprana para lidiar con instituciones bancarias con problemas.</a:t>
            </a:r>
          </a:p>
          <a:p>
            <a:endParaRPr lang="en-U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95892" y="543413"/>
            <a:ext cx="8322859" cy="815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Proyecto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 Ley que Moderniza la Legislación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Bancaria para adaptarla a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estándares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internacionales</a:t>
            </a:r>
            <a:endParaRPr kumimoji="0" lang="es-CL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4976" y="2172757"/>
            <a:ext cx="4106228" cy="37204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04976" y="1835427"/>
            <a:ext cx="39979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"/>
                <a:ea typeface="Calibri" panose="020F0502020204030204" pitchFamily="34" charset="0"/>
                <a:cs typeface="+mn-cs"/>
              </a:rPr>
              <a:t>Requisitos de capital </a:t>
            </a:r>
            <a:r>
              <a:rPr kumimoji="0" lang="es-CL" sz="144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"/>
                <a:ea typeface="Calibri" panose="020F0502020204030204" pitchFamily="34" charset="0"/>
                <a:cs typeface="+mn-cs"/>
              </a:rPr>
              <a:t>básico y patrimonio </a:t>
            </a:r>
            <a:r>
              <a:rPr kumimoji="0" lang="es-CL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"/>
                <a:ea typeface="Calibri" panose="020F0502020204030204" pitchFamily="34" charset="0"/>
                <a:cs typeface="+mn-cs"/>
              </a:rPr>
              <a:t>efectivo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4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 Neue"/>
                <a:ea typeface="Calibri" panose="020F0502020204030204" pitchFamily="34" charset="0"/>
                <a:cs typeface="+mn-cs"/>
              </a:rPr>
              <a:t>(% activos ponderados por riesgo)</a:t>
            </a:r>
            <a:endParaRPr kumimoji="0" lang="es-CL" sz="144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elvetica Neue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Fuente</a:t>
            </a:r>
            <a:r>
              <a:rPr kumimoji="0" lang="es-C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Ministerio de Hacienda.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81960" y="1391799"/>
            <a:ext cx="8254716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285750" marR="0" lvl="0" indent="-285750" defTabSz="6858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Diagnóstico</a:t>
            </a:r>
          </a:p>
          <a:p>
            <a:pPr marL="7429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La regulación vigente rige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desde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1999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7429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Sin embargo, las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tecnologías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han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incrementado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exponencialmente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el uso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y el valor de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los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datos personales.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Es necesario acercar la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regulación chilena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 los mejores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estándares internacionales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2857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Lineamientos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del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proyecto</a:t>
            </a:r>
          </a:p>
          <a:p>
            <a:pPr marL="7429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Provee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una legislación moderna y flexible,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consistente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con los últimos principios internacionales y acuerdos adoptados por Chile.</a:t>
            </a:r>
          </a:p>
          <a:p>
            <a:pPr marL="7429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Fortalece los derechos de los titulares de datos en base 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recomendaciones OCDE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.</a:t>
            </a:r>
          </a:p>
          <a:p>
            <a:pPr marL="7429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El Consejo para la Transparencia pasará a tener el rol fiscalizador de esta normativa.</a:t>
            </a:r>
          </a:p>
          <a:p>
            <a:pPr marL="7429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Se regulan responsabilidades y obligaciones de las empresas que procesan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datos.</a:t>
            </a:r>
          </a:p>
          <a:p>
            <a:pPr marL="7429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D</a:t>
            </a:r>
            <a:r>
              <a:rPr kumimoji="0" 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isminuye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las barreras a los flujos transfronterizos de datos y aumenta la confianza del público en las entidades que utilicen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datos.</a:t>
            </a:r>
          </a:p>
          <a:p>
            <a:pPr marL="2857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Se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espera que este nuevo marco legal favorezca el desarrollo de la economía digital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</a:rPr>
              <a:t>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59162" y="642635"/>
            <a:ext cx="6390410" cy="4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Proyecto de Ley sobre Datos Personales</a:t>
            </a:r>
            <a:endParaRPr kumimoji="0" lang="es-CL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2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600810" y="577311"/>
            <a:ext cx="7903779" cy="446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Proyecto de Ley de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Ciberseguridad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7458" y="1233958"/>
            <a:ext cx="8343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ciberataques representan un riesgo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latente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, por lo que se está trabajando en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mejorar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estándares de ciberseguridad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financiero.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Establecer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requisitos y principios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generales.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Exigencias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mayores para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instituciones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con un impacto potencialmente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t>mayor.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Mandatos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atribuciones inequívocas para todos los reguladores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financiero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s-CL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34024777"/>
              </p:ext>
            </p:extLst>
          </p:nvPr>
        </p:nvGraphicFramePr>
        <p:xfrm>
          <a:off x="600810" y="2705905"/>
          <a:ext cx="7943639" cy="338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Informe Global de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Riesgos</a:t>
            </a:r>
            <a:r>
              <a:rPr kumimoji="0" lang="es-CL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(Foro Económico Mundial,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2018).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2756" y="1895301"/>
            <a:ext cx="891124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Arial"/>
              </a:rPr>
              <a:t>Relaciones Internacionales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4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546893" y="533718"/>
            <a:ext cx="8155318" cy="1165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 pesar de un ambiente global más proteccionista, Chile mantiene un compromiso irrestricto con el comercio internacional</a:t>
            </a:r>
            <a:endParaRPr kumimoji="0" lang="es-CL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7931" y="2125570"/>
            <a:ext cx="39180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En 2017 el intercambio comercial alcanzó los US$ 130 mil millones (49,2% del PIB), de los cuales las exportaciones representan US$ 79 mil millones (28,6% del PIB).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En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la actualidad Chile cuenta con 26 acuerdos comerciales vigentes con un total de 64 mercados, los cuales representan el 86,3% del PIB mundial.</a:t>
            </a:r>
          </a:p>
          <a:p>
            <a:pPr lvl="1" indent="-285750" algn="just" defTabSz="6858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El 94,6% de las exportaciones están cubiertas por estos acuerdos.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El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arancel efectivo de las importaciones chilenas se encuentra en 0,83%.</a:t>
            </a:r>
          </a:p>
        </p:txBody>
      </p:sp>
      <p:cxnSp>
        <p:nvCxnSpPr>
          <p:cNvPr id="9" name="Conector recto 8"/>
          <p:cNvCxnSpPr/>
          <p:nvPr/>
        </p:nvCxnSpPr>
        <p:spPr bwMode="auto">
          <a:xfrm flipV="1">
            <a:off x="3714751" y="3368243"/>
            <a:ext cx="30379" cy="94173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795504"/>
              </p:ext>
            </p:extLst>
          </p:nvPr>
        </p:nvGraphicFramePr>
        <p:xfrm>
          <a:off x="4624552" y="2125570"/>
          <a:ext cx="4288221" cy="3783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362">
                  <a:extLst>
                    <a:ext uri="{9D8B030D-6E8A-4147-A177-3AD203B41FA5}">
                      <a16:colId xmlns:a16="http://schemas.microsoft.com/office/drawing/2014/main" val="3380021509"/>
                    </a:ext>
                  </a:extLst>
                </a:gridCol>
                <a:gridCol w="1470125">
                  <a:extLst>
                    <a:ext uri="{9D8B030D-6E8A-4147-A177-3AD203B41FA5}">
                      <a16:colId xmlns:a16="http://schemas.microsoft.com/office/drawing/2014/main" val="4027677401"/>
                    </a:ext>
                  </a:extLst>
                </a:gridCol>
                <a:gridCol w="1379734">
                  <a:extLst>
                    <a:ext uri="{9D8B030D-6E8A-4147-A177-3AD203B41FA5}">
                      <a16:colId xmlns:a16="http://schemas.microsoft.com/office/drawing/2014/main" val="2917625032"/>
                    </a:ext>
                  </a:extLst>
                </a:gridCol>
              </a:tblGrid>
              <a:tr h="3346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Acuerdos comerciales vigentes (26)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289404"/>
                  </a:ext>
                </a:extLst>
              </a:tr>
              <a:tr h="33461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Bolivia (1993)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EE.UU. </a:t>
                      </a:r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(2004)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Perú (2009)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611639"/>
                  </a:ext>
                </a:extLst>
              </a:tr>
              <a:tr h="33461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Venezuela (1993)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China (2006)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Ecuador (2010)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89599"/>
                  </a:ext>
                </a:extLst>
              </a:tr>
              <a:tr h="33461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Mercosur </a:t>
                      </a:r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(1996)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P4 </a:t>
                      </a:r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(2006)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Turquía (2011)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001546"/>
                  </a:ext>
                </a:extLst>
              </a:tr>
              <a:tr h="33461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Canadá (1997)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 (2007)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Malasia (2012)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71476"/>
                  </a:ext>
                </a:extLst>
              </a:tr>
              <a:tr h="4262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México (1999)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Japón (2007)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Hong Kong (2014)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783711"/>
                  </a:ext>
                </a:extLst>
              </a:tr>
              <a:tr h="44437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Centroamérica </a:t>
                      </a:r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(2002)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Cuba (2008)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Vietnam (2014)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285081"/>
                  </a:ext>
                </a:extLst>
              </a:tr>
              <a:tr h="44437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Unión </a:t>
                      </a:r>
                      <a:r>
                        <a:rPr lang="es-CL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 </a:t>
                      </a:r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(2003)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Panamá (2008)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Tailandia (2015)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512260"/>
                  </a:ext>
                </a:extLst>
              </a:tr>
              <a:tr h="44437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Corea del sur (2004)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 (2009)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Alianza del Pacífico (2016)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496747"/>
                  </a:ext>
                </a:extLst>
              </a:tr>
              <a:tr h="35134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EFTA </a:t>
                      </a:r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(2004)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Colombia (2009)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108327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Fuente: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DIRECON.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554519" y="526992"/>
            <a:ext cx="8103476" cy="796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Medidas para profundizar el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comercio internacional y el desarrollo 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sostenible del país</a:t>
            </a:r>
            <a:endParaRPr kumimoji="0" lang="es-CL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9006" y="1458847"/>
            <a:ext cx="835450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Modernización y profundización de la política de acuerdos comerciales.</a:t>
            </a:r>
          </a:p>
          <a:p>
            <a:pPr marL="45720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CP-TTP: permitirá profundizar los lazos comerciales con Asia Pacífico.</a:t>
            </a:r>
          </a:p>
          <a:p>
            <a:pPr marL="45720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Modernización del acuerdo con la Unión Europea.</a:t>
            </a:r>
          </a:p>
          <a:p>
            <a:pPr marL="45720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Acuerdo entre la Alianza del Pacífico y los Estados Asociados (Australia, Canadá, Nueva Zelanda y Singapur).</a:t>
            </a:r>
          </a:p>
          <a:p>
            <a:pPr marL="45720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Acuerdos comerciales con Brasil, modernizando el acuerdo del Mercosur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marL="171450" marR="0" lvl="1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endParaRPr lang="es-CL" sz="50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lvl="0" defTabSz="685800">
              <a:spcBef>
                <a:spcPts val="300"/>
              </a:spcBef>
              <a:spcAft>
                <a:spcPts val="300"/>
              </a:spcAft>
              <a:defRPr/>
            </a:pPr>
            <a:r>
              <a:rPr lang="es-CL" sz="1600" b="1" dirty="0" smtClean="0">
                <a:solidFill>
                  <a:srgbClr val="002060"/>
                </a:solidFill>
              </a:rPr>
              <a:t>Convenios de doble tributación internacional.</a:t>
            </a:r>
          </a:p>
          <a:p>
            <a:pPr lvl="1" indent="-285750" algn="just" defTabSz="6858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</a:rPr>
              <a:t>Se están tramitando convenios de doble tributación internacional con Alemania, Finlandia, Holanda e India. </a:t>
            </a:r>
          </a:p>
          <a:p>
            <a:pPr marL="171450" lvl="1" algn="just" defTabSz="685800">
              <a:spcBef>
                <a:spcPts val="300"/>
              </a:spcBef>
              <a:spcAft>
                <a:spcPts val="300"/>
              </a:spcAft>
              <a:defRPr/>
            </a:pPr>
            <a:endParaRPr lang="es-CL" sz="50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Compromiso </a:t>
            </a: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de promover un desarrollo económico sostenible en base a los mejores estándares internacionales.</a:t>
            </a:r>
          </a:p>
          <a:p>
            <a:pPr marL="45720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Compromiso con la Agenda de Desarrollo Sostenible 2030 de la ONU.</a:t>
            </a:r>
          </a:p>
          <a:p>
            <a:pPr marL="45720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Consejo de Ministros para la Sustentabilidad: reforma al Sistema de Evaluación de Impacto Ambiental (SEIA). </a:t>
            </a:r>
          </a:p>
          <a:p>
            <a:pPr marL="45720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Acuerdo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de París: el Ministerio de Hacienda está elaborando la primera Estrategia Financiera Nacional frente al Cambio Climático.</a:t>
            </a:r>
          </a:p>
        </p:txBody>
      </p:sp>
      <p:cxnSp>
        <p:nvCxnSpPr>
          <p:cNvPr id="9" name="Conector recto 8"/>
          <p:cNvCxnSpPr/>
          <p:nvPr/>
        </p:nvCxnSpPr>
        <p:spPr bwMode="auto">
          <a:xfrm flipV="1">
            <a:off x="503606" y="2894417"/>
            <a:ext cx="30379" cy="94173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43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62285" y="535213"/>
            <a:ext cx="8149247" cy="11657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ctr">
            <a:spAutoFit/>
          </a:bodyPr>
          <a:lstStyle/>
          <a:p>
            <a:pPr marL="0" marR="0" lvl="0" indent="0" algn="ctr" defTabSz="6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Alianza del Pacífico: regulación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 las aplicaciones tecnológicas relacionadas al sistema financiero (</a:t>
            </a:r>
            <a:r>
              <a:rPr kumimoji="0" lang="es-CL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FinTech)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 la Alianza del Pacífico</a:t>
            </a:r>
            <a:r>
              <a:rPr kumimoji="0" lang="es-CL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cxnSp>
        <p:nvCxnSpPr>
          <p:cNvPr id="9" name="Conector recto 8"/>
          <p:cNvCxnSpPr/>
          <p:nvPr/>
        </p:nvCxnSpPr>
        <p:spPr bwMode="auto">
          <a:xfrm flipV="1">
            <a:off x="3714751" y="3368243"/>
            <a:ext cx="30379" cy="94173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uadroTexto 4"/>
          <p:cNvSpPr txBox="1"/>
          <p:nvPr/>
        </p:nvSpPr>
        <p:spPr>
          <a:xfrm>
            <a:off x="379157" y="2069256"/>
            <a:ext cx="470823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Las aplicaciones </a:t>
            </a:r>
            <a:r>
              <a:rPr lang="es-CL" sz="1600" i="1" dirty="0">
                <a:solidFill>
                  <a:srgbClr val="002060"/>
                </a:solidFill>
                <a:latin typeface="Calibri" panose="020F0502020204030204"/>
              </a:rPr>
              <a:t>FinTech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 impulsan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al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sector financiero, pero implican desafíos en cuanto a la protección de los datos del consumidor y la estabilidad del sistema financiero.</a:t>
            </a:r>
          </a:p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600" dirty="0">
              <a:solidFill>
                <a:srgbClr val="002060"/>
              </a:solidFill>
              <a:latin typeface="Calibri" panose="020F0502020204030204"/>
            </a:endParaRPr>
          </a:p>
          <a:p>
            <a:pPr marL="285750" marR="0" lvl="0" indent="-285750" defTabSz="6858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Consejo de Ministros de Finanzas de la Alianza del Pacífico: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se desarrolló un documento que propone objetivos y principios regulatorios en base a las mejores prácticas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internacionales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Fomento de la innovación en la prestación de servicios financieros.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Preservación de la integridad y estabilidad financiera y protección al consumidor.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Promoción de la competencia.</a:t>
            </a:r>
          </a:p>
          <a:p>
            <a:pPr marL="6286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Mayor inclusión y profundización financiera. </a:t>
            </a:r>
          </a:p>
        </p:txBody>
      </p:sp>
      <p:pic>
        <p:nvPicPr>
          <p:cNvPr id="1026" name="Picture 2" descr="Resultado de imagen para pacific alli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3889"/>
          <a:stretch/>
        </p:blipFill>
        <p:spPr bwMode="auto">
          <a:xfrm>
            <a:off x="5326491" y="2350410"/>
            <a:ext cx="3096491" cy="29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255" y="2236123"/>
            <a:ext cx="891124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7200" b="1" dirty="0" smtClean="0">
                <a:solidFill>
                  <a:srgbClr val="FFFFFF"/>
                </a:solidFill>
                <a:latin typeface="Helvetica Neue"/>
                <a:cs typeface="Arial"/>
              </a:rPr>
              <a:t>Políticas Sociales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2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/>
          <p:cNvCxnSpPr/>
          <p:nvPr/>
        </p:nvCxnSpPr>
        <p:spPr bwMode="auto">
          <a:xfrm flipV="1">
            <a:off x="3429003" y="3347991"/>
            <a:ext cx="40505" cy="125564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uadroTexto 4"/>
          <p:cNvSpPr txBox="1"/>
          <p:nvPr/>
        </p:nvSpPr>
        <p:spPr>
          <a:xfrm>
            <a:off x="411826" y="1871161"/>
            <a:ext cx="417067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 algn="just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La actual medición multidimensional permite abordar la vulnerabilidad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desde una perspectiva integral.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Según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la última encuesta CASEN (2017), el 20,7% de la población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se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encuentra en situación de pobreza multidimensional.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Un 69,2% del gasto del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Gobierno Central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corresponde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a gasto o erogaciones sociales.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El desafío del Ministerio de Hacienda es asegurar diseños de políticas sociales eficientes,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que prioricen a los sectores con mayores carencias, compatibilizando las necesidades </a:t>
            </a: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de la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ciudadanía </a:t>
            </a: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con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asegurar </a:t>
            </a: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un crecimiento </a:t>
            </a:r>
            <a:r>
              <a:rPr lang="es-CL" sz="1600" b="1" dirty="0" smtClean="0">
                <a:solidFill>
                  <a:srgbClr val="002060"/>
                </a:solidFill>
                <a:latin typeface="Calibri" panose="020F0502020204030204"/>
              </a:rPr>
              <a:t>sostenible en el largo </a:t>
            </a:r>
            <a:r>
              <a:rPr lang="es-CL" sz="1600" b="1" dirty="0">
                <a:solidFill>
                  <a:srgbClr val="002060"/>
                </a:solidFill>
                <a:latin typeface="Calibri" panose="020F0502020204030204"/>
              </a:rPr>
              <a:t>plazo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906972789"/>
              </p:ext>
            </p:extLst>
          </p:nvPr>
        </p:nvGraphicFramePr>
        <p:xfrm>
          <a:off x="4762748" y="1711709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84834" y="6585917"/>
            <a:ext cx="11139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CASEN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 y DIPRES.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1826" y="562466"/>
            <a:ext cx="847447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458" hangingPunct="0">
              <a:defRPr/>
            </a:pPr>
            <a:r>
              <a:rPr lang="es-CL" sz="24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política social debe apuntar a las diversas dimensiones en que se manifiesta la pobreza </a:t>
            </a:r>
            <a:endParaRPr lang="es-CL" sz="24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7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88678" y="705572"/>
            <a:ext cx="8466511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Estados Unidos crece más que en 2017, pero China se desacelera en lo que va de 2018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Fuente: </a:t>
            </a:r>
            <a:r>
              <a:rPr lang="es-CL" sz="1000" i="1" dirty="0" smtClean="0">
                <a:latin typeface="Helvetica Neue"/>
              </a:rPr>
              <a:t>Bureau of </a:t>
            </a:r>
            <a:r>
              <a:rPr lang="es-CL" sz="1000" i="1" dirty="0" err="1" smtClean="0">
                <a:latin typeface="Helvetica Neue"/>
              </a:rPr>
              <a:t>Economic</a:t>
            </a:r>
            <a:r>
              <a:rPr lang="es-CL" sz="1000" i="1" dirty="0" smtClean="0">
                <a:latin typeface="Helvetica Neue"/>
              </a:rPr>
              <a:t> </a:t>
            </a:r>
            <a:r>
              <a:rPr lang="es-CL" sz="1000" i="1" dirty="0" err="1" smtClean="0">
                <a:latin typeface="Helvetica Neue"/>
              </a:rPr>
              <a:t>Analysis</a:t>
            </a:r>
            <a:r>
              <a:rPr lang="es-CL" sz="1000" i="1" dirty="0" smtClean="0">
                <a:latin typeface="Helvetica Neue"/>
              </a:rPr>
              <a:t>, </a:t>
            </a:r>
            <a:r>
              <a:rPr lang="es-CL" sz="1000" i="1" dirty="0" err="1" smtClean="0">
                <a:latin typeface="Helvetica Neue"/>
              </a:rPr>
              <a:t>Bloomberg</a:t>
            </a:r>
            <a:r>
              <a:rPr lang="es-CL" sz="1000" i="1" dirty="0" smtClean="0">
                <a:latin typeface="Helvetica Neue"/>
              </a:rPr>
              <a:t>.</a:t>
            </a:r>
            <a:endParaRPr lang="es-CL" sz="1000" i="1" dirty="0">
              <a:latin typeface="Helvetica Neue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6214324"/>
              </p:ext>
            </p:extLst>
          </p:nvPr>
        </p:nvGraphicFramePr>
        <p:xfrm>
          <a:off x="455180" y="2056391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80704138"/>
              </p:ext>
            </p:extLst>
          </p:nvPr>
        </p:nvGraphicFramePr>
        <p:xfrm>
          <a:off x="4780040" y="2056391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7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82617" y="606782"/>
            <a:ext cx="85205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cuerpo)"/>
                <a:ea typeface="Helvetica Neue"/>
                <a:cs typeface="Helvetica Neue"/>
                <a:sym typeface="Helvetica Neue"/>
              </a:rPr>
              <a:t>Contribución del Ministerio de Hacienda en el diseño e implementación de las políticas sociales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(cuerpo)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2617" y="1935500"/>
            <a:ext cx="453020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Atendiendo el llamado presidencial para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trabajar en temas de relevancia para la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ciudadanía, el Ministerio de Hacienda contribuyó en mesas de acuerdo nacional relacionadas con política social.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Mesa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Acuerdo Nacional por una Salud Digna y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Oportuna.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Mesa de Acuerdo Nacional por el Desarrollo y la Paz en la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Araucanía.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Además, el Ministerio de Hacienda ha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participado activamente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proyecto de diseño e implementación de la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Clase Media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Protegida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s-CL" sz="1600" dirty="0">
              <a:solidFill>
                <a:srgbClr val="002060"/>
              </a:solidFill>
              <a:latin typeface="Calibri" panose="020F0502020204030204"/>
            </a:endParaRP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63" y="1935500"/>
            <a:ext cx="2700001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71" y="4059651"/>
            <a:ext cx="27000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8065" y="1837112"/>
            <a:ext cx="891124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7200" b="1" dirty="0" smtClean="0">
                <a:solidFill>
                  <a:srgbClr val="FFFFFF"/>
                </a:solidFill>
                <a:latin typeface="Helvetica Neue"/>
                <a:cs typeface="Arial"/>
              </a:rPr>
              <a:t>Políticas Laborales y de Género</a:t>
            </a:r>
            <a:endParaRPr kumimoji="0" lang="es-ES_tradnl" sz="7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1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623455" y="529048"/>
            <a:ext cx="792202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cuerpo)"/>
                <a:ea typeface="Helvetica Neue"/>
                <a:cs typeface="Helvetica Neue"/>
                <a:sym typeface="Helvetica Neue"/>
              </a:rPr>
              <a:t>Los jóvenes y las mujeres tienen una mayor tasa de desempleo y se mantienen rezagados en participación laboral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(cuerpo)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Fuente: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INE, trimestre móvil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junio </a:t>
            </a: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– </a:t>
            </a:r>
            <a:r>
              <a:rPr kumimoji="0" lang="es-C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agosto 2018.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537841" y="2013953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4585484" y="2013953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5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32730" y="465467"/>
            <a:ext cx="836737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45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b="1" dirty="0" smtClean="0">
                <a:solidFill>
                  <a:srgbClr val="002060"/>
                </a:solidFill>
                <a:latin typeface="Calibri (cuerpo)"/>
                <a:ea typeface="Helvetica Neue"/>
                <a:cs typeface="Helvetica Neue"/>
                <a:sym typeface="Helvetica Neue"/>
              </a:rPr>
              <a:t>Iniciativas para modernizar el mercado laboral y fomentar la inclusión de grupos excluidos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(cuerpo)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7726" y="1464664"/>
            <a:ext cx="79329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Ley de sala cuna universal para madres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trabajadoras.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condicionante de 20 o más trabajadoras, con lo cual todos los hijos de madres trabajadoras tendrán derecho 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 cuna.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Ley que regula un contrato especial para jóvenes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estudiantes.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F</a:t>
            </a:r>
            <a:r>
              <a:rPr kumimoji="0" lang="es-C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avorece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los estudiantes entre 18 y 28 años de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edad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 cursen estudios regulares de educación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superior.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Ley de trabajo a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distancia.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noProof="0" dirty="0" smtClean="0">
                <a:solidFill>
                  <a:srgbClr val="002060"/>
                </a:solidFill>
                <a:latin typeface="Calibri" panose="020F0502020204030204"/>
              </a:rPr>
              <a:t>Adapta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mercado laboral a los nuevos modelos de negocios que traerá la revolución tecnológica.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Ley que regula la cotización de trabajadores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independientes.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 a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trabajadores independientes a los sistemas de protección social en materia de salud y 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pensiones, considerando una etapa de transición.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Reajuste del salario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mínimo.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Es el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segundo mayor reajuste en términos reales desde el año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2000, 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e incluye una </a:t>
            </a:r>
            <a:r>
              <a:rPr lang="es-CL" sz="1600" dirty="0" err="1">
                <a:solidFill>
                  <a:srgbClr val="002060"/>
                </a:solidFill>
                <a:latin typeface="Calibri" panose="020F0502020204030204"/>
              </a:rPr>
              <a:t>plurianualidad</a:t>
            </a:r>
            <a:r>
              <a:rPr lang="es-CL" sz="1600" dirty="0">
                <a:solidFill>
                  <a:srgbClr val="002060"/>
                </a:solidFill>
                <a:latin typeface="Calibri" panose="020F0502020204030204"/>
              </a:rPr>
              <a:t> contingente con el </a:t>
            </a:r>
            <a:r>
              <a:rPr lang="es-CL" sz="1600" dirty="0" smtClean="0">
                <a:solidFill>
                  <a:srgbClr val="002060"/>
                </a:solidFill>
                <a:latin typeface="Calibri" panose="020F0502020204030204"/>
              </a:rPr>
              <a:t>contexto económico.</a:t>
            </a:r>
            <a:endParaRPr lang="es-CL" sz="1600" dirty="0">
              <a:solidFill>
                <a:srgbClr val="002060"/>
              </a:solidFill>
              <a:latin typeface="Calibri" panose="020F0502020204030204"/>
            </a:endParaRP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Además, </a:t>
            </a:r>
            <a:r>
              <a:rPr kumimoji="0" lang="es-CL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el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Proyecto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de Ley que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modifica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el sistema de </a:t>
            </a:r>
            <a:r>
              <a:rPr kumimoji="0" lang="es-C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pensiones</a:t>
            </a:r>
            <a:r>
              <a:rPr lang="es-CL" sz="1600" b="1" noProof="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s-CL" sz="1600" b="1" noProof="0" dirty="0" smtClean="0">
                <a:solidFill>
                  <a:srgbClr val="002060"/>
                </a:solidFill>
                <a:latin typeface="Calibri" panose="020F0502020204030204"/>
              </a:rPr>
              <a:t>está en sus últimas etapas de diseño. </a:t>
            </a:r>
            <a:endParaRPr lang="es-CL" sz="1600" b="1" dirty="0" smtClean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73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71121" y="958890"/>
            <a:ext cx="8332305" cy="2050319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lvl="0" eaLnBrk="1" hangingPunct="1">
              <a:defRPr/>
            </a:pPr>
            <a:r>
              <a:rPr lang="es-CL" sz="7200" b="0" dirty="0">
                <a:solidFill>
                  <a:srgbClr val="FFFFFF"/>
                </a:solidFill>
                <a:latin typeface="Helvetica Neue"/>
                <a:cs typeface="Arial"/>
              </a:rPr>
              <a:t>Estado de la Hacienda Pública</a:t>
            </a:r>
            <a:endParaRPr lang="es-ES_tradnl" sz="7200" b="0" dirty="0">
              <a:solidFill>
                <a:srgbClr val="FFFFFF"/>
              </a:solidFill>
              <a:latin typeface="Helvetica Neu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816682" y="545881"/>
            <a:ext cx="7478352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riesgos a la baja </a:t>
            </a:r>
            <a:r>
              <a:rPr lang="es-CL" sz="26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crecimiento mundial han aumentado recientemente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392" y="6560090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i="1" dirty="0" err="1" smtClean="0">
                <a:latin typeface="Helvetica Neue"/>
              </a:rPr>
              <a:t>Bloomberg</a:t>
            </a:r>
            <a:r>
              <a:rPr lang="es-CL" sz="1000" i="1" dirty="0" smtClean="0">
                <a:latin typeface="Helvetica Neue"/>
              </a:rPr>
              <a:t>, </a:t>
            </a:r>
            <a:r>
              <a:rPr lang="es-CL" sz="1000" i="1" dirty="0" err="1">
                <a:latin typeface="Helvetica Neue"/>
                <a:ea typeface="Calibri" panose="020F0502020204030204" pitchFamily="34" charset="0"/>
              </a:rPr>
              <a:t>Congressional</a:t>
            </a:r>
            <a:r>
              <a:rPr lang="es-CL" sz="1000" i="1" dirty="0">
                <a:latin typeface="Helvetica Neue"/>
                <a:ea typeface="Calibri" panose="020F0502020204030204" pitchFamily="34" charset="0"/>
              </a:rPr>
              <a:t> Budget </a:t>
            </a:r>
            <a:r>
              <a:rPr lang="es-CL" sz="1000" i="1" dirty="0" smtClean="0">
                <a:latin typeface="Helvetica Neue"/>
                <a:ea typeface="Calibri" panose="020F0502020204030204" pitchFamily="34" charset="0"/>
              </a:rPr>
              <a:t>Office.</a:t>
            </a:r>
            <a:endParaRPr lang="es-CL" sz="1000" i="1" dirty="0">
              <a:latin typeface="Helvetica Neu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3037" y="1813705"/>
            <a:ext cx="39257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L</a:t>
            </a:r>
            <a:r>
              <a:rPr lang="es-CL" sz="1600" dirty="0" smtClean="0">
                <a:solidFill>
                  <a:srgbClr val="002060"/>
                </a:solidFill>
              </a:rPr>
              <a:t>a </a:t>
            </a:r>
            <a:r>
              <a:rPr lang="es-CL" sz="1600" dirty="0">
                <a:solidFill>
                  <a:srgbClr val="002060"/>
                </a:solidFill>
              </a:rPr>
              <a:t>Reserva Federal </a:t>
            </a:r>
            <a:r>
              <a:rPr lang="es-CL" sz="1600" dirty="0" smtClean="0">
                <a:solidFill>
                  <a:srgbClr val="002060"/>
                </a:solidFill>
              </a:rPr>
              <a:t>continúa </a:t>
            </a:r>
            <a:r>
              <a:rPr lang="es-CL" sz="1600" dirty="0" smtClean="0">
                <a:solidFill>
                  <a:srgbClr val="002060"/>
                </a:solidFill>
              </a:rPr>
              <a:t>su</a:t>
            </a:r>
            <a:r>
              <a:rPr lang="es-CL" sz="1600" dirty="0" smtClean="0">
                <a:solidFill>
                  <a:srgbClr val="002060"/>
                </a:solidFill>
              </a:rPr>
              <a:t> </a:t>
            </a:r>
            <a:r>
              <a:rPr lang="es-CL" sz="1600" dirty="0">
                <a:solidFill>
                  <a:srgbClr val="002060"/>
                </a:solidFill>
              </a:rPr>
              <a:t>proceso de normalización de </a:t>
            </a:r>
            <a:r>
              <a:rPr lang="es-CL" sz="1600" dirty="0" smtClean="0">
                <a:solidFill>
                  <a:srgbClr val="002060"/>
                </a:solidFill>
              </a:rPr>
              <a:t>tasas, </a:t>
            </a:r>
            <a:r>
              <a:rPr lang="es-CL" sz="1600" dirty="0" smtClean="0">
                <a:solidFill>
                  <a:srgbClr val="002060"/>
                </a:solidFill>
              </a:rPr>
              <a:t>configurando </a:t>
            </a:r>
            <a:r>
              <a:rPr lang="es-CL" sz="1600" dirty="0">
                <a:solidFill>
                  <a:srgbClr val="002060"/>
                </a:solidFill>
              </a:rPr>
              <a:t>un escenario de condiciones financieras internacionales </a:t>
            </a:r>
            <a:r>
              <a:rPr lang="es-CL" sz="1600" dirty="0" smtClean="0">
                <a:solidFill>
                  <a:srgbClr val="002060"/>
                </a:solidFill>
              </a:rPr>
              <a:t>más restrictivas.</a:t>
            </a: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El </a:t>
            </a:r>
            <a:r>
              <a:rPr lang="es-CL" sz="1600" dirty="0">
                <a:solidFill>
                  <a:srgbClr val="002060"/>
                </a:solidFill>
              </a:rPr>
              <a:t>conflicto comercial entre EE.UU. y </a:t>
            </a:r>
            <a:r>
              <a:rPr lang="es-CL" sz="1600" dirty="0" smtClean="0">
                <a:solidFill>
                  <a:srgbClr val="002060"/>
                </a:solidFill>
              </a:rPr>
              <a:t>China se ha expandido a mercados </a:t>
            </a:r>
            <a:r>
              <a:rPr lang="es-CL" sz="1600" dirty="0">
                <a:solidFill>
                  <a:srgbClr val="002060"/>
                </a:solidFill>
              </a:rPr>
              <a:t>como México, Canadá, la Unión Europea </a:t>
            </a:r>
            <a:r>
              <a:rPr lang="es-CL" sz="1600" dirty="0" smtClean="0">
                <a:solidFill>
                  <a:srgbClr val="002060"/>
                </a:solidFill>
              </a:rPr>
              <a:t>y Turquía</a:t>
            </a:r>
            <a:r>
              <a:rPr lang="es-CL" sz="1600" dirty="0" smtClean="0">
                <a:solidFill>
                  <a:srgbClr val="002060"/>
                </a:solidFill>
              </a:rPr>
              <a:t>. </a:t>
            </a:r>
            <a:r>
              <a:rPr lang="es-CL" sz="1600" dirty="0" smtClean="0">
                <a:solidFill>
                  <a:srgbClr val="002060"/>
                </a:solidFill>
              </a:rPr>
              <a:t>El FMI estima que si el conflicto escala podría disminuir en 0,5 pp el crecimiento global en 2020. </a:t>
            </a:r>
            <a:endParaRPr lang="es-CL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El plan de estímulo fiscal de EE.UU. ha impulsado la economía en el corto plazo, pero se estima un deterioro de las cuentas fiscales en los próximos años.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908720957"/>
              </p:ext>
            </p:extLst>
          </p:nvPr>
        </p:nvGraphicFramePr>
        <p:xfrm>
          <a:off x="4960040" y="153603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23598"/>
              </p:ext>
            </p:extLst>
          </p:nvPr>
        </p:nvGraphicFramePr>
        <p:xfrm>
          <a:off x="4960040" y="4056030"/>
          <a:ext cx="37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9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86542" y="568219"/>
            <a:ext cx="8466511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Latinoamérica: El 1er semestre de 2018 fue positivo para las principales economías del continente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80040" y="2009967"/>
            <a:ext cx="396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Tras el acotado crecimiento de 2017 (1,3%), las principales economías de LATAM mostraron cifras positivas en lo que va de 2018.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Destaca el repunte del crecimiento de la economía chilena (4,8%), así como el buen desempeño de Perú (4,3%).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Una excepción es Argentina, cuya economía se contrajo 4,2% durante el 2do trimestre de 2018, promediando una caída de 0,2% en lo que va del año.</a:t>
            </a: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38465908"/>
              </p:ext>
            </p:extLst>
          </p:nvPr>
        </p:nvGraphicFramePr>
        <p:xfrm>
          <a:off x="653233" y="1991871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i="1" dirty="0" err="1" smtClean="0">
                <a:latin typeface="Helvetica Neue"/>
              </a:rPr>
              <a:t>Bloomberg</a:t>
            </a:r>
            <a:r>
              <a:rPr lang="es-CL" sz="1000" i="1" dirty="0" smtClean="0">
                <a:latin typeface="Helvetica Neue"/>
              </a:rPr>
              <a:t>.</a:t>
            </a:r>
            <a:endParaRPr lang="es-CL" sz="1000" i="1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94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419218" y="516549"/>
            <a:ext cx="8500818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recio de los </a:t>
            </a:r>
            <a:r>
              <a:rPr lang="es-CL" sz="2600" b="1" i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commodities</a:t>
            </a:r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el cobre se ubica en niveles similares a los de hace un año, mientras que el petróleo ha subido casi un 50%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i="1" dirty="0" err="1" smtClean="0">
                <a:latin typeface="Helvetica Neue"/>
              </a:rPr>
              <a:t>Bloomberg</a:t>
            </a:r>
            <a:r>
              <a:rPr lang="es-CL" sz="1000" i="1" dirty="0" smtClean="0">
                <a:latin typeface="Helvetica Neue"/>
              </a:rPr>
              <a:t>.</a:t>
            </a:r>
            <a:endParaRPr lang="es-CL" sz="1000" i="1" dirty="0">
              <a:latin typeface="Helvetica Neue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9627" y="2098446"/>
            <a:ext cx="43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Tras escalar el conflicto comercial el precio del cobre revirtió su tendencia alcista, llegando a pisos en torno a US$2,65 la libra.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E</a:t>
            </a:r>
            <a:r>
              <a:rPr lang="es-CL" sz="1600" dirty="0" smtClean="0">
                <a:solidFill>
                  <a:srgbClr val="002060"/>
                </a:solidFill>
              </a:rPr>
              <a:t>ste descenso respondería a dinámicas de corto plazo, como estima el Comité Consultivo del Precio del Cobre (US$2,98 la libra). De hecho, el precio del cobre ha comenzado a subir en lo más reciente.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rgbClr val="002060"/>
                </a:solidFill>
              </a:rPr>
              <a:t>El </a:t>
            </a:r>
            <a:r>
              <a:rPr lang="es-CL" sz="1600" dirty="0" smtClean="0">
                <a:solidFill>
                  <a:srgbClr val="002060"/>
                </a:solidFill>
              </a:rPr>
              <a:t>aumento </a:t>
            </a:r>
            <a:r>
              <a:rPr lang="es-CL" sz="1600" dirty="0" smtClean="0">
                <a:solidFill>
                  <a:srgbClr val="002060"/>
                </a:solidFill>
              </a:rPr>
              <a:t>del petróleo ha estado </a:t>
            </a:r>
            <a:r>
              <a:rPr lang="es-CL" sz="1600" dirty="0" smtClean="0">
                <a:solidFill>
                  <a:srgbClr val="002060"/>
                </a:solidFill>
              </a:rPr>
              <a:t>marcado </a:t>
            </a:r>
            <a:r>
              <a:rPr lang="es-CL" sz="1600" dirty="0" smtClean="0">
                <a:solidFill>
                  <a:srgbClr val="002060"/>
                </a:solidFill>
              </a:rPr>
              <a:t>por factores geo-políticos en Medio Oriente, recortes de producción en diversos países y una demanda mundial que se mantiene fuerte.</a:t>
            </a:r>
            <a:endParaRPr lang="es-CL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41276497"/>
              </p:ext>
            </p:extLst>
          </p:nvPr>
        </p:nvGraphicFramePr>
        <p:xfrm>
          <a:off x="4914076" y="2170319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0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94048" y="663316"/>
            <a:ext cx="874498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479" hangingPunct="0"/>
            <a:r>
              <a:rPr lang="es-CL" sz="2600" b="1" dirty="0" smtClean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pesar de las turbulencias externas, la economía chilena se recupera con fuerza</a:t>
            </a:r>
            <a:endParaRPr lang="es-CL" sz="2600" b="1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1392" y="6522588"/>
            <a:ext cx="6578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latin typeface="Helvetica Neue"/>
              </a:rPr>
              <a:t>Fuente</a:t>
            </a:r>
            <a:r>
              <a:rPr lang="es-CL" sz="1000" b="1" dirty="0">
                <a:latin typeface="Helvetica Neue"/>
              </a:rPr>
              <a:t>: </a:t>
            </a:r>
            <a:r>
              <a:rPr lang="es-CL" sz="1000" dirty="0" smtClean="0">
                <a:latin typeface="Helvetica Neue"/>
              </a:rPr>
              <a:t>Banco Central de Chile.</a:t>
            </a:r>
            <a:endParaRPr lang="es-CL" sz="1000" dirty="0">
              <a:latin typeface="Helvetica Neue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71853378"/>
              </p:ext>
            </p:extLst>
          </p:nvPr>
        </p:nvGraphicFramePr>
        <p:xfrm>
          <a:off x="428524" y="2031651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19944024"/>
              </p:ext>
            </p:extLst>
          </p:nvPr>
        </p:nvGraphicFramePr>
        <p:xfrm>
          <a:off x="4780040" y="2031651"/>
          <a:ext cx="39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3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PDJNyeikK6TUTL.Ed_1Q"/>
</p:tagLst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10.xml><?xml version="1.0" encoding="utf-8"?>
<a:theme xmlns:a="http://schemas.openxmlformats.org/drawingml/2006/main" name="7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11.xml><?xml version="1.0" encoding="utf-8"?>
<a:theme xmlns:a="http://schemas.openxmlformats.org/drawingml/2006/main" name="2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12.xml><?xml version="1.0" encoding="utf-8"?>
<a:theme xmlns:a="http://schemas.openxmlformats.org/drawingml/2006/main" name="5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Arial"/>
      </a:majorFont>
      <a:minorFont>
        <a:latin typeface="Calibri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7.xml><?xml version="1.0" encoding="utf-8"?>
<a:theme xmlns:a="http://schemas.openxmlformats.org/drawingml/2006/main" name="3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8.xml><?xml version="1.0" encoding="utf-8"?>
<a:theme xmlns:a="http://schemas.openxmlformats.org/drawingml/2006/main" name="4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9.xml><?xml version="1.0" encoding="utf-8"?>
<a:theme xmlns:a="http://schemas.openxmlformats.org/drawingml/2006/main" name="6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79F4AC4A-28B6-4D33-AEBC-9304C57A9F2D}" vid="{D1681BE4-C5E3-4E99-9E9A-51E599E2620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Presentación4</Template>
  <TotalTime>5421</TotalTime>
  <Words>4647</Words>
  <Application>Microsoft Office PowerPoint</Application>
  <PresentationFormat>Presentación en pantalla (4:3)</PresentationFormat>
  <Paragraphs>533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54</vt:i4>
      </vt:variant>
    </vt:vector>
  </HeadingPairs>
  <TitlesOfParts>
    <vt:vector size="77" baseType="lpstr">
      <vt:lpstr>Arial</vt:lpstr>
      <vt:lpstr>Calibri</vt:lpstr>
      <vt:lpstr>Calibri (cuerpo)</vt:lpstr>
      <vt:lpstr>Calibri Light</vt:lpstr>
      <vt:lpstr>Courier New</vt:lpstr>
      <vt:lpstr>Helvetica Neue</vt:lpstr>
      <vt:lpstr>Helvetica Neue Medium</vt:lpstr>
      <vt:lpstr>Times New Roman</vt:lpstr>
      <vt:lpstr>Verdana</vt:lpstr>
      <vt:lpstr>Wingdings</vt:lpstr>
      <vt:lpstr>ヒラギノ角ゴ Pro W3</vt:lpstr>
      <vt:lpstr>Tema1</vt:lpstr>
      <vt:lpstr>Office Theme</vt:lpstr>
      <vt:lpstr>Tema de Office</vt:lpstr>
      <vt:lpstr>3_Office Theme</vt:lpstr>
      <vt:lpstr>5_Office Theme</vt:lpstr>
      <vt:lpstr>1_Tema1</vt:lpstr>
      <vt:lpstr>3_Tema1</vt:lpstr>
      <vt:lpstr>4_Tema1</vt:lpstr>
      <vt:lpstr>6_Tema1</vt:lpstr>
      <vt:lpstr>7_Tema1</vt:lpstr>
      <vt:lpstr>2_Tema1</vt:lpstr>
      <vt:lpstr>5_Tema1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Perelló</dc:creator>
  <cp:lastModifiedBy>Oscar Perelló</cp:lastModifiedBy>
  <cp:revision>391</cp:revision>
  <cp:lastPrinted>2018-10-01T15:47:07Z</cp:lastPrinted>
  <dcterms:created xsi:type="dcterms:W3CDTF">2018-08-24T14:39:35Z</dcterms:created>
  <dcterms:modified xsi:type="dcterms:W3CDTF">2018-10-02T01:15:31Z</dcterms:modified>
</cp:coreProperties>
</file>