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24"/>
  </p:notesMasterIdLst>
  <p:handoutMasterIdLst>
    <p:handoutMasterId r:id="rId25"/>
  </p:handoutMasterIdLst>
  <p:sldIdLst>
    <p:sldId id="256" r:id="rId4"/>
    <p:sldId id="298" r:id="rId5"/>
    <p:sldId id="308" r:id="rId6"/>
    <p:sldId id="304" r:id="rId7"/>
    <p:sldId id="264" r:id="rId8"/>
    <p:sldId id="263" r:id="rId9"/>
    <p:sldId id="265" r:id="rId10"/>
    <p:sldId id="267" r:id="rId11"/>
    <p:sldId id="301" r:id="rId12"/>
    <p:sldId id="302" r:id="rId13"/>
    <p:sldId id="305" r:id="rId14"/>
    <p:sldId id="303" r:id="rId15"/>
    <p:sldId id="268" r:id="rId16"/>
    <p:sldId id="306" r:id="rId17"/>
    <p:sldId id="307" r:id="rId18"/>
    <p:sldId id="271" r:id="rId19"/>
    <p:sldId id="273" r:id="rId20"/>
    <p:sldId id="274" r:id="rId21"/>
    <p:sldId id="276" r:id="rId22"/>
    <p:sldId id="275" r:id="rId23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2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8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1888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1567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1809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8389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5990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6034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53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186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2969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21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68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616925590"/>
              </p:ext>
            </p:extLst>
          </p:nvPr>
        </p:nvGraphicFramePr>
        <p:xfrm>
          <a:off x="5519167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167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5994196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072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enero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50: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TESORO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002" y="617378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03: OPERACIONES COMPLEMENTARIAS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3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5A21918-E212-46F0-AAE2-060316B8CF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540672"/>
              </p:ext>
            </p:extLst>
          </p:nvPr>
        </p:nvGraphicFramePr>
        <p:xfrm>
          <a:off x="628651" y="1986404"/>
          <a:ext cx="7886697" cy="4029779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2850512496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3088615403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3663428377"/>
                    </a:ext>
                  </a:extLst>
                </a:gridCol>
                <a:gridCol w="2710892">
                  <a:extLst>
                    <a:ext uri="{9D8B030D-6E8A-4147-A177-3AD203B41FA5}">
                      <a16:colId xmlns:a16="http://schemas.microsoft.com/office/drawing/2014/main" val="351392469"/>
                    </a:ext>
                  </a:extLst>
                </a:gridCol>
                <a:gridCol w="800236">
                  <a:extLst>
                    <a:ext uri="{9D8B030D-6E8A-4147-A177-3AD203B41FA5}">
                      <a16:colId xmlns:a16="http://schemas.microsoft.com/office/drawing/2014/main" val="225914791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69891601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59240985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418633700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59717101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227647313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216011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51334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-37.719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-377190,0%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-377190,0%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64097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-37.719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-377190,0%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-377190,0%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35378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1.498.041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58494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8.990.266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8.990.266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1.498.041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95847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1.498.041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14980410,0%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14980410,0%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8994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Indemnizaciones Artículo 1° Transitorio Ley N° 20.504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8.990.256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8.990.256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74816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86144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64188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1.311.946.122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4373153740,0%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4373153740,0%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1245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1.311.946.122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13119461220,0%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13119461220,0%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22362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43591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23817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1.001.462.410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1.001.462.410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213.819.986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30144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25067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76404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946.584.944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946.584.944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211.464.684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53968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81476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3.894.080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3.894.080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28692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68.751.480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68.751.480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98582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317.537.270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317.537.270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16.046.000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95404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2.130.904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147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175.671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175.671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557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023" y="4299187"/>
            <a:ext cx="829133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03: OPERACIONES COMPLEMENTARIAS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4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CE16ED5-F4B2-4D69-B8A9-E06F506DFB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097501"/>
              </p:ext>
            </p:extLst>
          </p:nvPr>
        </p:nvGraphicFramePr>
        <p:xfrm>
          <a:off x="622342" y="1862599"/>
          <a:ext cx="7886698" cy="2017033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916159841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2309622502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1904992904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303322771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59158219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67393180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49718006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87987263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91220774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479542857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405517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22952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336.697.406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336.697.406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79.168.423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10235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101.910.000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31090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21.971.788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21.971.788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55236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34.608.382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34.608.382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12.209.357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94815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Ley N° 18.892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5.546.709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5.546.709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04481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54.877.456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54.877.456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2.355.302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24877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224.400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74980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2.130.902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92996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75.288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75.288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69303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615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313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836" y="5894094"/>
            <a:ext cx="81933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03: OPERACIONES COMPLEMENTARIAS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47FAF4C-E7C0-462F-8894-87B846569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613084"/>
              </p:ext>
            </p:extLst>
          </p:nvPr>
        </p:nvGraphicFramePr>
        <p:xfrm>
          <a:off x="628651" y="1910701"/>
          <a:ext cx="7886698" cy="3297689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1486259599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2879276191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2996909180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59669187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6210325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71408532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413870858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72556743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36291582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466432016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310562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3954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2.710.381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2.710.381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232.726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68608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935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8024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95714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72460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Ley N° 13.196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86048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45442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87212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24620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1898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37376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2.137.709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2.137.709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232.726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08502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2.130.402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2.130.402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232.726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56878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7.297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44004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34071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95234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58366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561.881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561.881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99359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04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0596" y="392797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04: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DE LA DEUDA PÚBLICA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18864" y="412578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FAC030A-0AF9-4320-B861-062F8B39B8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177687"/>
              </p:ext>
            </p:extLst>
          </p:nvPr>
        </p:nvGraphicFramePr>
        <p:xfrm>
          <a:off x="628650" y="1868430"/>
          <a:ext cx="7886700" cy="1882424"/>
        </p:xfrm>
        <a:graphic>
          <a:graphicData uri="http://schemas.openxmlformats.org/drawingml/2006/table">
            <a:tbl>
              <a:tblPr/>
              <a:tblGrid>
                <a:gridCol w="270463">
                  <a:extLst>
                    <a:ext uri="{9D8B030D-6E8A-4147-A177-3AD203B41FA5}">
                      <a16:colId xmlns:a16="http://schemas.microsoft.com/office/drawing/2014/main" val="2245295120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136171777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2767028548"/>
                    </a:ext>
                  </a:extLst>
                </a:gridCol>
                <a:gridCol w="2823633">
                  <a:extLst>
                    <a:ext uri="{9D8B030D-6E8A-4147-A177-3AD203B41FA5}">
                      <a16:colId xmlns:a16="http://schemas.microsoft.com/office/drawing/2014/main" val="2301089080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3902912663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3886605418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3904086442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1384663756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3917770801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3982219588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818859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42167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2.350.892.371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2.350.892.371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613.690.308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67157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256.886.123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256.886.123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14.583.201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967668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599.107.107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27191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735.238.221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735.238.221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367.580.000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29737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143621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1.334.817.145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1.334.817.145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231.526.729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42281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23.888.975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23.888.975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59264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61.887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61.887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25178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715382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A284FF7F-F845-48C9-B2BB-75C0A8B3EE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985772"/>
              </p:ext>
            </p:extLst>
          </p:nvPr>
        </p:nvGraphicFramePr>
        <p:xfrm>
          <a:off x="628650" y="4581128"/>
          <a:ext cx="7886700" cy="1720146"/>
        </p:xfrm>
        <a:graphic>
          <a:graphicData uri="http://schemas.openxmlformats.org/drawingml/2006/table">
            <a:tbl>
              <a:tblPr/>
              <a:tblGrid>
                <a:gridCol w="270463">
                  <a:extLst>
                    <a:ext uri="{9D8B030D-6E8A-4147-A177-3AD203B41FA5}">
                      <a16:colId xmlns:a16="http://schemas.microsoft.com/office/drawing/2014/main" val="2566653423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2914154422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857487636"/>
                    </a:ext>
                  </a:extLst>
                </a:gridCol>
                <a:gridCol w="2823633">
                  <a:extLst>
                    <a:ext uri="{9D8B030D-6E8A-4147-A177-3AD203B41FA5}">
                      <a16:colId xmlns:a16="http://schemas.microsoft.com/office/drawing/2014/main" val="514335882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3186737990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6607930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1321070395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559362830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3128329405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1755477134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320265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62599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76.855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082068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76.855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09217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77211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27.429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32237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48683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302.280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302.280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76.311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846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45805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55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APORTE FISCAL LIBRE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4999" y="1407259"/>
            <a:ext cx="8303135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E4DDD00-5CC6-4B3B-9A92-7342155B50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659454"/>
              </p:ext>
            </p:extLst>
          </p:nvPr>
        </p:nvGraphicFramePr>
        <p:xfrm>
          <a:off x="755576" y="1788260"/>
          <a:ext cx="7632846" cy="4631190"/>
        </p:xfrm>
        <a:graphic>
          <a:graphicData uri="http://schemas.openxmlformats.org/drawingml/2006/table">
            <a:tbl>
              <a:tblPr/>
              <a:tblGrid>
                <a:gridCol w="247337">
                  <a:extLst>
                    <a:ext uri="{9D8B030D-6E8A-4147-A177-3AD203B41FA5}">
                      <a16:colId xmlns:a16="http://schemas.microsoft.com/office/drawing/2014/main" val="1925374055"/>
                    </a:ext>
                  </a:extLst>
                </a:gridCol>
                <a:gridCol w="247337">
                  <a:extLst>
                    <a:ext uri="{9D8B030D-6E8A-4147-A177-3AD203B41FA5}">
                      <a16:colId xmlns:a16="http://schemas.microsoft.com/office/drawing/2014/main" val="2495778785"/>
                    </a:ext>
                  </a:extLst>
                </a:gridCol>
                <a:gridCol w="247337">
                  <a:extLst>
                    <a:ext uri="{9D8B030D-6E8A-4147-A177-3AD203B41FA5}">
                      <a16:colId xmlns:a16="http://schemas.microsoft.com/office/drawing/2014/main" val="239021934"/>
                    </a:ext>
                  </a:extLst>
                </a:gridCol>
                <a:gridCol w="2968056">
                  <a:extLst>
                    <a:ext uri="{9D8B030D-6E8A-4147-A177-3AD203B41FA5}">
                      <a16:colId xmlns:a16="http://schemas.microsoft.com/office/drawing/2014/main" val="3253456533"/>
                    </a:ext>
                  </a:extLst>
                </a:gridCol>
                <a:gridCol w="712333">
                  <a:extLst>
                    <a:ext uri="{9D8B030D-6E8A-4147-A177-3AD203B41FA5}">
                      <a16:colId xmlns:a16="http://schemas.microsoft.com/office/drawing/2014/main" val="1302400460"/>
                    </a:ext>
                  </a:extLst>
                </a:gridCol>
                <a:gridCol w="712333">
                  <a:extLst>
                    <a:ext uri="{9D8B030D-6E8A-4147-A177-3AD203B41FA5}">
                      <a16:colId xmlns:a16="http://schemas.microsoft.com/office/drawing/2014/main" val="3604903092"/>
                    </a:ext>
                  </a:extLst>
                </a:gridCol>
                <a:gridCol w="751907">
                  <a:extLst>
                    <a:ext uri="{9D8B030D-6E8A-4147-A177-3AD203B41FA5}">
                      <a16:colId xmlns:a16="http://schemas.microsoft.com/office/drawing/2014/main" val="413182375"/>
                    </a:ext>
                  </a:extLst>
                </a:gridCol>
                <a:gridCol w="633184">
                  <a:extLst>
                    <a:ext uri="{9D8B030D-6E8A-4147-A177-3AD203B41FA5}">
                      <a16:colId xmlns:a16="http://schemas.microsoft.com/office/drawing/2014/main" val="2286712497"/>
                    </a:ext>
                  </a:extLst>
                </a:gridCol>
                <a:gridCol w="556511">
                  <a:extLst>
                    <a:ext uri="{9D8B030D-6E8A-4147-A177-3AD203B41FA5}">
                      <a16:colId xmlns:a16="http://schemas.microsoft.com/office/drawing/2014/main" val="880574375"/>
                    </a:ext>
                  </a:extLst>
                </a:gridCol>
                <a:gridCol w="556511">
                  <a:extLst>
                    <a:ext uri="{9D8B030D-6E8A-4147-A177-3AD203B41FA5}">
                      <a16:colId xmlns:a16="http://schemas.microsoft.com/office/drawing/2014/main" val="826435039"/>
                    </a:ext>
                  </a:extLst>
                </a:gridCol>
              </a:tblGrid>
              <a:tr h="1429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429767"/>
                  </a:ext>
                </a:extLst>
              </a:tr>
              <a:tr h="3430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137662"/>
                  </a:ext>
                </a:extLst>
              </a:tr>
              <a:tr h="1429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2.217.296.249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247790"/>
                  </a:ext>
                </a:extLst>
              </a:tr>
              <a:tr h="14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2.217.296.249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519385"/>
                  </a:ext>
                </a:extLst>
              </a:tr>
              <a:tr h="14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20.016.052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20.016.052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1.934.245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538471"/>
                  </a:ext>
                </a:extLst>
              </a:tr>
              <a:tr h="14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121.684.702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121.684.702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9.834.289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11717"/>
                  </a:ext>
                </a:extLst>
              </a:tr>
              <a:tr h="14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555.581.162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555.581.162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34.030.762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212167"/>
                  </a:ext>
                </a:extLst>
              </a:tr>
              <a:tr h="14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73.950.143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73.950.143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5.473.055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829322"/>
                  </a:ext>
                </a:extLst>
              </a:tr>
              <a:tr h="14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2.721.693.514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2.721.693.514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140.498.236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495333"/>
                  </a:ext>
                </a:extLst>
              </a:tr>
              <a:tr h="14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82.216.493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82.216.493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5.763.120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972084"/>
                  </a:ext>
                </a:extLst>
              </a:tr>
              <a:tr h="14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424.184.135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424.184.135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9.682.689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886823"/>
                  </a:ext>
                </a:extLst>
              </a:tr>
              <a:tr h="14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407.798.297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407.798.297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39.236.983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312052"/>
                  </a:ext>
                </a:extLst>
              </a:tr>
              <a:tr h="14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10.031.615.939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10.031.615.939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604.706.851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36715"/>
                  </a:ext>
                </a:extLst>
              </a:tr>
              <a:tr h="14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1.037.659.663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1.037.659.663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68.441.456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278142"/>
                  </a:ext>
                </a:extLst>
              </a:tr>
              <a:tr h="14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1.161.741.047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1.161.741.047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113.756.462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881232"/>
                  </a:ext>
                </a:extLst>
              </a:tr>
              <a:tr h="14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1.955.815.892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1.955.815.892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56.422.839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027006"/>
                  </a:ext>
                </a:extLst>
              </a:tr>
              <a:tr h="14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451.304.703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451.304.703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20.736.997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373703"/>
                  </a:ext>
                </a:extLst>
              </a:tr>
              <a:tr h="14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12.605.519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12.605.519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966.901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885873"/>
                  </a:ext>
                </a:extLst>
              </a:tr>
              <a:tr h="14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6.455.193.349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6.455.193.349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526.044.203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54466"/>
                  </a:ext>
                </a:extLst>
              </a:tr>
              <a:tr h="14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5.263.943.470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5.263.943.470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337.104.637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995924"/>
                  </a:ext>
                </a:extLst>
              </a:tr>
              <a:tr h="14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45.864.007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45.864.007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1.699.438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009036"/>
                  </a:ext>
                </a:extLst>
              </a:tr>
              <a:tr h="14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2.485.172.660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2.485.172.660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76.174.118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989266"/>
                  </a:ext>
                </a:extLst>
              </a:tr>
              <a:tr h="14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996.448.533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996.448.533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22.332.520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768478"/>
                  </a:ext>
                </a:extLst>
              </a:tr>
              <a:tr h="14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28.599.233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28.599.233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1.605.981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432193"/>
                  </a:ext>
                </a:extLst>
              </a:tr>
              <a:tr h="14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610.218.659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610.218.659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97.498.596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901093"/>
                  </a:ext>
                </a:extLst>
              </a:tr>
              <a:tr h="14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12.842.850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12.842.850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1.005.818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8274"/>
                  </a:ext>
                </a:extLst>
              </a:tr>
              <a:tr h="14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189.870.848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189.870.848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13.229.572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258733"/>
                  </a:ext>
                </a:extLst>
              </a:tr>
              <a:tr h="14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130.547.647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130.547.647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3.541.410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810896"/>
                  </a:ext>
                </a:extLst>
              </a:tr>
              <a:tr h="14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97.396.380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97.396.380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1.747.158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856437"/>
                  </a:ext>
                </a:extLst>
              </a:tr>
              <a:tr h="14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52.482.498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52.482.498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18.671.987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891493"/>
                  </a:ext>
                </a:extLst>
              </a:tr>
              <a:tr h="14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23.791.675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23.791.675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1.956.202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294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APORTE FISCAL LIBRE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13111" y="4581128"/>
            <a:ext cx="8212023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395536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F6C6551-3D51-4F9C-B8BE-D67311BDC1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837314"/>
              </p:ext>
            </p:extLst>
          </p:nvPr>
        </p:nvGraphicFramePr>
        <p:xfrm>
          <a:off x="628649" y="1862599"/>
          <a:ext cx="7886702" cy="2362945"/>
        </p:xfrm>
        <a:graphic>
          <a:graphicData uri="http://schemas.openxmlformats.org/drawingml/2006/table">
            <a:tbl>
              <a:tblPr/>
              <a:tblGrid>
                <a:gridCol w="255564">
                  <a:extLst>
                    <a:ext uri="{9D8B030D-6E8A-4147-A177-3AD203B41FA5}">
                      <a16:colId xmlns:a16="http://schemas.microsoft.com/office/drawing/2014/main" val="413340751"/>
                    </a:ext>
                  </a:extLst>
                </a:gridCol>
                <a:gridCol w="255564">
                  <a:extLst>
                    <a:ext uri="{9D8B030D-6E8A-4147-A177-3AD203B41FA5}">
                      <a16:colId xmlns:a16="http://schemas.microsoft.com/office/drawing/2014/main" val="2104346416"/>
                    </a:ext>
                  </a:extLst>
                </a:gridCol>
                <a:gridCol w="255564">
                  <a:extLst>
                    <a:ext uri="{9D8B030D-6E8A-4147-A177-3AD203B41FA5}">
                      <a16:colId xmlns:a16="http://schemas.microsoft.com/office/drawing/2014/main" val="355118555"/>
                    </a:ext>
                  </a:extLst>
                </a:gridCol>
                <a:gridCol w="3066767">
                  <a:extLst>
                    <a:ext uri="{9D8B030D-6E8A-4147-A177-3AD203B41FA5}">
                      <a16:colId xmlns:a16="http://schemas.microsoft.com/office/drawing/2014/main" val="344952213"/>
                    </a:ext>
                  </a:extLst>
                </a:gridCol>
                <a:gridCol w="736024">
                  <a:extLst>
                    <a:ext uri="{9D8B030D-6E8A-4147-A177-3AD203B41FA5}">
                      <a16:colId xmlns:a16="http://schemas.microsoft.com/office/drawing/2014/main" val="3632735476"/>
                    </a:ext>
                  </a:extLst>
                </a:gridCol>
                <a:gridCol w="736024">
                  <a:extLst>
                    <a:ext uri="{9D8B030D-6E8A-4147-A177-3AD203B41FA5}">
                      <a16:colId xmlns:a16="http://schemas.microsoft.com/office/drawing/2014/main" val="2742044040"/>
                    </a:ext>
                  </a:extLst>
                </a:gridCol>
                <a:gridCol w="776914">
                  <a:extLst>
                    <a:ext uri="{9D8B030D-6E8A-4147-A177-3AD203B41FA5}">
                      <a16:colId xmlns:a16="http://schemas.microsoft.com/office/drawing/2014/main" val="1380484011"/>
                    </a:ext>
                  </a:extLst>
                </a:gridCol>
                <a:gridCol w="654243">
                  <a:extLst>
                    <a:ext uri="{9D8B030D-6E8A-4147-A177-3AD203B41FA5}">
                      <a16:colId xmlns:a16="http://schemas.microsoft.com/office/drawing/2014/main" val="2457845501"/>
                    </a:ext>
                  </a:extLst>
                </a:gridCol>
                <a:gridCol w="575019">
                  <a:extLst>
                    <a:ext uri="{9D8B030D-6E8A-4147-A177-3AD203B41FA5}">
                      <a16:colId xmlns:a16="http://schemas.microsoft.com/office/drawing/2014/main" val="488491886"/>
                    </a:ext>
                  </a:extLst>
                </a:gridCol>
                <a:gridCol w="575019">
                  <a:extLst>
                    <a:ext uri="{9D8B030D-6E8A-4147-A177-3AD203B41FA5}">
                      <a16:colId xmlns:a16="http://schemas.microsoft.com/office/drawing/2014/main" val="1716237094"/>
                    </a:ext>
                  </a:extLst>
                </a:gridCol>
              </a:tblGrid>
              <a:tr h="1534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059435"/>
                  </a:ext>
                </a:extLst>
              </a:tr>
              <a:tr h="3682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692688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48.425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143981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48.425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612354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996428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903420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29.046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871343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184.377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184.377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19.681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842746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21.964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21.964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9.365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57424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188.258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188.258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18.966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673419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34.049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34.049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1.003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181134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62.518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4.337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673866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78.206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78.206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4.215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295508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13.485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9.411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482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4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DE RESERVA DE PENSIONES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33337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enero 2018 de Fondo FRP en millones de dólares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64249F6-714F-4147-B8C1-C147F91075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890504"/>
              </p:ext>
            </p:extLst>
          </p:nvPr>
        </p:nvGraphicFramePr>
        <p:xfrm>
          <a:off x="2520950" y="1885900"/>
          <a:ext cx="4102100" cy="14478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3977007987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52970725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enero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0412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8.371,66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9468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-313,95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9007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1.445,65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0257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740,21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4271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-25,41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9836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10.218,16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97936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7A04D67F-1084-44E5-AC1A-E9546C9DF4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155558"/>
              </p:ext>
            </p:extLst>
          </p:nvPr>
        </p:nvGraphicFramePr>
        <p:xfrm>
          <a:off x="628649" y="3783955"/>
          <a:ext cx="7886701" cy="1776179"/>
        </p:xfrm>
        <a:graphic>
          <a:graphicData uri="http://schemas.openxmlformats.org/drawingml/2006/table">
            <a:tbl>
              <a:tblPr/>
              <a:tblGrid>
                <a:gridCol w="279274">
                  <a:extLst>
                    <a:ext uri="{9D8B030D-6E8A-4147-A177-3AD203B41FA5}">
                      <a16:colId xmlns:a16="http://schemas.microsoft.com/office/drawing/2014/main" val="4280659968"/>
                    </a:ext>
                  </a:extLst>
                </a:gridCol>
                <a:gridCol w="279274">
                  <a:extLst>
                    <a:ext uri="{9D8B030D-6E8A-4147-A177-3AD203B41FA5}">
                      <a16:colId xmlns:a16="http://schemas.microsoft.com/office/drawing/2014/main" val="3971776366"/>
                    </a:ext>
                  </a:extLst>
                </a:gridCol>
                <a:gridCol w="279274">
                  <a:extLst>
                    <a:ext uri="{9D8B030D-6E8A-4147-A177-3AD203B41FA5}">
                      <a16:colId xmlns:a16="http://schemas.microsoft.com/office/drawing/2014/main" val="3694494683"/>
                    </a:ext>
                  </a:extLst>
                </a:gridCol>
                <a:gridCol w="2915621">
                  <a:extLst>
                    <a:ext uri="{9D8B030D-6E8A-4147-A177-3AD203B41FA5}">
                      <a16:colId xmlns:a16="http://schemas.microsoft.com/office/drawing/2014/main" val="2913122115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2419459331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764274938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2420394339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603464910"/>
                    </a:ext>
                  </a:extLst>
                </a:gridCol>
                <a:gridCol w="681429">
                  <a:extLst>
                    <a:ext uri="{9D8B030D-6E8A-4147-A177-3AD203B41FA5}">
                      <a16:colId xmlns:a16="http://schemas.microsoft.com/office/drawing/2014/main" val="96347076"/>
                    </a:ext>
                  </a:extLst>
                </a:gridCol>
                <a:gridCol w="681429">
                  <a:extLst>
                    <a:ext uri="{9D8B030D-6E8A-4147-A177-3AD203B41FA5}">
                      <a16:colId xmlns:a16="http://schemas.microsoft.com/office/drawing/2014/main" val="3037912881"/>
                    </a:ext>
                  </a:extLst>
                </a:gridCol>
              </a:tblGrid>
              <a:tr h="167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036766"/>
                  </a:ext>
                </a:extLst>
              </a:tr>
              <a:tr h="2681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203920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17.281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95812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657117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451532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660832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607251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504.096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504.096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17.211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045131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504.086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504.086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17.211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034194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562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2422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07: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DE ESTABILIZACIÓN ECONÓMICA Y SOCIAL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484784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enero 2018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271562" y="3429000"/>
            <a:ext cx="822960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45C6560-2D46-402C-ABA6-8A7529ADD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188332"/>
              </p:ext>
            </p:extLst>
          </p:nvPr>
        </p:nvGraphicFramePr>
        <p:xfrm>
          <a:off x="2489200" y="1957645"/>
          <a:ext cx="4165600" cy="14478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9849145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391979232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enero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6377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4331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-10.852,8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4676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2.888,6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5050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1.176,0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5481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-20,7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0129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14.956,8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799234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DF7092B-5785-4860-B9B4-4EA46FF877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960124"/>
              </p:ext>
            </p:extLst>
          </p:nvPr>
        </p:nvGraphicFramePr>
        <p:xfrm>
          <a:off x="628650" y="3911554"/>
          <a:ext cx="7886700" cy="2206980"/>
        </p:xfrm>
        <a:graphic>
          <a:graphicData uri="http://schemas.openxmlformats.org/drawingml/2006/table">
            <a:tbl>
              <a:tblPr/>
              <a:tblGrid>
                <a:gridCol w="270463">
                  <a:extLst>
                    <a:ext uri="{9D8B030D-6E8A-4147-A177-3AD203B41FA5}">
                      <a16:colId xmlns:a16="http://schemas.microsoft.com/office/drawing/2014/main" val="2066775299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2791586073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3642948523"/>
                    </a:ext>
                  </a:extLst>
                </a:gridCol>
                <a:gridCol w="2823633">
                  <a:extLst>
                    <a:ext uri="{9D8B030D-6E8A-4147-A177-3AD203B41FA5}">
                      <a16:colId xmlns:a16="http://schemas.microsoft.com/office/drawing/2014/main" val="1077192122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1673728592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2066443435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2384997807"/>
                    </a:ext>
                  </a:extLst>
                </a:gridCol>
                <a:gridCol w="649111">
                  <a:extLst>
                    <a:ext uri="{9D8B030D-6E8A-4147-A177-3AD203B41FA5}">
                      <a16:colId xmlns:a16="http://schemas.microsoft.com/office/drawing/2014/main" val="2695149058"/>
                    </a:ext>
                  </a:extLst>
                </a:gridCol>
                <a:gridCol w="714022">
                  <a:extLst>
                    <a:ext uri="{9D8B030D-6E8A-4147-A177-3AD203B41FA5}">
                      <a16:colId xmlns:a16="http://schemas.microsoft.com/office/drawing/2014/main" val="1637814420"/>
                    </a:ext>
                  </a:extLst>
                </a:gridCol>
                <a:gridCol w="714022">
                  <a:extLst>
                    <a:ext uri="{9D8B030D-6E8A-4147-A177-3AD203B41FA5}">
                      <a16:colId xmlns:a16="http://schemas.microsoft.com/office/drawing/2014/main" val="3193519209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342441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12906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13.708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96344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07089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06522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42538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01864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171.049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171.049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13.673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99928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171.039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13.673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57103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07687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03879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244991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775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2495" y="363993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PARA LA EDUCACIÓN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/>
          <p:cNvSpPr txBox="1">
            <a:spLocks/>
          </p:cNvSpPr>
          <p:nvPr/>
        </p:nvSpPr>
        <p:spPr>
          <a:xfrm>
            <a:off x="432495" y="629185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32495" y="413605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5924AE8-FF13-49E9-B21E-DF9F851956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706791"/>
              </p:ext>
            </p:extLst>
          </p:nvPr>
        </p:nvGraphicFramePr>
        <p:xfrm>
          <a:off x="628649" y="1862599"/>
          <a:ext cx="7886701" cy="1572970"/>
        </p:xfrm>
        <a:graphic>
          <a:graphicData uri="http://schemas.openxmlformats.org/drawingml/2006/table">
            <a:tbl>
              <a:tblPr/>
              <a:tblGrid>
                <a:gridCol w="272896">
                  <a:extLst>
                    <a:ext uri="{9D8B030D-6E8A-4147-A177-3AD203B41FA5}">
                      <a16:colId xmlns:a16="http://schemas.microsoft.com/office/drawing/2014/main" val="2604125518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2110501407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1265936396"/>
                    </a:ext>
                  </a:extLst>
                </a:gridCol>
                <a:gridCol w="2859952">
                  <a:extLst>
                    <a:ext uri="{9D8B030D-6E8A-4147-A177-3AD203B41FA5}">
                      <a16:colId xmlns:a16="http://schemas.microsoft.com/office/drawing/2014/main" val="1083644459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1875101806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1292253485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1306272829"/>
                    </a:ext>
                  </a:extLst>
                </a:gridCol>
                <a:gridCol w="654951">
                  <a:extLst>
                    <a:ext uri="{9D8B030D-6E8A-4147-A177-3AD203B41FA5}">
                      <a16:colId xmlns:a16="http://schemas.microsoft.com/office/drawing/2014/main" val="2726229292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363851824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1808147161"/>
                    </a:ext>
                  </a:extLst>
                </a:gridCol>
              </a:tblGrid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035509"/>
                  </a:ext>
                </a:extLst>
              </a:tr>
              <a:tr h="262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74573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3.009.273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10030910,0%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10030910,0%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228910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268303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169394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005295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3.009.273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15046365,0%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15046365,0%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766450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30000000,0%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30000000,0%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59822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9.273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92730,0%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92730,0%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570113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C08D81A-5987-464D-ACE0-6E59E3CBA6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309686"/>
              </p:ext>
            </p:extLst>
          </p:nvPr>
        </p:nvGraphicFramePr>
        <p:xfrm>
          <a:off x="628649" y="4522788"/>
          <a:ext cx="7886701" cy="1736821"/>
        </p:xfrm>
        <a:graphic>
          <a:graphicData uri="http://schemas.openxmlformats.org/drawingml/2006/table">
            <a:tbl>
              <a:tblPr/>
              <a:tblGrid>
                <a:gridCol w="272896">
                  <a:extLst>
                    <a:ext uri="{9D8B030D-6E8A-4147-A177-3AD203B41FA5}">
                      <a16:colId xmlns:a16="http://schemas.microsoft.com/office/drawing/2014/main" val="2625338316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77526326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3833218884"/>
                    </a:ext>
                  </a:extLst>
                </a:gridCol>
                <a:gridCol w="2859952">
                  <a:extLst>
                    <a:ext uri="{9D8B030D-6E8A-4147-A177-3AD203B41FA5}">
                      <a16:colId xmlns:a16="http://schemas.microsoft.com/office/drawing/2014/main" val="1489729576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950341852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3729040969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3098325631"/>
                    </a:ext>
                  </a:extLst>
                </a:gridCol>
                <a:gridCol w="654951">
                  <a:extLst>
                    <a:ext uri="{9D8B030D-6E8A-4147-A177-3AD203B41FA5}">
                      <a16:colId xmlns:a16="http://schemas.microsoft.com/office/drawing/2014/main" val="4207399546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2491318521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2722798207"/>
                    </a:ext>
                  </a:extLst>
                </a:gridCol>
              </a:tblGrid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50051"/>
                  </a:ext>
                </a:extLst>
              </a:tr>
              <a:tr h="262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641895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343.362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471625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060898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830576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520194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844357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25.467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25.467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343.362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1348,3%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1348,3%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792187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25.457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25.457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341.862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1342,9%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1342,9%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222664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871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835" y="60956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09: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DE APOYO REGIONAL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18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CEC2CD4-35F9-4E44-A0E9-4A71057484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334099"/>
              </p:ext>
            </p:extLst>
          </p:nvPr>
        </p:nvGraphicFramePr>
        <p:xfrm>
          <a:off x="628649" y="1867175"/>
          <a:ext cx="7886701" cy="404756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44684803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55088159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34224006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86045848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48046937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59292866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751154689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79103199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04082045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921120717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648373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08015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155.483.495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3678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76.315.072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651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76.315.072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73729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291.802.077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291.802.077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79.168.423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0066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291.802.067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291.802.067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79.168.423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7381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43.327.980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43.327.980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5028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 Tarapacá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9.081.728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9.081.728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888.487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9128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II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12.018.691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12.018.691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12.018.691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528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III Atacama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9.991.143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9.991.143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228.144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7973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IV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15.030.197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15.030.197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11.619.678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4179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 Valparaíso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18.011.887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18.011.887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4.740.069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5221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 O'Higgins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15.743.318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15.743.318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4.898.614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82407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VII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22.086.862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22.086.862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2.675.645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10326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VIII Bío Bío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30.654.248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30.654.248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5.743.593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3501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IX Araucanía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25.597.800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25.597.800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4.355.213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531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 Los Lagos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18.928.756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18.928.756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4.256.430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23747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 Aysén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10.858.318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10.858.318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4.619.863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6582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XII Magallanes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11.832.336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11.832.336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5.356.578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3582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XIII Metropolitana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29.414.362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29.414.362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10.069.579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8387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XIV Los Ríos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11.534.167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11.534.167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2.818.543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4349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XV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7.690.274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7.690.274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4.879.296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8043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03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Tesoro Público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  <a:endParaRPr lang="es-CL" sz="1600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acumulada a enero de 2018 de la Partida Tesoro Público, </a:t>
            </a:r>
            <a:r>
              <a:rPr lang="es-CL" sz="1600" b="1" dirty="0"/>
              <a:t>ascendió en moneda nacional a 10,9%</a:t>
            </a:r>
            <a:r>
              <a:rPr lang="es-CL" sz="1600" dirty="0"/>
              <a:t>. Correspondiendo el 83% al subtítulo Aporte Fiscal Libre.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 nivel consolidado, el presupuesto vigente no considera modificaciones</a:t>
            </a:r>
            <a:r>
              <a:rPr lang="es-CL" sz="1600" b="1" dirty="0"/>
              <a:t>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</a:rPr>
              <a:t>El </a:t>
            </a:r>
            <a:r>
              <a:rPr lang="es-CL" sz="1600" b="1" dirty="0">
                <a:solidFill>
                  <a:prstClr val="black"/>
                </a:solidFill>
              </a:rPr>
              <a:t>gasto de la Partida </a:t>
            </a:r>
            <a:r>
              <a:rPr lang="es-CL" sz="1600" dirty="0">
                <a:solidFill>
                  <a:prstClr val="black"/>
                </a:solidFill>
              </a:rPr>
              <a:t>en</a:t>
            </a:r>
            <a:r>
              <a:rPr lang="es-CL" sz="1600" b="1" dirty="0">
                <a:solidFill>
                  <a:prstClr val="black"/>
                </a:solidFill>
              </a:rPr>
              <a:t> dólares, al mes de enero alcanzó un 20%, </a:t>
            </a:r>
            <a:r>
              <a:rPr lang="es-CL" sz="1600" dirty="0">
                <a:solidFill>
                  <a:prstClr val="black"/>
                </a:solidFill>
              </a:rPr>
              <a:t>respecto al presupuesto vigente.  Ello debido, fundamentalmente, a que los Subtítulo 34 “Servicio de la Deuda”, presentó una ejecución de 23,3% y el subtítulo 30 “Adquisición de Activos Financieros” registró una erogación de 21,4%.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</a:rPr>
              <a:t>Respecto a la ejecución de los Programas presupuestarios, en moneda nacional, se destaca lo siguiente: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97209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1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10: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PARA DIAGNÓSTICOS Y TRATAMIENTOS DE ALTO COSTO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376574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75656" y="1531243"/>
            <a:ext cx="684076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diciembre 2017 del Fondo en millones de dólares (información trimestral)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FA5268E-27E9-4CA7-8285-A28277959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911622"/>
              </p:ext>
            </p:extLst>
          </p:nvPr>
        </p:nvGraphicFramePr>
        <p:xfrm>
          <a:off x="2489200" y="2193247"/>
          <a:ext cx="4165600" cy="14478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3490321489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4180889057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diciembre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3975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Inicial al 30 de septiembre de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8834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9114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5876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6507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0073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025752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0E3286D-4D13-4671-BD74-68B370EF27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100971"/>
              </p:ext>
            </p:extLst>
          </p:nvPr>
        </p:nvGraphicFramePr>
        <p:xfrm>
          <a:off x="628649" y="4218291"/>
          <a:ext cx="7886701" cy="151372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413285883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00688563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65710121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33125496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88784785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83564954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633854615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6251198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33611890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118872207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166244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0193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105.937.232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105.937.232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154.455.394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83961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3.243.930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5386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3.243.930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754393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 y Tratamientos de Alto Costo Ley N°20.850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3.243.930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2794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23.857.232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151.211.464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1808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23.857.232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151.211.464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461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Tesoro Público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7"/>
            <a:ext cx="8229600" cy="53336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600" b="1" dirty="0">
                <a:solidFill>
                  <a:prstClr val="black"/>
                </a:solidFill>
              </a:rPr>
              <a:t>Subsidios</a:t>
            </a:r>
            <a:r>
              <a:rPr lang="es-CL" sz="1600" dirty="0">
                <a:solidFill>
                  <a:prstClr val="black"/>
                </a:solidFill>
              </a:rPr>
              <a:t>, con $81.954 millones ejecutados, equivalente a un 7,3% del presupuesto vigente, donde las principales erogaciones correspondieron a transferencias por $35.514 millones para el “Fondo Único de Prestaciones Familiares y Subsidios de Cesantía”; $24.427 millones para el “Fondo Nacional de Subsidio Familiar”; $7.879 millones para el “Fondo Único de Prestaciones Familiares y Subsidios de Cesantía”; y, $6.401 millones para la “Bonificación por Inversiones de Riego y Drenaje Ley N°18.450”, que en conjunto representan el 90% de la ejecución.</a:t>
            </a:r>
            <a:r>
              <a:rPr lang="es-CL" sz="1600" b="1" dirty="0">
                <a:solidFill>
                  <a:prstClr val="black"/>
                </a:solidFill>
              </a:rPr>
              <a:t> 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600" b="1" dirty="0">
                <a:solidFill>
                  <a:prstClr val="black"/>
                </a:solidFill>
              </a:rPr>
              <a:t>Operaciones Complementarias</a:t>
            </a:r>
            <a:r>
              <a:rPr lang="es-CL" sz="1600" dirty="0">
                <a:solidFill>
                  <a:prstClr val="black"/>
                </a:solidFill>
              </a:rPr>
              <a:t>, presentó un 42% de ejecución, explicado por el nivel de erogación del subtítulo 30 “adquisición de activos financieros” (ítem compra de títulos y valores), que alcanza los $1.311.946 millones por sobre el presupuesto inicial y vigente de dicha asignación, representando a su vez el 80,7% del gasto total del programa, 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600" b="1" dirty="0"/>
              <a:t>Servicio de la Deuda Pública</a:t>
            </a:r>
            <a:r>
              <a:rPr lang="es-CL" sz="1600" dirty="0"/>
              <a:t>, registra un </a:t>
            </a:r>
            <a:r>
              <a:rPr lang="es-CL" sz="1600" b="1" dirty="0"/>
              <a:t>gasto de 26,1% en moneda nacional.</a:t>
            </a:r>
            <a:r>
              <a:rPr lang="es-CL" sz="1600" dirty="0">
                <a:solidFill>
                  <a:prstClr val="black"/>
                </a:solidFill>
              </a:rPr>
              <a:t>  Mientras que el presupuesto </a:t>
            </a:r>
            <a:r>
              <a:rPr lang="es-CL" sz="1600" b="1" dirty="0">
                <a:solidFill>
                  <a:prstClr val="black"/>
                </a:solidFill>
              </a:rPr>
              <a:t>en dólares </a:t>
            </a:r>
            <a:r>
              <a:rPr lang="es-CL" sz="1600" dirty="0">
                <a:solidFill>
                  <a:prstClr val="black"/>
                </a:solidFill>
              </a:rPr>
              <a:t>presenta un gasto de 23,3%,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600" b="1" dirty="0"/>
              <a:t>Aporte Fiscal Libre</a:t>
            </a:r>
            <a:r>
              <a:rPr lang="es-CL" sz="1600" dirty="0"/>
              <a:t>, presentó una ejecución de 6,2%, destacando las transferencias efectuadas al Ministerio de la Mujer y la Equidad de Género, con un 43,8% y al Ministerio de Desarrollo Social, con un 16%,</a:t>
            </a:r>
          </a:p>
        </p:txBody>
      </p:sp>
    </p:spTree>
    <p:extLst>
      <p:ext uri="{BB962C8B-B14F-4D97-AF65-F5344CB8AC3E}">
        <p14:creationId xmlns:p14="http://schemas.microsoft.com/office/powerpoint/2010/main" val="317673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Tesoro Público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r>
              <a:rPr lang="es-CL" sz="1600" dirty="0"/>
              <a:t>El </a:t>
            </a:r>
            <a:r>
              <a:rPr lang="es-CL" sz="1600" b="1" dirty="0"/>
              <a:t>Fondo de Estabilidad Económica y Social (FEES) </a:t>
            </a:r>
            <a:r>
              <a:rPr lang="es-CL" sz="1600" dirty="0"/>
              <a:t>presenta un saldo de activos a enero por </a:t>
            </a:r>
            <a:r>
              <a:rPr lang="es-CL" sz="1600" b="1" dirty="0"/>
              <a:t>US$14.956,8 millones</a:t>
            </a:r>
            <a:r>
              <a:rPr lang="es-CL" sz="1600" dirty="0"/>
              <a:t>, por su lado el </a:t>
            </a:r>
            <a:r>
              <a:rPr lang="es-CL" sz="1600" b="1" dirty="0"/>
              <a:t>Fondo de Reserva de Pensiones (FRP)</a:t>
            </a:r>
            <a:r>
              <a:rPr lang="es-CL" sz="1600" dirty="0"/>
              <a:t> acumula </a:t>
            </a:r>
            <a:r>
              <a:rPr lang="es-CL" sz="1600" b="1" dirty="0"/>
              <a:t>US$10.218,26 millones</a:t>
            </a:r>
            <a:r>
              <a:rPr lang="es-CL" sz="1600" b="1" baseline="30000" dirty="0"/>
              <a:t>1</a:t>
            </a:r>
            <a:r>
              <a:rPr lang="es-CL" sz="1600" dirty="0"/>
              <a:t>, mientras que el </a:t>
            </a:r>
            <a:r>
              <a:rPr lang="es-CL" sz="1600" b="1" dirty="0"/>
              <a:t>Fondo para Diagnóstico y Tratamiento de Alto Costo</a:t>
            </a:r>
            <a:r>
              <a:rPr lang="es-CL" sz="1600" dirty="0"/>
              <a:t> mantiene un saldo acumulado a enero de </a:t>
            </a:r>
            <a:r>
              <a:rPr lang="es-CL" sz="1600" b="1" dirty="0"/>
              <a:t>$109.904 millones</a:t>
            </a:r>
            <a:r>
              <a:rPr lang="es-CL" sz="1600" dirty="0"/>
              <a:t>, y</a:t>
            </a:r>
            <a:endParaRPr lang="es-CL" sz="1600" b="1" dirty="0"/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r>
              <a:rPr lang="es-CL" sz="1600" dirty="0"/>
              <a:t>Para el </a:t>
            </a:r>
            <a:r>
              <a:rPr lang="es-CL" sz="1600" b="1" dirty="0"/>
              <a:t>Fondo para la Educación (FE) y</a:t>
            </a:r>
            <a:r>
              <a:rPr lang="es-CL" sz="1600" dirty="0"/>
              <a:t> </a:t>
            </a:r>
            <a:r>
              <a:rPr lang="es-CL" sz="1600" b="1" dirty="0"/>
              <a:t>Fondo de Apoyo Regional (FAR)</a:t>
            </a:r>
            <a:r>
              <a:rPr lang="es-CL" sz="1600" dirty="0"/>
              <a:t> no se entrega información respecto de los saldos acumulados y movimientos de recursos actualizado al mes de enero.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273050" algn="just">
              <a:spcBef>
                <a:spcPts val="600"/>
              </a:spcBef>
              <a:spcAft>
                <a:spcPts val="600"/>
              </a:spcAft>
            </a:pPr>
            <a:r>
              <a:rPr lang="es-CL" sz="1200" b="1" u="sng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Nota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(1): Información publicada por Dipres presenta un error en la Tabla dispuesta en el numeral “I. Valor de Mercado a Enero”, al establecer en la última columna una sumatoria desde el inicio de las “Ganancias (perdidas) de capital”, por US$533,0 millones, cuando el valor debe ser US$ 740,21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CL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7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4104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Tesoro Público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94988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27543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4848" y="41977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251BD32D-8AA0-4FBA-BAED-4B1D3AC07D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986745"/>
              </p:ext>
            </p:extLst>
          </p:nvPr>
        </p:nvGraphicFramePr>
        <p:xfrm>
          <a:off x="742950" y="1700808"/>
          <a:ext cx="7658099" cy="2087090"/>
        </p:xfrm>
        <a:graphic>
          <a:graphicData uri="http://schemas.openxmlformats.org/drawingml/2006/table">
            <a:tbl>
              <a:tblPr/>
              <a:tblGrid>
                <a:gridCol w="795184">
                  <a:extLst>
                    <a:ext uri="{9D8B030D-6E8A-4147-A177-3AD203B41FA5}">
                      <a16:colId xmlns:a16="http://schemas.microsoft.com/office/drawing/2014/main" val="3901869674"/>
                    </a:ext>
                  </a:extLst>
                </a:gridCol>
                <a:gridCol w="2234231">
                  <a:extLst>
                    <a:ext uri="{9D8B030D-6E8A-4147-A177-3AD203B41FA5}">
                      <a16:colId xmlns:a16="http://schemas.microsoft.com/office/drawing/2014/main" val="1046589598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3773821982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3358077140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254464316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715273026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3079493052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2628914197"/>
                    </a:ext>
                  </a:extLst>
                </a:gridCol>
              </a:tblGrid>
              <a:tr h="16260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423990"/>
                  </a:ext>
                </a:extLst>
              </a:tr>
              <a:tr h="27399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046499"/>
                  </a:ext>
                </a:extLst>
              </a:tr>
              <a:tr h="1710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42.907.021.205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42.907.021.205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4.670.227.460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548758"/>
                  </a:ext>
                </a:extLst>
              </a:tr>
              <a:tr h="162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136157"/>
                  </a:ext>
                </a:extLst>
              </a:tr>
              <a:tr h="162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23.846.026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577662"/>
                  </a:ext>
                </a:extLst>
              </a:tr>
              <a:tr h="162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3.735.610.705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3.735.610.705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152.745.209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596417"/>
                  </a:ext>
                </a:extLst>
              </a:tr>
              <a:tr h="162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1.498.041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726249"/>
                  </a:ext>
                </a:extLst>
              </a:tr>
              <a:tr h="162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2.217.296.249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242543"/>
                  </a:ext>
                </a:extLst>
              </a:tr>
              <a:tr h="162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256.886.123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256.886.123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14.583.201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790519"/>
                  </a:ext>
                </a:extLst>
              </a:tr>
              <a:tr h="162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124.575.504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124.575.504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1.542.481.931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947385"/>
                  </a:ext>
                </a:extLst>
              </a:tr>
              <a:tr h="162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923.612.281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923.612.281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118.668.217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343274"/>
                  </a:ext>
                </a:extLst>
              </a:tr>
              <a:tr h="162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599.107.107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922762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DF0AEF13-289C-4E32-9AAB-66F8CAE635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948630"/>
              </p:ext>
            </p:extLst>
          </p:nvPr>
        </p:nvGraphicFramePr>
        <p:xfrm>
          <a:off x="742949" y="4659227"/>
          <a:ext cx="7658099" cy="1599266"/>
        </p:xfrm>
        <a:graphic>
          <a:graphicData uri="http://schemas.openxmlformats.org/drawingml/2006/table">
            <a:tbl>
              <a:tblPr/>
              <a:tblGrid>
                <a:gridCol w="795184">
                  <a:extLst>
                    <a:ext uri="{9D8B030D-6E8A-4147-A177-3AD203B41FA5}">
                      <a16:colId xmlns:a16="http://schemas.microsoft.com/office/drawing/2014/main" val="2606652735"/>
                    </a:ext>
                  </a:extLst>
                </a:gridCol>
                <a:gridCol w="2234231">
                  <a:extLst>
                    <a:ext uri="{9D8B030D-6E8A-4147-A177-3AD203B41FA5}">
                      <a16:colId xmlns:a16="http://schemas.microsoft.com/office/drawing/2014/main" val="2892381276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3321293571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662824118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3348780724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3311587278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2219506168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1904459890"/>
                    </a:ext>
                  </a:extLst>
                </a:gridCol>
              </a:tblGrid>
              <a:tr h="16260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114633"/>
                  </a:ext>
                </a:extLst>
              </a:tr>
              <a:tr h="27399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309877"/>
                  </a:ext>
                </a:extLst>
              </a:tr>
              <a:tr h="1710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3.661.378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3.661.378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318381"/>
                  </a:ext>
                </a:extLst>
              </a:tr>
              <a:tr h="162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453132"/>
                  </a:ext>
                </a:extLst>
              </a:tr>
              <a:tr h="162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979842"/>
                  </a:ext>
                </a:extLst>
              </a:tr>
              <a:tr h="162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790837"/>
                  </a:ext>
                </a:extLst>
              </a:tr>
              <a:tr h="162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4762"/>
                  </a:ext>
                </a:extLst>
              </a:tr>
              <a:tr h="162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2.838.321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2.838.321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606.972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771099"/>
                  </a:ext>
                </a:extLst>
              </a:tr>
              <a:tr h="162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067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Resumen por Programa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al mes de enero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0799" y="3457376"/>
            <a:ext cx="828600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36100" y="386104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3 Marcador de pie de página"/>
          <p:cNvSpPr txBox="1">
            <a:spLocks/>
          </p:cNvSpPr>
          <p:nvPr/>
        </p:nvSpPr>
        <p:spPr>
          <a:xfrm>
            <a:off x="436100" y="5843989"/>
            <a:ext cx="826645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18A9ABD-57B1-453C-AEC0-D3616A7BCB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814094"/>
              </p:ext>
            </p:extLst>
          </p:nvPr>
        </p:nvGraphicFramePr>
        <p:xfrm>
          <a:off x="628651" y="1695395"/>
          <a:ext cx="7886698" cy="1705229"/>
        </p:xfrm>
        <a:graphic>
          <a:graphicData uri="http://schemas.openxmlformats.org/drawingml/2006/table">
            <a:tbl>
              <a:tblPr/>
              <a:tblGrid>
                <a:gridCol w="295714">
                  <a:extLst>
                    <a:ext uri="{9D8B030D-6E8A-4147-A177-3AD203B41FA5}">
                      <a16:colId xmlns:a16="http://schemas.microsoft.com/office/drawing/2014/main" val="558918659"/>
                    </a:ext>
                  </a:extLst>
                </a:gridCol>
                <a:gridCol w="295714">
                  <a:extLst>
                    <a:ext uri="{9D8B030D-6E8A-4147-A177-3AD203B41FA5}">
                      <a16:colId xmlns:a16="http://schemas.microsoft.com/office/drawing/2014/main" val="1837730067"/>
                    </a:ext>
                  </a:extLst>
                </a:gridCol>
                <a:gridCol w="2652556">
                  <a:extLst>
                    <a:ext uri="{9D8B030D-6E8A-4147-A177-3AD203B41FA5}">
                      <a16:colId xmlns:a16="http://schemas.microsoft.com/office/drawing/2014/main" val="305749149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2763496701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1901778878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3454390311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3735915776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294529535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1649277730"/>
                    </a:ext>
                  </a:extLst>
                </a:gridCol>
              </a:tblGrid>
              <a:tr h="177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901555"/>
                  </a:ext>
                </a:extLst>
              </a:tr>
              <a:tr h="284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81540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81.953.982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564707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3.873.808.336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3.873.808.336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1.625.417.182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241209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2.350.892.371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2.350.892.371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613.690.308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86690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20.016.052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20.016.052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1.934.245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044309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3.009.273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10030910,0%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10030910,0%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856917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155.483.495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827238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Diagnóstio y Tratamiento de Alto Costo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105.937.232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105.937.232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154.455.394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263000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6B12CC9-A7E1-43C3-9D05-EDF5922AE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607722"/>
              </p:ext>
            </p:extLst>
          </p:nvPr>
        </p:nvGraphicFramePr>
        <p:xfrm>
          <a:off x="637365" y="4316388"/>
          <a:ext cx="7886698" cy="1527601"/>
        </p:xfrm>
        <a:graphic>
          <a:graphicData uri="http://schemas.openxmlformats.org/drawingml/2006/table">
            <a:tbl>
              <a:tblPr/>
              <a:tblGrid>
                <a:gridCol w="295714">
                  <a:extLst>
                    <a:ext uri="{9D8B030D-6E8A-4147-A177-3AD203B41FA5}">
                      <a16:colId xmlns:a16="http://schemas.microsoft.com/office/drawing/2014/main" val="617307606"/>
                    </a:ext>
                  </a:extLst>
                </a:gridCol>
                <a:gridCol w="295714">
                  <a:extLst>
                    <a:ext uri="{9D8B030D-6E8A-4147-A177-3AD203B41FA5}">
                      <a16:colId xmlns:a16="http://schemas.microsoft.com/office/drawing/2014/main" val="1666987093"/>
                    </a:ext>
                  </a:extLst>
                </a:gridCol>
                <a:gridCol w="2652556">
                  <a:extLst>
                    <a:ext uri="{9D8B030D-6E8A-4147-A177-3AD203B41FA5}">
                      <a16:colId xmlns:a16="http://schemas.microsoft.com/office/drawing/2014/main" val="1677890123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2643493964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2612412608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3080836205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2938741815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240943222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4294526127"/>
                    </a:ext>
                  </a:extLst>
                </a:gridCol>
              </a:tblGrid>
              <a:tr h="177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001777"/>
                  </a:ext>
                </a:extLst>
              </a:tr>
              <a:tr h="284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56537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2.710.381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2.710.381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232.726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047963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76.855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37399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48.425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513328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17.281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884443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424477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343.362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851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4149" y="6071657"/>
            <a:ext cx="8229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SUBSIDIOS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072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F7A9B1F-D3EA-4135-B0EC-B7C96F38B7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121499"/>
              </p:ext>
            </p:extLst>
          </p:nvPr>
        </p:nvGraphicFramePr>
        <p:xfrm>
          <a:off x="651434" y="1745493"/>
          <a:ext cx="7841132" cy="4351338"/>
        </p:xfrm>
        <a:graphic>
          <a:graphicData uri="http://schemas.openxmlformats.org/drawingml/2006/table">
            <a:tbl>
              <a:tblPr/>
              <a:tblGrid>
                <a:gridCol w="272640">
                  <a:extLst>
                    <a:ext uri="{9D8B030D-6E8A-4147-A177-3AD203B41FA5}">
                      <a16:colId xmlns:a16="http://schemas.microsoft.com/office/drawing/2014/main" val="2571738986"/>
                    </a:ext>
                  </a:extLst>
                </a:gridCol>
                <a:gridCol w="272640">
                  <a:extLst>
                    <a:ext uri="{9D8B030D-6E8A-4147-A177-3AD203B41FA5}">
                      <a16:colId xmlns:a16="http://schemas.microsoft.com/office/drawing/2014/main" val="1968797569"/>
                    </a:ext>
                  </a:extLst>
                </a:gridCol>
                <a:gridCol w="272640">
                  <a:extLst>
                    <a:ext uri="{9D8B030D-6E8A-4147-A177-3AD203B41FA5}">
                      <a16:colId xmlns:a16="http://schemas.microsoft.com/office/drawing/2014/main" val="800128882"/>
                    </a:ext>
                  </a:extLst>
                </a:gridCol>
                <a:gridCol w="2846364">
                  <a:extLst>
                    <a:ext uri="{9D8B030D-6E8A-4147-A177-3AD203B41FA5}">
                      <a16:colId xmlns:a16="http://schemas.microsoft.com/office/drawing/2014/main" val="371131843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44843666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4142390152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1773011332"/>
                    </a:ext>
                  </a:extLst>
                </a:gridCol>
                <a:gridCol w="654336">
                  <a:extLst>
                    <a:ext uri="{9D8B030D-6E8A-4147-A177-3AD203B41FA5}">
                      <a16:colId xmlns:a16="http://schemas.microsoft.com/office/drawing/2014/main" val="1535312907"/>
                    </a:ext>
                  </a:extLst>
                </a:gridCol>
                <a:gridCol w="665242">
                  <a:extLst>
                    <a:ext uri="{9D8B030D-6E8A-4147-A177-3AD203B41FA5}">
                      <a16:colId xmlns:a16="http://schemas.microsoft.com/office/drawing/2014/main" val="1391372821"/>
                    </a:ext>
                  </a:extLst>
                </a:gridCol>
                <a:gridCol w="665242">
                  <a:extLst>
                    <a:ext uri="{9D8B030D-6E8A-4147-A177-3AD203B41FA5}">
                      <a16:colId xmlns:a16="http://schemas.microsoft.com/office/drawing/2014/main" val="495814509"/>
                    </a:ext>
                  </a:extLst>
                </a:gridCol>
              </a:tblGrid>
              <a:tr h="163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923447"/>
                  </a:ext>
                </a:extLst>
              </a:tr>
              <a:tr h="2617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51060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81.953.982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284501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1.049.589.338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1.049.589.338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75.195.751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59877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960.751.845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960.751.845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67.316.584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14540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3.272.629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3.272.629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600451"/>
                  </a:ext>
                </a:extLst>
              </a:tr>
              <a:tr h="26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XII y la Antártica Chilena, y Subsidio  Isla de Pascua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24.594.526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24.594.526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4.191.820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771348"/>
                  </a:ext>
                </a:extLst>
              </a:tr>
              <a:tr h="26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510.279.906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510.279.906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35.514.814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67110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53169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277.968.711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277.968.711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24.427.100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04265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73.658.541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73.658.541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563.650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59976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70.515.628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70.515.628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2.619.200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397605"/>
                  </a:ext>
                </a:extLst>
              </a:tr>
              <a:tr h="26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(Economía) N° 4,  de 2006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598218"/>
                  </a:ext>
                </a:extLst>
              </a:tr>
              <a:tr h="26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451.884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451.884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92899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321102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7.879.167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899943"/>
                  </a:ext>
                </a:extLst>
              </a:tr>
              <a:tr h="26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7.879.167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77935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6.758.231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789159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6.758.231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34382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60.185.977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60.185.977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6.401.131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9176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2.909.353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2.909.353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181.623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2964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1.769.470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1.769.470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175.477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34877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Subsidios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4.780.400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4.780.400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22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376243"/>
            <a:ext cx="81679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OPERACIONES COMPLEMENTARIAS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4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B6941DF-6656-4E35-BF50-6E4F8463D4D4}"/>
              </a:ext>
            </a:extLst>
          </p:cNvPr>
          <p:cNvGraphicFramePr>
            <a:graphicFrameLocks noGrp="1"/>
          </p:cNvGraphicFramePr>
          <p:nvPr/>
        </p:nvGraphicFramePr>
        <p:xfrm>
          <a:off x="628651" y="1936236"/>
          <a:ext cx="7886698" cy="4130115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3891560377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4118281267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4267062340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142505388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08271277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66506437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25469310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62006131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44222672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906544440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32956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77542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3.873.808.336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3.873.808.336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1.625.417.182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33010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51828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23.846.026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68146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100.293.124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100.293.124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10.986.119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96032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50.312.560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50.312.560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4.229.669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1338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3.500.000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1503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39.720.564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39.720.564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3.256.450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3053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12.859.907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47363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12.859.907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41558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50246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91814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2.603.941.367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2.603.941.367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74.305.528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44040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101.197.010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101.197.010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4.483.967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97221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2.625.126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2.625.126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31767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4.773.421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4.773.421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695.494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79329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Bienes Confiscados Ley N° 19.568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223.619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223.619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54966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10.772.762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10.772.762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884.710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921848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14.420.163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14.420.163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-465.747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72484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904415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59.831.939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59.831.939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254.782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09054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3.076.299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51943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8.549.970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8.549.970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38.350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613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572" y="6356350"/>
            <a:ext cx="821856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03: OPERACIONES COMPLEMENTARIAS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6FD6343-5DAE-4C7C-9F64-5BDA5CD3AAD8}"/>
              </a:ext>
            </a:extLst>
          </p:cNvPr>
          <p:cNvGraphicFramePr>
            <a:graphicFrameLocks noGrp="1"/>
          </p:cNvGraphicFramePr>
          <p:nvPr/>
        </p:nvGraphicFramePr>
        <p:xfrm>
          <a:off x="660031" y="1825624"/>
          <a:ext cx="7823937" cy="4351340"/>
        </p:xfrm>
        <a:graphic>
          <a:graphicData uri="http://schemas.openxmlformats.org/drawingml/2006/table">
            <a:tbl>
              <a:tblPr/>
              <a:tblGrid>
                <a:gridCol w="264680">
                  <a:extLst>
                    <a:ext uri="{9D8B030D-6E8A-4147-A177-3AD203B41FA5}">
                      <a16:colId xmlns:a16="http://schemas.microsoft.com/office/drawing/2014/main" val="1028063184"/>
                    </a:ext>
                  </a:extLst>
                </a:gridCol>
                <a:gridCol w="264680">
                  <a:extLst>
                    <a:ext uri="{9D8B030D-6E8A-4147-A177-3AD203B41FA5}">
                      <a16:colId xmlns:a16="http://schemas.microsoft.com/office/drawing/2014/main" val="3173910144"/>
                    </a:ext>
                  </a:extLst>
                </a:gridCol>
                <a:gridCol w="264680">
                  <a:extLst>
                    <a:ext uri="{9D8B030D-6E8A-4147-A177-3AD203B41FA5}">
                      <a16:colId xmlns:a16="http://schemas.microsoft.com/office/drawing/2014/main" val="1907020236"/>
                    </a:ext>
                  </a:extLst>
                </a:gridCol>
                <a:gridCol w="2773845">
                  <a:extLst>
                    <a:ext uri="{9D8B030D-6E8A-4147-A177-3AD203B41FA5}">
                      <a16:colId xmlns:a16="http://schemas.microsoft.com/office/drawing/2014/main" val="1913412899"/>
                    </a:ext>
                  </a:extLst>
                </a:gridCol>
                <a:gridCol w="709342">
                  <a:extLst>
                    <a:ext uri="{9D8B030D-6E8A-4147-A177-3AD203B41FA5}">
                      <a16:colId xmlns:a16="http://schemas.microsoft.com/office/drawing/2014/main" val="3760443335"/>
                    </a:ext>
                  </a:extLst>
                </a:gridCol>
                <a:gridCol w="709342">
                  <a:extLst>
                    <a:ext uri="{9D8B030D-6E8A-4147-A177-3AD203B41FA5}">
                      <a16:colId xmlns:a16="http://schemas.microsoft.com/office/drawing/2014/main" val="2731149224"/>
                    </a:ext>
                  </a:extLst>
                </a:gridCol>
                <a:gridCol w="709342">
                  <a:extLst>
                    <a:ext uri="{9D8B030D-6E8A-4147-A177-3AD203B41FA5}">
                      <a16:colId xmlns:a16="http://schemas.microsoft.com/office/drawing/2014/main" val="695517943"/>
                    </a:ext>
                  </a:extLst>
                </a:gridCol>
                <a:gridCol w="709342">
                  <a:extLst>
                    <a:ext uri="{9D8B030D-6E8A-4147-A177-3AD203B41FA5}">
                      <a16:colId xmlns:a16="http://schemas.microsoft.com/office/drawing/2014/main" val="1982425660"/>
                    </a:ext>
                  </a:extLst>
                </a:gridCol>
                <a:gridCol w="709342">
                  <a:extLst>
                    <a:ext uri="{9D8B030D-6E8A-4147-A177-3AD203B41FA5}">
                      <a16:colId xmlns:a16="http://schemas.microsoft.com/office/drawing/2014/main" val="665014548"/>
                    </a:ext>
                  </a:extLst>
                </a:gridCol>
                <a:gridCol w="709342">
                  <a:extLst>
                    <a:ext uri="{9D8B030D-6E8A-4147-A177-3AD203B41FA5}">
                      <a16:colId xmlns:a16="http://schemas.microsoft.com/office/drawing/2014/main" val="2410416113"/>
                    </a:ext>
                  </a:extLst>
                </a:gridCol>
              </a:tblGrid>
              <a:tr h="1588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150560"/>
                  </a:ext>
                </a:extLst>
              </a:tr>
              <a:tr h="2540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294735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874.121.884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874.121.884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65728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27.697.197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27.697.197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561656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424.687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424.687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823298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Ley N° 20.630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650.000.000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650.000.000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978126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196.000.000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196.000.000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712939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1.628.622.463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1.628.622.463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69.859.280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018010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305.362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305.362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-88.494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883822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963.295.528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963.295.528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67.445.699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409330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4.997.939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4.997.939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416.495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811486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49.023.200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49.023.200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133971"/>
                  </a:ext>
                </a:extLst>
              </a:tr>
              <a:tr h="254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5.025.553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5.025.553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210.734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128878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6.614.337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6.614.337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415.000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650701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666.103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666.103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149630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3.586.636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3.586.636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252.202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225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025475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1.897.219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1.897.219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192.000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572340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267.463.677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267.463.677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577334"/>
                  </a:ext>
                </a:extLst>
              </a:tr>
              <a:tr h="254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3.339.791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3.339.791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8.419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965921"/>
                  </a:ext>
                </a:extLst>
              </a:tr>
              <a:tr h="254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9.741.779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9.741.779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114.849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406279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7.383.730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7.383.730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441.338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325301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5.639.968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5.639.968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396.208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373739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490541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3.222.429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3.222.429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757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3641</TotalTime>
  <Words>6110</Words>
  <Application>Microsoft Office PowerPoint</Application>
  <PresentationFormat>Presentación en pantalla (4:3)</PresentationFormat>
  <Paragraphs>3086</Paragraphs>
  <Slides>20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9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2_Tema de Office</vt:lpstr>
      <vt:lpstr>Imagen de mapa de bits</vt:lpstr>
      <vt:lpstr>EJECUCIÓN PRESUPUESTARIA DE GASTOS ACUMULADA al mes de enero de 2018 Partida 50: TESORO PÚBLICO</vt:lpstr>
      <vt:lpstr>Ejecución Presupuestaria de Gastos Tesoro Público Acumulada al mes de enero de 2018 </vt:lpstr>
      <vt:lpstr>Ejecución Presupuestaria de Gastos Tesoro Público acumulada al mes de enero de 2018 </vt:lpstr>
      <vt:lpstr>Ejecución Presupuestaria de Gastos Tesoro Público acumulada al mes de enero de 2018 </vt:lpstr>
      <vt:lpstr>Ejecución Presupuestaria de Gastos Tesoro Público acumulada al mes de enero de 2018</vt:lpstr>
      <vt:lpstr>Ejecución Presupuestaria de Gastos Partida 50, Resumen por Programa acumulada al mes de enero de 2018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228</cp:revision>
  <cp:lastPrinted>2016-08-01T14:19:25Z</cp:lastPrinted>
  <dcterms:created xsi:type="dcterms:W3CDTF">2016-06-23T13:38:47Z</dcterms:created>
  <dcterms:modified xsi:type="dcterms:W3CDTF">2018-08-13T17:37:53Z</dcterms:modified>
</cp:coreProperties>
</file>