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0"/>
  </p:notesMasterIdLst>
  <p:handoutMasterIdLst>
    <p:handoutMasterId r:id="rId11"/>
  </p:handoutMasterIdLst>
  <p:sldIdLst>
    <p:sldId id="256" r:id="rId3"/>
    <p:sldId id="298" r:id="rId4"/>
    <p:sldId id="301" r:id="rId5"/>
    <p:sldId id="264" r:id="rId6"/>
    <p:sldId id="263" r:id="rId7"/>
    <p:sldId id="265" r:id="rId8"/>
    <p:sldId id="300" r:id="rId9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>
          <p15:clr>
            <a:srgbClr val="A4A3A4"/>
          </p15:clr>
        </p15:guide>
        <p15:guide id="2" pos="22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0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08-08-2018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08-08-2018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08-08-2018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08-08-2018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08-08-2018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08-08-2018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08-08-2018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08-08-2018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08-08-2018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08-08-2018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08-08-2018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08-08-2018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08-08-2018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08-08-2018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08-08-2018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08-08-2018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08-08-2018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08-08-2018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08-08-2018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08-08-2018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08-08-2018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08-08-2018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08-08-2018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08-08-2018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08-08-2018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04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/>
        </p:nvSpPr>
        <p:spPr>
          <a:xfrm>
            <a:off x="6156176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53572"/>
              </p:ext>
            </p:extLst>
          </p:nvPr>
        </p:nvGraphicFramePr>
        <p:xfrm>
          <a:off x="5508104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7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104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/>
        </p:nvSpPr>
        <p:spPr>
          <a:xfrm>
            <a:off x="6012160" y="44624"/>
            <a:ext cx="30243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15900720-A36E-4E68-A40B-CD78FAAD4736}"/>
              </a:ext>
            </a:extLst>
          </p:cNvPr>
          <p:cNvSpPr txBox="1">
            <a:spLocks/>
          </p:cNvSpPr>
          <p:nvPr userDrawn="1"/>
        </p:nvSpPr>
        <p:spPr>
          <a:xfrm>
            <a:off x="280665" y="6356350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>
                <a:latin typeface="+mn-lt"/>
              </a:rPr>
              <a:t>EJECUCIÓN PRESUPUESTARIA DE GASTOS ACUMULADA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al mes de enero de 2018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Partida 28: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SERVICIO ELECTORAL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marzo 2018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26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51125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400" dirty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  <p:sp>
        <p:nvSpPr>
          <p:cNvPr id="9" name="2 Rectángulo">
            <a:extLst>
              <a:ext uri="{FF2B5EF4-FFF2-40B4-BE49-F238E27FC236}">
                <a16:creationId xmlns:a16="http://schemas.microsoft.com/office/drawing/2014/main" id="{C011AA99-CCDE-4C51-B3AC-1464F20C2D2C}"/>
              </a:ext>
            </a:extLst>
          </p:cNvPr>
          <p:cNvSpPr/>
          <p:nvPr/>
        </p:nvSpPr>
        <p:spPr>
          <a:xfrm>
            <a:off x="144016" y="6165304"/>
            <a:ext cx="5796136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Servicio Electoral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enero de 2018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95536" y="1201287"/>
            <a:ext cx="8229600" cy="547315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/>
              <a:t>En el mes de enero, el Servicio Electoral registró una ejecución que ascendió a </a:t>
            </a:r>
            <a:r>
              <a:rPr lang="es-CL" sz="1600" b="1" dirty="0"/>
              <a:t>$1.347 millones</a:t>
            </a:r>
            <a:r>
              <a:rPr lang="es-CL" sz="1600" dirty="0"/>
              <a:t>, equivalente a un gasto de </a:t>
            </a:r>
            <a:r>
              <a:rPr lang="es-CL" sz="1600" b="1" dirty="0"/>
              <a:t>5,7%</a:t>
            </a:r>
            <a:r>
              <a:rPr lang="es-CL" sz="1600" dirty="0"/>
              <a:t> respecto de la ley inicial, dicha ejecución es mayor en 4 puntos porcentuales respecto a igual mes del año 2017. El presupuesto aprobado por el Congreso Nacional no presentó modificaciones en el periodo.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/>
              <a:t>En cuanto a los programas, el 61% del presupuesto vigente para el ejercicio 2018, se concentra en el </a:t>
            </a:r>
            <a:r>
              <a:rPr lang="es-CL" sz="1600" b="1" dirty="0"/>
              <a:t>Servicio</a:t>
            </a:r>
            <a:r>
              <a:rPr lang="es-CL" sz="1600" dirty="0"/>
              <a:t> </a:t>
            </a:r>
            <a:r>
              <a:rPr lang="es-CL" sz="1600" b="1" dirty="0"/>
              <a:t>Electoral</a:t>
            </a:r>
            <a:r>
              <a:rPr lang="es-CL" sz="1600" dirty="0"/>
              <a:t>, que al mes de enero alcanzó un nivel de ejecución de </a:t>
            </a:r>
            <a:r>
              <a:rPr lang="es-CL" sz="1600" b="1" dirty="0"/>
              <a:t>5,5%</a:t>
            </a:r>
            <a:r>
              <a:rPr lang="es-CL" sz="1600" dirty="0"/>
              <a:t>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/>
              <a:t>A nivel global, el subtítulo que registra la menor erogación es </a:t>
            </a:r>
            <a:r>
              <a:rPr lang="es-CL" sz="1600" b="1" dirty="0"/>
              <a:t>adquisición de activos no financieros</a:t>
            </a:r>
            <a:r>
              <a:rPr lang="es-CL" sz="1600" dirty="0"/>
              <a:t> que no presentó gastos en el periodo, mientras que el mayor nivel de ejecución se registra en</a:t>
            </a:r>
            <a:r>
              <a:rPr lang="es-CL" sz="1600" b="1" dirty="0"/>
              <a:t> gastos en personal, con un 10,8%</a:t>
            </a:r>
            <a:r>
              <a:rPr lang="es-CL" sz="1600" dirty="0"/>
              <a:t>, que a su vez representó el 45,7% del presupuesto vigente de la Partida.</a:t>
            </a:r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Servicio Electoral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enero de 2018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id="{4FBCB85E-A790-4C36-8666-6F6B8AEF7C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7692894"/>
              </p:ext>
            </p:extLst>
          </p:nvPr>
        </p:nvGraphicFramePr>
        <p:xfrm>
          <a:off x="414338" y="1724100"/>
          <a:ext cx="8201485" cy="1330007"/>
        </p:xfrm>
        <a:graphic>
          <a:graphicData uri="http://schemas.openxmlformats.org/drawingml/2006/table">
            <a:tbl>
              <a:tblPr/>
              <a:tblGrid>
                <a:gridCol w="765320">
                  <a:extLst>
                    <a:ext uri="{9D8B030D-6E8A-4147-A177-3AD203B41FA5}">
                      <a16:colId xmlns:a16="http://schemas.microsoft.com/office/drawing/2014/main" val="1700610711"/>
                    </a:ext>
                  </a:extLst>
                </a:gridCol>
                <a:gridCol w="2981319">
                  <a:extLst>
                    <a:ext uri="{9D8B030D-6E8A-4147-A177-3AD203B41FA5}">
                      <a16:colId xmlns:a16="http://schemas.microsoft.com/office/drawing/2014/main" val="3009430638"/>
                    </a:ext>
                  </a:extLst>
                </a:gridCol>
                <a:gridCol w="765320">
                  <a:extLst>
                    <a:ext uri="{9D8B030D-6E8A-4147-A177-3AD203B41FA5}">
                      <a16:colId xmlns:a16="http://schemas.microsoft.com/office/drawing/2014/main" val="1912219850"/>
                    </a:ext>
                  </a:extLst>
                </a:gridCol>
                <a:gridCol w="765320">
                  <a:extLst>
                    <a:ext uri="{9D8B030D-6E8A-4147-A177-3AD203B41FA5}">
                      <a16:colId xmlns:a16="http://schemas.microsoft.com/office/drawing/2014/main" val="102806506"/>
                    </a:ext>
                  </a:extLst>
                </a:gridCol>
                <a:gridCol w="765320">
                  <a:extLst>
                    <a:ext uri="{9D8B030D-6E8A-4147-A177-3AD203B41FA5}">
                      <a16:colId xmlns:a16="http://schemas.microsoft.com/office/drawing/2014/main" val="250592690"/>
                    </a:ext>
                  </a:extLst>
                </a:gridCol>
                <a:gridCol w="765320">
                  <a:extLst>
                    <a:ext uri="{9D8B030D-6E8A-4147-A177-3AD203B41FA5}">
                      <a16:colId xmlns:a16="http://schemas.microsoft.com/office/drawing/2014/main" val="3834038931"/>
                    </a:ext>
                  </a:extLst>
                </a:gridCol>
                <a:gridCol w="696783">
                  <a:extLst>
                    <a:ext uri="{9D8B030D-6E8A-4147-A177-3AD203B41FA5}">
                      <a16:colId xmlns:a16="http://schemas.microsoft.com/office/drawing/2014/main" val="342417779"/>
                    </a:ext>
                  </a:extLst>
                </a:gridCol>
                <a:gridCol w="696783">
                  <a:extLst>
                    <a:ext uri="{9D8B030D-6E8A-4147-A177-3AD203B41FA5}">
                      <a16:colId xmlns:a16="http://schemas.microsoft.com/office/drawing/2014/main" val="3425231117"/>
                    </a:ext>
                  </a:extLst>
                </a:gridCol>
              </a:tblGrid>
              <a:tr h="175001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4481806"/>
                  </a:ext>
                </a:extLst>
              </a:tr>
              <a:tr h="280001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5660590"/>
                  </a:ext>
                </a:extLst>
              </a:tr>
              <a:tr h="17500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23.840.798 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23.840.798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1.347.211 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5,7%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5,7%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1822625"/>
                  </a:ext>
                </a:extLst>
              </a:tr>
              <a:tr h="1750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10.904.860 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10.904.860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1.177.159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10,8%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10,8%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1621173"/>
                  </a:ext>
                </a:extLst>
              </a:tr>
              <a:tr h="1750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12.677.255 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12.677.255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170.052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9493914"/>
                  </a:ext>
                </a:extLst>
              </a:tr>
              <a:tr h="1750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5301541"/>
                  </a:ext>
                </a:extLst>
              </a:tr>
              <a:tr h="1750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258.672 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258.672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6076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32423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Servicio Electoral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enero de 2018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A45A4E3F-980C-4301-9574-EE0457D419D4}"/>
              </a:ext>
            </a:extLst>
          </p:cNvPr>
          <p:cNvSpPr txBox="1"/>
          <p:nvPr/>
        </p:nvSpPr>
        <p:spPr>
          <a:xfrm>
            <a:off x="414338" y="1388341"/>
            <a:ext cx="82107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600" b="1" dirty="0"/>
              <a:t>Comportamiento de la Ejecución Presupuestaria de la Partida 2017 - 2018 </a:t>
            </a:r>
          </a:p>
        </p:txBody>
      </p:sp>
      <p:pic>
        <p:nvPicPr>
          <p:cNvPr id="13" name="Imagen 12">
            <a:extLst>
              <a:ext uri="{FF2B5EF4-FFF2-40B4-BE49-F238E27FC236}">
                <a16:creationId xmlns:a16="http://schemas.microsoft.com/office/drawing/2014/main" id="{492E2083-1E5B-4C5F-9D9B-51410A6573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7389" y="1913908"/>
            <a:ext cx="6264696" cy="3202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6" y="548680"/>
            <a:ext cx="8210799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28, Resumen por Capítulos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al mes de enero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de 2018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9" name="Tabla 8">
            <a:extLst>
              <a:ext uri="{FF2B5EF4-FFF2-40B4-BE49-F238E27FC236}">
                <a16:creationId xmlns:a16="http://schemas.microsoft.com/office/drawing/2014/main" id="{C7CCAC64-FE81-4DD1-97C0-6AC34AFECD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3388743"/>
              </p:ext>
            </p:extLst>
          </p:nvPr>
        </p:nvGraphicFramePr>
        <p:xfrm>
          <a:off x="414336" y="1748698"/>
          <a:ext cx="8201488" cy="1032230"/>
        </p:xfrm>
        <a:graphic>
          <a:graphicData uri="http://schemas.openxmlformats.org/drawingml/2006/table">
            <a:tbl>
              <a:tblPr/>
              <a:tblGrid>
                <a:gridCol w="292492">
                  <a:extLst>
                    <a:ext uri="{9D8B030D-6E8A-4147-A177-3AD203B41FA5}">
                      <a16:colId xmlns:a16="http://schemas.microsoft.com/office/drawing/2014/main" val="2021414386"/>
                    </a:ext>
                  </a:extLst>
                </a:gridCol>
                <a:gridCol w="292492">
                  <a:extLst>
                    <a:ext uri="{9D8B030D-6E8A-4147-A177-3AD203B41FA5}">
                      <a16:colId xmlns:a16="http://schemas.microsoft.com/office/drawing/2014/main" val="3472750858"/>
                    </a:ext>
                  </a:extLst>
                </a:gridCol>
                <a:gridCol w="3053622">
                  <a:extLst>
                    <a:ext uri="{9D8B030D-6E8A-4147-A177-3AD203B41FA5}">
                      <a16:colId xmlns:a16="http://schemas.microsoft.com/office/drawing/2014/main" val="2185525388"/>
                    </a:ext>
                  </a:extLst>
                </a:gridCol>
                <a:gridCol w="783880">
                  <a:extLst>
                    <a:ext uri="{9D8B030D-6E8A-4147-A177-3AD203B41FA5}">
                      <a16:colId xmlns:a16="http://schemas.microsoft.com/office/drawing/2014/main" val="3305117784"/>
                    </a:ext>
                  </a:extLst>
                </a:gridCol>
                <a:gridCol w="783880">
                  <a:extLst>
                    <a:ext uri="{9D8B030D-6E8A-4147-A177-3AD203B41FA5}">
                      <a16:colId xmlns:a16="http://schemas.microsoft.com/office/drawing/2014/main" val="3852575080"/>
                    </a:ext>
                  </a:extLst>
                </a:gridCol>
                <a:gridCol w="783880">
                  <a:extLst>
                    <a:ext uri="{9D8B030D-6E8A-4147-A177-3AD203B41FA5}">
                      <a16:colId xmlns:a16="http://schemas.microsoft.com/office/drawing/2014/main" val="1723971206"/>
                    </a:ext>
                  </a:extLst>
                </a:gridCol>
                <a:gridCol w="783880">
                  <a:extLst>
                    <a:ext uri="{9D8B030D-6E8A-4147-A177-3AD203B41FA5}">
                      <a16:colId xmlns:a16="http://schemas.microsoft.com/office/drawing/2014/main" val="1079281266"/>
                    </a:ext>
                  </a:extLst>
                </a:gridCol>
                <a:gridCol w="713681">
                  <a:extLst>
                    <a:ext uri="{9D8B030D-6E8A-4147-A177-3AD203B41FA5}">
                      <a16:colId xmlns:a16="http://schemas.microsoft.com/office/drawing/2014/main" val="696785494"/>
                    </a:ext>
                  </a:extLst>
                </a:gridCol>
                <a:gridCol w="713681">
                  <a:extLst>
                    <a:ext uri="{9D8B030D-6E8A-4147-A177-3AD203B41FA5}">
                      <a16:colId xmlns:a16="http://schemas.microsoft.com/office/drawing/2014/main" val="1394059777"/>
                    </a:ext>
                  </a:extLst>
                </a:gridCol>
              </a:tblGrid>
              <a:tr h="18432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9763885"/>
                  </a:ext>
                </a:extLst>
              </a:tr>
              <a:tr h="2949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1783170"/>
                  </a:ext>
                </a:extLst>
              </a:tr>
              <a:tr h="1843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Electoral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23.840.798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23.840.798 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1.347.211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5,7%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5,7%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9233383"/>
                  </a:ext>
                </a:extLst>
              </a:tr>
              <a:tr h="1843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10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Servicio Electoral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14.619.671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14.619.671 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797.697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3354089"/>
                  </a:ext>
                </a:extLst>
              </a:tr>
              <a:tr h="1843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10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Elecciones Parlamentarias y Presidencial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9.221.127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9.221.127 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549.514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6,0%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6,0%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94506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55137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28, Capítulo 01, Programa 01: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SERVICIO ELECTORAL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enero de 2018 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86224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B7026C1A-ED88-40BE-977C-DFFB8C2F3A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8415749"/>
              </p:ext>
            </p:extLst>
          </p:nvPr>
        </p:nvGraphicFramePr>
        <p:xfrm>
          <a:off x="414336" y="1988840"/>
          <a:ext cx="8201487" cy="2160243"/>
        </p:xfrm>
        <a:graphic>
          <a:graphicData uri="http://schemas.openxmlformats.org/drawingml/2006/table">
            <a:tbl>
              <a:tblPr/>
              <a:tblGrid>
                <a:gridCol w="285170">
                  <a:extLst>
                    <a:ext uri="{9D8B030D-6E8A-4147-A177-3AD203B41FA5}">
                      <a16:colId xmlns:a16="http://schemas.microsoft.com/office/drawing/2014/main" val="478415353"/>
                    </a:ext>
                  </a:extLst>
                </a:gridCol>
                <a:gridCol w="285170">
                  <a:extLst>
                    <a:ext uri="{9D8B030D-6E8A-4147-A177-3AD203B41FA5}">
                      <a16:colId xmlns:a16="http://schemas.microsoft.com/office/drawing/2014/main" val="236503214"/>
                    </a:ext>
                  </a:extLst>
                </a:gridCol>
                <a:gridCol w="285170">
                  <a:extLst>
                    <a:ext uri="{9D8B030D-6E8A-4147-A177-3AD203B41FA5}">
                      <a16:colId xmlns:a16="http://schemas.microsoft.com/office/drawing/2014/main" val="3296699975"/>
                    </a:ext>
                  </a:extLst>
                </a:gridCol>
                <a:gridCol w="2977174">
                  <a:extLst>
                    <a:ext uri="{9D8B030D-6E8A-4147-A177-3AD203B41FA5}">
                      <a16:colId xmlns:a16="http://schemas.microsoft.com/office/drawing/2014/main" val="219045924"/>
                    </a:ext>
                  </a:extLst>
                </a:gridCol>
                <a:gridCol w="764255">
                  <a:extLst>
                    <a:ext uri="{9D8B030D-6E8A-4147-A177-3AD203B41FA5}">
                      <a16:colId xmlns:a16="http://schemas.microsoft.com/office/drawing/2014/main" val="2781395862"/>
                    </a:ext>
                  </a:extLst>
                </a:gridCol>
                <a:gridCol w="764255">
                  <a:extLst>
                    <a:ext uri="{9D8B030D-6E8A-4147-A177-3AD203B41FA5}">
                      <a16:colId xmlns:a16="http://schemas.microsoft.com/office/drawing/2014/main" val="3896839050"/>
                    </a:ext>
                  </a:extLst>
                </a:gridCol>
                <a:gridCol w="764255">
                  <a:extLst>
                    <a:ext uri="{9D8B030D-6E8A-4147-A177-3AD203B41FA5}">
                      <a16:colId xmlns:a16="http://schemas.microsoft.com/office/drawing/2014/main" val="4163057780"/>
                    </a:ext>
                  </a:extLst>
                </a:gridCol>
                <a:gridCol w="684408">
                  <a:extLst>
                    <a:ext uri="{9D8B030D-6E8A-4147-A177-3AD203B41FA5}">
                      <a16:colId xmlns:a16="http://schemas.microsoft.com/office/drawing/2014/main" val="1352283950"/>
                    </a:ext>
                  </a:extLst>
                </a:gridCol>
                <a:gridCol w="695815">
                  <a:extLst>
                    <a:ext uri="{9D8B030D-6E8A-4147-A177-3AD203B41FA5}">
                      <a16:colId xmlns:a16="http://schemas.microsoft.com/office/drawing/2014/main" val="854442803"/>
                    </a:ext>
                  </a:extLst>
                </a:gridCol>
                <a:gridCol w="695815">
                  <a:extLst>
                    <a:ext uri="{9D8B030D-6E8A-4147-A177-3AD203B41FA5}">
                      <a16:colId xmlns:a16="http://schemas.microsoft.com/office/drawing/2014/main" val="3170485724"/>
                    </a:ext>
                  </a:extLst>
                </a:gridCol>
              </a:tblGrid>
              <a:tr h="16876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4179356"/>
                  </a:ext>
                </a:extLst>
              </a:tr>
              <a:tr h="30378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9420069"/>
                  </a:ext>
                </a:extLst>
              </a:tr>
              <a:tr h="16876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14.619.671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14.619.671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797.697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1951047"/>
                  </a:ext>
                </a:extLst>
              </a:tr>
              <a:tr h="1687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9.860.674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9.860.674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703.040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6309299"/>
                  </a:ext>
                </a:extLst>
              </a:tr>
              <a:tr h="1687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4.500.314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4.500.314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94.657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3260819"/>
                  </a:ext>
                </a:extLst>
              </a:tr>
              <a:tr h="1687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3161751"/>
                  </a:ext>
                </a:extLst>
              </a:tr>
              <a:tr h="1687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3863297"/>
                  </a:ext>
                </a:extLst>
              </a:tr>
              <a:tr h="1687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258.672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258.672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860205"/>
                  </a:ext>
                </a:extLst>
              </a:tr>
              <a:tr h="1687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53.870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53.870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0273153"/>
                  </a:ext>
                </a:extLst>
              </a:tr>
              <a:tr h="1687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82.080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82.080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6932177"/>
                  </a:ext>
                </a:extLst>
              </a:tr>
              <a:tr h="1687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66.690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66.690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4289417"/>
                  </a:ext>
                </a:extLst>
              </a:tr>
              <a:tr h="1687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56.032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56.032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9517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28, Capítulo 01, Programa 03: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ELECCIONES PARLAMENTARIAS Y PRESIDENCIAL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enero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6DD055B8-E889-4B49-B00F-E134DFAB49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4516018"/>
              </p:ext>
            </p:extLst>
          </p:nvPr>
        </p:nvGraphicFramePr>
        <p:xfrm>
          <a:off x="414336" y="1988840"/>
          <a:ext cx="8201487" cy="1080122"/>
        </p:xfrm>
        <a:graphic>
          <a:graphicData uri="http://schemas.openxmlformats.org/drawingml/2006/table">
            <a:tbl>
              <a:tblPr/>
              <a:tblGrid>
                <a:gridCol w="285170">
                  <a:extLst>
                    <a:ext uri="{9D8B030D-6E8A-4147-A177-3AD203B41FA5}">
                      <a16:colId xmlns:a16="http://schemas.microsoft.com/office/drawing/2014/main" val="204049976"/>
                    </a:ext>
                  </a:extLst>
                </a:gridCol>
                <a:gridCol w="285170">
                  <a:extLst>
                    <a:ext uri="{9D8B030D-6E8A-4147-A177-3AD203B41FA5}">
                      <a16:colId xmlns:a16="http://schemas.microsoft.com/office/drawing/2014/main" val="3566947430"/>
                    </a:ext>
                  </a:extLst>
                </a:gridCol>
                <a:gridCol w="285170">
                  <a:extLst>
                    <a:ext uri="{9D8B030D-6E8A-4147-A177-3AD203B41FA5}">
                      <a16:colId xmlns:a16="http://schemas.microsoft.com/office/drawing/2014/main" val="2618579913"/>
                    </a:ext>
                  </a:extLst>
                </a:gridCol>
                <a:gridCol w="2977174">
                  <a:extLst>
                    <a:ext uri="{9D8B030D-6E8A-4147-A177-3AD203B41FA5}">
                      <a16:colId xmlns:a16="http://schemas.microsoft.com/office/drawing/2014/main" val="2436008425"/>
                    </a:ext>
                  </a:extLst>
                </a:gridCol>
                <a:gridCol w="764255">
                  <a:extLst>
                    <a:ext uri="{9D8B030D-6E8A-4147-A177-3AD203B41FA5}">
                      <a16:colId xmlns:a16="http://schemas.microsoft.com/office/drawing/2014/main" val="523559034"/>
                    </a:ext>
                  </a:extLst>
                </a:gridCol>
                <a:gridCol w="764255">
                  <a:extLst>
                    <a:ext uri="{9D8B030D-6E8A-4147-A177-3AD203B41FA5}">
                      <a16:colId xmlns:a16="http://schemas.microsoft.com/office/drawing/2014/main" val="814558889"/>
                    </a:ext>
                  </a:extLst>
                </a:gridCol>
                <a:gridCol w="764255">
                  <a:extLst>
                    <a:ext uri="{9D8B030D-6E8A-4147-A177-3AD203B41FA5}">
                      <a16:colId xmlns:a16="http://schemas.microsoft.com/office/drawing/2014/main" val="1054455030"/>
                    </a:ext>
                  </a:extLst>
                </a:gridCol>
                <a:gridCol w="684408">
                  <a:extLst>
                    <a:ext uri="{9D8B030D-6E8A-4147-A177-3AD203B41FA5}">
                      <a16:colId xmlns:a16="http://schemas.microsoft.com/office/drawing/2014/main" val="2143860153"/>
                    </a:ext>
                  </a:extLst>
                </a:gridCol>
                <a:gridCol w="695815">
                  <a:extLst>
                    <a:ext uri="{9D8B030D-6E8A-4147-A177-3AD203B41FA5}">
                      <a16:colId xmlns:a16="http://schemas.microsoft.com/office/drawing/2014/main" val="3241216388"/>
                    </a:ext>
                  </a:extLst>
                </a:gridCol>
                <a:gridCol w="695815">
                  <a:extLst>
                    <a:ext uri="{9D8B030D-6E8A-4147-A177-3AD203B41FA5}">
                      <a16:colId xmlns:a16="http://schemas.microsoft.com/office/drawing/2014/main" val="474472305"/>
                    </a:ext>
                  </a:extLst>
                </a:gridCol>
              </a:tblGrid>
              <a:tr h="19287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0822555"/>
                  </a:ext>
                </a:extLst>
              </a:tr>
              <a:tr h="30860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9885816"/>
                  </a:ext>
                </a:extLst>
              </a:tr>
              <a:tr h="19287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9.221.127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9.221.127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549.514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968398"/>
                  </a:ext>
                </a:extLst>
              </a:tr>
              <a:tr h="1928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1.044.186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1.044.186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474.119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2187657"/>
                  </a:ext>
                </a:extLst>
              </a:tr>
              <a:tr h="1928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8.176.941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8.176.941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75.395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92629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3746420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2836</TotalTime>
  <Words>665</Words>
  <Application>Microsoft Office PowerPoint</Application>
  <PresentationFormat>Presentación en pantalla (4:3)</PresentationFormat>
  <Paragraphs>282</Paragraphs>
  <Slides>7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5" baseType="lpstr">
      <vt:lpstr>Andalus</vt:lpstr>
      <vt:lpstr>Arial</vt:lpstr>
      <vt:lpstr>Calibri</vt:lpstr>
      <vt:lpstr>Times New Roman</vt:lpstr>
      <vt:lpstr>Verdana</vt:lpstr>
      <vt:lpstr>1_Tema de Office</vt:lpstr>
      <vt:lpstr>Tema de Office</vt:lpstr>
      <vt:lpstr>Imagen de mapa de bits</vt:lpstr>
      <vt:lpstr>EJECUCIÓN PRESUPUESTARIA DE GASTOS ACUMULADA al mes de enero de 2018 Partida 28: SERVICIO ELECTORAL</vt:lpstr>
      <vt:lpstr>Ejecución Presupuestaria de Gastos Servicio Electoral acumulada al mes de enero de 2018</vt:lpstr>
      <vt:lpstr>Ejecución Presupuestaria de Gastos Servicio Electoral acumulada al mes de enero de 2018</vt:lpstr>
      <vt:lpstr>Ejecución Presupuestaria de Gastos Servicio Electoral acumulada al mes de enero de 2018</vt:lpstr>
      <vt:lpstr>Ejecución Presupuestaria de Gastos Partida 28, Resumen por Capítulos acumulada al mes de enero de 2018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rodrigo ruiz</cp:lastModifiedBy>
  <cp:revision>168</cp:revision>
  <cp:lastPrinted>2016-10-11T11:56:42Z</cp:lastPrinted>
  <dcterms:created xsi:type="dcterms:W3CDTF">2016-06-23T13:38:47Z</dcterms:created>
  <dcterms:modified xsi:type="dcterms:W3CDTF">2018-08-08T15:27:18Z</dcterms:modified>
</cp:coreProperties>
</file>