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98" r:id="rId4"/>
    <p:sldId id="301" r:id="rId5"/>
    <p:sldId id="264" r:id="rId6"/>
    <p:sldId id="263" r:id="rId7"/>
    <p:sldId id="265" r:id="rId8"/>
    <p:sldId id="300" r:id="rId9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0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08-08-2018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08-08-2018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08-08-2018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08-08-2018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08-08-2018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08-08-2018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53572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012160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15900720-A36E-4E68-A40B-CD78FAAD4736}"/>
              </a:ext>
            </a:extLst>
          </p:cNvPr>
          <p:cNvSpPr txBox="1">
            <a:spLocks/>
          </p:cNvSpPr>
          <p:nvPr userDrawn="1"/>
        </p:nvSpPr>
        <p:spPr>
          <a:xfrm>
            <a:off x="280665" y="635635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enero de 2018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28: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6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C011AA99-CCDE-4C51-B3AC-1464F20C2D2C}"/>
              </a:ext>
            </a:extLst>
          </p:cNvPr>
          <p:cNvSpPr/>
          <p:nvPr/>
        </p:nvSpPr>
        <p:spPr>
          <a:xfrm>
            <a:off x="144016" y="6165304"/>
            <a:ext cx="579613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Servicio Electoral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01287"/>
            <a:ext cx="8229600" cy="54731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el mes de enero, el Servicio Electoral registró una ejecución que ascendió a </a:t>
            </a:r>
            <a:r>
              <a:rPr lang="es-CL" sz="1600" b="1" dirty="0"/>
              <a:t>$1.347 millones</a:t>
            </a:r>
            <a:r>
              <a:rPr lang="es-CL" sz="1600" dirty="0"/>
              <a:t>, equivalente a un gasto de </a:t>
            </a:r>
            <a:r>
              <a:rPr lang="es-CL" sz="1600" b="1" dirty="0"/>
              <a:t>5,7%</a:t>
            </a:r>
            <a:r>
              <a:rPr lang="es-CL" sz="1600" dirty="0"/>
              <a:t> respecto de la ley inicial, dicha ejecución es mayor en 4 puntos porcentuales respecto a igual mes del año 2017. El presupuesto aprobado por el Congreso Nacional no presentó modificaciones en el periodo.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cuanto a los programas, el 61% del presupuesto vigente para el ejercicio 2018, se concentra en el </a:t>
            </a:r>
            <a:r>
              <a:rPr lang="es-CL" sz="1600" b="1" dirty="0"/>
              <a:t>Servicio</a:t>
            </a:r>
            <a:r>
              <a:rPr lang="es-CL" sz="1600" dirty="0"/>
              <a:t> </a:t>
            </a:r>
            <a:r>
              <a:rPr lang="es-CL" sz="1600" b="1" dirty="0"/>
              <a:t>Electoral</a:t>
            </a:r>
            <a:r>
              <a:rPr lang="es-CL" sz="1600" dirty="0"/>
              <a:t>, que al mes de enero alcanzó un nivel de ejecución de </a:t>
            </a:r>
            <a:r>
              <a:rPr lang="es-CL" sz="1600" b="1" dirty="0"/>
              <a:t>5,5%</a:t>
            </a:r>
            <a:r>
              <a:rPr lang="es-CL" sz="1600" dirty="0"/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A nivel global, el subtítulo que registra la menor erogación es </a:t>
            </a:r>
            <a:r>
              <a:rPr lang="es-CL" sz="1600" b="1" dirty="0"/>
              <a:t>adquisición de activos no financieros</a:t>
            </a:r>
            <a:r>
              <a:rPr lang="es-CL" sz="1600" dirty="0"/>
              <a:t> que no presentó gastos en el periodo, mientras que el mayor nivel de ejecución se registra en</a:t>
            </a:r>
            <a:r>
              <a:rPr lang="es-CL" sz="1600" b="1" dirty="0"/>
              <a:t> gastos en personal, con un 10,8%</a:t>
            </a:r>
            <a:r>
              <a:rPr lang="es-CL" sz="1600" dirty="0"/>
              <a:t>, que a su vez representó el 45,7% del presupuesto vigente de la Partida.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Servicio Electoral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4FBCB85E-A790-4C36-8666-6F6B8AEF7C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692894"/>
              </p:ext>
            </p:extLst>
          </p:nvPr>
        </p:nvGraphicFramePr>
        <p:xfrm>
          <a:off x="414338" y="1724100"/>
          <a:ext cx="8201485" cy="1330007"/>
        </p:xfrm>
        <a:graphic>
          <a:graphicData uri="http://schemas.openxmlformats.org/drawingml/2006/table">
            <a:tbl>
              <a:tblPr/>
              <a:tblGrid>
                <a:gridCol w="765320">
                  <a:extLst>
                    <a:ext uri="{9D8B030D-6E8A-4147-A177-3AD203B41FA5}">
                      <a16:colId xmlns:a16="http://schemas.microsoft.com/office/drawing/2014/main" val="1700610711"/>
                    </a:ext>
                  </a:extLst>
                </a:gridCol>
                <a:gridCol w="2981319">
                  <a:extLst>
                    <a:ext uri="{9D8B030D-6E8A-4147-A177-3AD203B41FA5}">
                      <a16:colId xmlns:a16="http://schemas.microsoft.com/office/drawing/2014/main" val="3009430638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val="1912219850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val="102806506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val="250592690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val="3834038931"/>
                    </a:ext>
                  </a:extLst>
                </a:gridCol>
                <a:gridCol w="696783">
                  <a:extLst>
                    <a:ext uri="{9D8B030D-6E8A-4147-A177-3AD203B41FA5}">
                      <a16:colId xmlns:a16="http://schemas.microsoft.com/office/drawing/2014/main" val="342417779"/>
                    </a:ext>
                  </a:extLst>
                </a:gridCol>
                <a:gridCol w="696783">
                  <a:extLst>
                    <a:ext uri="{9D8B030D-6E8A-4147-A177-3AD203B41FA5}">
                      <a16:colId xmlns:a16="http://schemas.microsoft.com/office/drawing/2014/main" val="3425231117"/>
                    </a:ext>
                  </a:extLst>
                </a:gridCol>
              </a:tblGrid>
              <a:tr h="17500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4481806"/>
                  </a:ext>
                </a:extLst>
              </a:tr>
              <a:tr h="280001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660590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23.840.798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23.840.798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1.347.211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1822625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10.904.860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10.904.860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1.177.159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1621173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12.677.255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12.677.255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170.052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493914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301541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258.672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258.672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607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Servicio Electoral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45A4E3F-980C-4301-9574-EE0457D419D4}"/>
              </a:ext>
            </a:extLst>
          </p:cNvPr>
          <p:cNvSpPr txBox="1"/>
          <p:nvPr/>
        </p:nvSpPr>
        <p:spPr>
          <a:xfrm>
            <a:off x="414338" y="1388341"/>
            <a:ext cx="82107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b="1" dirty="0"/>
              <a:t>Comportamiento de la Ejecución Presupuestaria de la Partida 2017 - 2018 </a:t>
            </a: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492E2083-1E5B-4C5F-9D9B-51410A6573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7389" y="1913908"/>
            <a:ext cx="6264696" cy="3202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28, Resumen por Capítulos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al mes de enero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C7CCAC64-FE81-4DD1-97C0-6AC34AFECD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388743"/>
              </p:ext>
            </p:extLst>
          </p:nvPr>
        </p:nvGraphicFramePr>
        <p:xfrm>
          <a:off x="414336" y="1748698"/>
          <a:ext cx="8201488" cy="1032230"/>
        </p:xfrm>
        <a:graphic>
          <a:graphicData uri="http://schemas.openxmlformats.org/drawingml/2006/table">
            <a:tbl>
              <a:tblPr/>
              <a:tblGrid>
                <a:gridCol w="292492">
                  <a:extLst>
                    <a:ext uri="{9D8B030D-6E8A-4147-A177-3AD203B41FA5}">
                      <a16:colId xmlns:a16="http://schemas.microsoft.com/office/drawing/2014/main" val="2021414386"/>
                    </a:ext>
                  </a:extLst>
                </a:gridCol>
                <a:gridCol w="292492">
                  <a:extLst>
                    <a:ext uri="{9D8B030D-6E8A-4147-A177-3AD203B41FA5}">
                      <a16:colId xmlns:a16="http://schemas.microsoft.com/office/drawing/2014/main" val="3472750858"/>
                    </a:ext>
                  </a:extLst>
                </a:gridCol>
                <a:gridCol w="3053622">
                  <a:extLst>
                    <a:ext uri="{9D8B030D-6E8A-4147-A177-3AD203B41FA5}">
                      <a16:colId xmlns:a16="http://schemas.microsoft.com/office/drawing/2014/main" val="2185525388"/>
                    </a:ext>
                  </a:extLst>
                </a:gridCol>
                <a:gridCol w="783880">
                  <a:extLst>
                    <a:ext uri="{9D8B030D-6E8A-4147-A177-3AD203B41FA5}">
                      <a16:colId xmlns:a16="http://schemas.microsoft.com/office/drawing/2014/main" val="3305117784"/>
                    </a:ext>
                  </a:extLst>
                </a:gridCol>
                <a:gridCol w="783880">
                  <a:extLst>
                    <a:ext uri="{9D8B030D-6E8A-4147-A177-3AD203B41FA5}">
                      <a16:colId xmlns:a16="http://schemas.microsoft.com/office/drawing/2014/main" val="3852575080"/>
                    </a:ext>
                  </a:extLst>
                </a:gridCol>
                <a:gridCol w="783880">
                  <a:extLst>
                    <a:ext uri="{9D8B030D-6E8A-4147-A177-3AD203B41FA5}">
                      <a16:colId xmlns:a16="http://schemas.microsoft.com/office/drawing/2014/main" val="1723971206"/>
                    </a:ext>
                  </a:extLst>
                </a:gridCol>
                <a:gridCol w="783880">
                  <a:extLst>
                    <a:ext uri="{9D8B030D-6E8A-4147-A177-3AD203B41FA5}">
                      <a16:colId xmlns:a16="http://schemas.microsoft.com/office/drawing/2014/main" val="1079281266"/>
                    </a:ext>
                  </a:extLst>
                </a:gridCol>
                <a:gridCol w="713681">
                  <a:extLst>
                    <a:ext uri="{9D8B030D-6E8A-4147-A177-3AD203B41FA5}">
                      <a16:colId xmlns:a16="http://schemas.microsoft.com/office/drawing/2014/main" val="696785494"/>
                    </a:ext>
                  </a:extLst>
                </a:gridCol>
                <a:gridCol w="713681">
                  <a:extLst>
                    <a:ext uri="{9D8B030D-6E8A-4147-A177-3AD203B41FA5}">
                      <a16:colId xmlns:a16="http://schemas.microsoft.com/office/drawing/2014/main" val="1394059777"/>
                    </a:ext>
                  </a:extLst>
                </a:gridCol>
              </a:tblGrid>
              <a:tr h="1843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9763885"/>
                  </a:ext>
                </a:extLst>
              </a:tr>
              <a:tr h="294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783170"/>
                  </a:ext>
                </a:extLst>
              </a:tr>
              <a:tr h="184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23.840.798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23.840.798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1.347.211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233383"/>
                  </a:ext>
                </a:extLst>
              </a:tr>
              <a:tr h="184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Servicio Electoral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14.619.671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14.619.671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797.697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354089"/>
                  </a:ext>
                </a:extLst>
              </a:tr>
              <a:tr h="184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Elecciones Parlamentarias y Presidencial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9.221.127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9.221.127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549.514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450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28, Capítulo 01,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ELECTORAL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B7026C1A-ED88-40BE-977C-DFFB8C2F3A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415749"/>
              </p:ext>
            </p:extLst>
          </p:nvPr>
        </p:nvGraphicFramePr>
        <p:xfrm>
          <a:off x="414336" y="1988840"/>
          <a:ext cx="8201487" cy="2160243"/>
        </p:xfrm>
        <a:graphic>
          <a:graphicData uri="http://schemas.openxmlformats.org/drawingml/2006/table">
            <a:tbl>
              <a:tblPr/>
              <a:tblGrid>
                <a:gridCol w="285170">
                  <a:extLst>
                    <a:ext uri="{9D8B030D-6E8A-4147-A177-3AD203B41FA5}">
                      <a16:colId xmlns:a16="http://schemas.microsoft.com/office/drawing/2014/main" val="478415353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236503214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3296699975"/>
                    </a:ext>
                  </a:extLst>
                </a:gridCol>
                <a:gridCol w="2977174">
                  <a:extLst>
                    <a:ext uri="{9D8B030D-6E8A-4147-A177-3AD203B41FA5}">
                      <a16:colId xmlns:a16="http://schemas.microsoft.com/office/drawing/2014/main" val="219045924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2781395862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3896839050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4163057780"/>
                    </a:ext>
                  </a:extLst>
                </a:gridCol>
                <a:gridCol w="684408">
                  <a:extLst>
                    <a:ext uri="{9D8B030D-6E8A-4147-A177-3AD203B41FA5}">
                      <a16:colId xmlns:a16="http://schemas.microsoft.com/office/drawing/2014/main" val="1352283950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854442803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3170485724"/>
                    </a:ext>
                  </a:extLst>
                </a:gridCol>
              </a:tblGrid>
              <a:tr h="1687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4179356"/>
                  </a:ext>
                </a:extLst>
              </a:tr>
              <a:tr h="3037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420069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14.619.671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14.619.671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797.697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951047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9.860.674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9.860.674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703.040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309299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4.500.314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4.500.314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94.657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260819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3161751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863297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258.672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258.672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60205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53.870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273153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6932177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289417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56.032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51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28, Capítulo 01, Programa 03: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ELECCIONES PARLAMENTARIAS Y PRESIDENCIAL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6DD055B8-E889-4B49-B00F-E134DFAB49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516018"/>
              </p:ext>
            </p:extLst>
          </p:nvPr>
        </p:nvGraphicFramePr>
        <p:xfrm>
          <a:off x="414336" y="1988840"/>
          <a:ext cx="8201487" cy="1080122"/>
        </p:xfrm>
        <a:graphic>
          <a:graphicData uri="http://schemas.openxmlformats.org/drawingml/2006/table">
            <a:tbl>
              <a:tblPr/>
              <a:tblGrid>
                <a:gridCol w="285170">
                  <a:extLst>
                    <a:ext uri="{9D8B030D-6E8A-4147-A177-3AD203B41FA5}">
                      <a16:colId xmlns:a16="http://schemas.microsoft.com/office/drawing/2014/main" val="204049976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3566947430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2618579913"/>
                    </a:ext>
                  </a:extLst>
                </a:gridCol>
                <a:gridCol w="2977174">
                  <a:extLst>
                    <a:ext uri="{9D8B030D-6E8A-4147-A177-3AD203B41FA5}">
                      <a16:colId xmlns:a16="http://schemas.microsoft.com/office/drawing/2014/main" val="2436008425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523559034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814558889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1054455030"/>
                    </a:ext>
                  </a:extLst>
                </a:gridCol>
                <a:gridCol w="684408">
                  <a:extLst>
                    <a:ext uri="{9D8B030D-6E8A-4147-A177-3AD203B41FA5}">
                      <a16:colId xmlns:a16="http://schemas.microsoft.com/office/drawing/2014/main" val="2143860153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3241216388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474472305"/>
                    </a:ext>
                  </a:extLst>
                </a:gridCol>
              </a:tblGrid>
              <a:tr h="1928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822555"/>
                  </a:ext>
                </a:extLst>
              </a:tr>
              <a:tr h="3086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885816"/>
                  </a:ext>
                </a:extLst>
              </a:tr>
              <a:tr h="1928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9.221.127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9.221.127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549.514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68398"/>
                  </a:ext>
                </a:extLst>
              </a:tr>
              <a:tr h="192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1.044.186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1.044.186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474.119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187657"/>
                  </a:ext>
                </a:extLst>
              </a:tr>
              <a:tr h="192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8.176.941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8.176.941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75.395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262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374642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2836</TotalTime>
  <Words>665</Words>
  <Application>Microsoft Office PowerPoint</Application>
  <PresentationFormat>Presentación en pantalla (4:3)</PresentationFormat>
  <Paragraphs>282</Paragraphs>
  <Slides>7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enero de 2018 Partida 28: SERVICIO ELECTORAL</vt:lpstr>
      <vt:lpstr>Ejecución Presupuestaria de Gastos Servicio Electoral acumulada al mes de enero de 2018</vt:lpstr>
      <vt:lpstr>Ejecución Presupuestaria de Gastos Servicio Electoral acumulada al mes de enero de 2018</vt:lpstr>
      <vt:lpstr>Ejecución Presupuestaria de Gastos Servicio Electoral acumulada al mes de enero de 2018</vt:lpstr>
      <vt:lpstr>Ejecución Presupuestaria de Gastos Partida 28, Resumen por Capítulos acumulada al mes de enero de 2018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168</cp:revision>
  <cp:lastPrinted>2016-10-11T11:56:42Z</cp:lastPrinted>
  <dcterms:created xsi:type="dcterms:W3CDTF">2016-06-23T13:38:47Z</dcterms:created>
  <dcterms:modified xsi:type="dcterms:W3CDTF">2018-08-08T15:27:18Z</dcterms:modified>
</cp:coreProperties>
</file>