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92576"/>
        <c:axId val="42707584"/>
        <c:axId val="0"/>
      </c:bar3DChart>
      <c:catAx>
        <c:axId val="3679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707584"/>
        <c:crosses val="autoZero"/>
        <c:auto val="1"/>
        <c:lblAlgn val="ctr"/>
        <c:lblOffset val="100"/>
        <c:noMultiLvlLbl val="0"/>
      </c:catAx>
      <c:valAx>
        <c:axId val="4270758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6792576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1" name="Picture 15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729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marzo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0" name="Picture 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</a:t>
            </a:r>
            <a:r>
              <a:rPr lang="es-CL" sz="1400" dirty="0" smtClean="0"/>
              <a:t>a con un presupuesto de $53.923 millones</a:t>
            </a:r>
            <a:r>
              <a:rPr lang="es-CL" sz="1400" dirty="0" smtClean="0"/>
              <a:t>, que se distribuyen en un 59% en Gastos en Personal, 21% en Bienes y Servicios de Consumo, 15% en Transferencias Corrientes y 4% en Adquisición de Activos No Financieros.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En cuanto a los Servicios, el 55% se destina a Subsecretaría, mientras que el 25% va a Servicio de Evaluación de Ambiental y 18% de Superintendencia de Medio Ambiente </a:t>
            </a:r>
            <a:endParaRPr lang="es-CL" sz="1400" dirty="0" smtClean="0">
              <a:solidFill>
                <a:prstClr val="black"/>
              </a:solidFill>
            </a:endParaRPr>
          </a:p>
          <a:p>
            <a:pPr algn="just"/>
            <a:endParaRPr lang="es-CL" sz="1600" dirty="0"/>
          </a:p>
          <a:p>
            <a:pPr algn="just"/>
            <a:r>
              <a:rPr lang="es-CL" sz="1600" dirty="0">
                <a:solidFill>
                  <a:srgbClr val="FF0000"/>
                </a:solidFill>
              </a:rPr>
              <a:t>   </a:t>
            </a: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664792"/>
              </p:ext>
            </p:extLst>
          </p:nvPr>
        </p:nvGraphicFramePr>
        <p:xfrm>
          <a:off x="2411760" y="2636912"/>
          <a:ext cx="446449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>
                <a:solidFill>
                  <a:prstClr val="black"/>
                </a:solidFill>
              </a:rPr>
              <a:t>Principales </a:t>
            </a:r>
            <a:r>
              <a:rPr lang="es-MX" sz="1600" b="1" dirty="0" smtClean="0">
                <a:solidFill>
                  <a:prstClr val="black"/>
                </a:solidFill>
              </a:rPr>
              <a:t>hallazgos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cuanto al presupuesto 2018, alcanza los </a:t>
            </a:r>
            <a:r>
              <a:rPr lang="es-CL" sz="1400" dirty="0" smtClean="0">
                <a:solidFill>
                  <a:prstClr val="black"/>
                </a:solidFill>
              </a:rPr>
              <a:t>M$53.923 millones, con </a:t>
            </a:r>
            <a:r>
              <a:rPr lang="es-CL" sz="1400" smtClean="0">
                <a:solidFill>
                  <a:prstClr val="black"/>
                </a:solidFill>
              </a:rPr>
              <a:t>una ejecución de </a:t>
            </a:r>
            <a:r>
              <a:rPr lang="es-CL" sz="1400" dirty="0" smtClean="0">
                <a:solidFill>
                  <a:prstClr val="black"/>
                </a:solidFill>
              </a:rPr>
              <a:t>$ 2.922 millones,  equivalente a un 5,4%, similar a la del año anterior.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No se observaron modificaciones presupuestarias en el mes de enero de 2018.</a:t>
            </a:r>
            <a:endParaRPr lang="es-CL" sz="14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620294"/>
              </p:ext>
            </p:extLst>
          </p:nvPr>
        </p:nvGraphicFramePr>
        <p:xfrm>
          <a:off x="1619672" y="2204864"/>
          <a:ext cx="46085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73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763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4437112"/>
            <a:ext cx="7920880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88840"/>
            <a:ext cx="7776864" cy="2850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F264A50-6C71-47E4-BA30-55DD543D5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40633"/>
              </p:ext>
            </p:extLst>
          </p:nvPr>
        </p:nvGraphicFramePr>
        <p:xfrm>
          <a:off x="628649" y="2402377"/>
          <a:ext cx="7886701" cy="1748047"/>
        </p:xfrm>
        <a:graphic>
          <a:graphicData uri="http://schemas.openxmlformats.org/drawingml/2006/table">
            <a:tbl>
              <a:tblPr/>
              <a:tblGrid>
                <a:gridCol w="706272">
                  <a:extLst>
                    <a:ext uri="{9D8B030D-6E8A-4147-A177-3AD203B41FA5}">
                      <a16:colId xmlns="" xmlns:a16="http://schemas.microsoft.com/office/drawing/2014/main" val="2508847381"/>
                    </a:ext>
                  </a:extLst>
                </a:gridCol>
                <a:gridCol w="2942797">
                  <a:extLst>
                    <a:ext uri="{9D8B030D-6E8A-4147-A177-3AD203B41FA5}">
                      <a16:colId xmlns="" xmlns:a16="http://schemas.microsoft.com/office/drawing/2014/main" val="2530352101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4148913121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2786596129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932640597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3715925802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766700860"/>
                    </a:ext>
                  </a:extLst>
                </a:gridCol>
                <a:gridCol w="706272">
                  <a:extLst>
                    <a:ext uri="{9D8B030D-6E8A-4147-A177-3AD203B41FA5}">
                      <a16:colId xmlns="" xmlns:a16="http://schemas.microsoft.com/office/drawing/2014/main" val="3605769960"/>
                    </a:ext>
                  </a:extLst>
                </a:gridCol>
              </a:tblGrid>
              <a:tr h="18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9215485"/>
                  </a:ext>
                </a:extLst>
              </a:tr>
              <a:tr h="41898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796879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2.922.588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885994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2.290.310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911544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203.048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84512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99.196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778475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4733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554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66" y="795481"/>
            <a:ext cx="78702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7866" y="3789040"/>
            <a:ext cx="787023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67455" y="1988840"/>
            <a:ext cx="7764985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5DC558CF-4F5E-4375-A277-E7B6241FC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531885"/>
              </p:ext>
            </p:extLst>
          </p:nvPr>
        </p:nvGraphicFramePr>
        <p:xfrm>
          <a:off x="746801" y="2447127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="" xmlns:a16="http://schemas.microsoft.com/office/drawing/2014/main" val="497630485"/>
                    </a:ext>
                  </a:extLst>
                </a:gridCol>
                <a:gridCol w="371325">
                  <a:extLst>
                    <a:ext uri="{9D8B030D-6E8A-4147-A177-3AD203B41FA5}">
                      <a16:colId xmlns="" xmlns:a16="http://schemas.microsoft.com/office/drawing/2014/main" val="2068125601"/>
                    </a:ext>
                  </a:extLst>
                </a:gridCol>
                <a:gridCol w="2589754">
                  <a:extLst>
                    <a:ext uri="{9D8B030D-6E8A-4147-A177-3AD203B41FA5}">
                      <a16:colId xmlns="" xmlns:a16="http://schemas.microsoft.com/office/drawing/2014/main" val="3228391508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1445991722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1686595075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3286845575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4102111639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2246017636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22431841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561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2606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6400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9772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6565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8941" y="6165304"/>
            <a:ext cx="74434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65146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8478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98025911-75A1-49FB-BC69-6A4EB30C3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86160"/>
              </p:ext>
            </p:extLst>
          </p:nvPr>
        </p:nvGraphicFramePr>
        <p:xfrm>
          <a:off x="755576" y="1772318"/>
          <a:ext cx="7488832" cy="4351349"/>
        </p:xfrm>
        <a:graphic>
          <a:graphicData uri="http://schemas.openxmlformats.org/drawingml/2006/table">
            <a:tbl>
              <a:tblPr/>
              <a:tblGrid>
                <a:gridCol w="343740">
                  <a:extLst>
                    <a:ext uri="{9D8B030D-6E8A-4147-A177-3AD203B41FA5}">
                      <a16:colId xmlns="" xmlns:a16="http://schemas.microsoft.com/office/drawing/2014/main" val="3707812603"/>
                    </a:ext>
                  </a:extLst>
                </a:gridCol>
                <a:gridCol w="317297">
                  <a:extLst>
                    <a:ext uri="{9D8B030D-6E8A-4147-A177-3AD203B41FA5}">
                      <a16:colId xmlns="" xmlns:a16="http://schemas.microsoft.com/office/drawing/2014/main" val="2906368067"/>
                    </a:ext>
                  </a:extLst>
                </a:gridCol>
                <a:gridCol w="329050">
                  <a:extLst>
                    <a:ext uri="{9D8B030D-6E8A-4147-A177-3AD203B41FA5}">
                      <a16:colId xmlns="" xmlns:a16="http://schemas.microsoft.com/office/drawing/2014/main" val="4263885073"/>
                    </a:ext>
                  </a:extLst>
                </a:gridCol>
                <a:gridCol w="2268097">
                  <a:extLst>
                    <a:ext uri="{9D8B030D-6E8A-4147-A177-3AD203B41FA5}">
                      <a16:colId xmlns="" xmlns:a16="http://schemas.microsoft.com/office/drawing/2014/main" val="1423235519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1862208353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1304393211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3618248396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3587505500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657878520"/>
                    </a:ext>
                  </a:extLst>
                </a:gridCol>
                <a:gridCol w="705108">
                  <a:extLst>
                    <a:ext uri="{9D8B030D-6E8A-4147-A177-3AD203B41FA5}">
                      <a16:colId xmlns="" xmlns:a16="http://schemas.microsoft.com/office/drawing/2014/main" val="3384180172"/>
                    </a:ext>
                  </a:extLst>
                </a:gridCol>
              </a:tblGrid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5190437"/>
                  </a:ext>
                </a:extLst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361122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1.192.969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717065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1.043.516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5905938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115.510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093280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590883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145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2148078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557726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4567580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231691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26902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1785324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999151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6020521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7713773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4234088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546450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4872376"/>
                  </a:ext>
                </a:extLst>
              </a:tr>
              <a:tr h="206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260266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74061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9310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157086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68651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2658339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99237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071882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7393725"/>
                  </a:ext>
                </a:extLst>
              </a:tr>
              <a:tr h="13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85" marR="6885" marT="68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85" marR="6885" marT="68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243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301208"/>
            <a:ext cx="784887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9" y="651465"/>
            <a:ext cx="79322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0674AED-BBA7-4775-9028-8F21D7FA7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90464"/>
              </p:ext>
            </p:extLst>
          </p:nvPr>
        </p:nvGraphicFramePr>
        <p:xfrm>
          <a:off x="628650" y="1918624"/>
          <a:ext cx="7886700" cy="3310578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="" xmlns:a16="http://schemas.microsoft.com/office/drawing/2014/main" val="2350337295"/>
                    </a:ext>
                  </a:extLst>
                </a:gridCol>
                <a:gridCol w="241135">
                  <a:extLst>
                    <a:ext uri="{9D8B030D-6E8A-4147-A177-3AD203B41FA5}">
                      <a16:colId xmlns="" xmlns:a16="http://schemas.microsoft.com/office/drawing/2014/main" val="1808049833"/>
                    </a:ext>
                  </a:extLst>
                </a:gridCol>
                <a:gridCol w="243756">
                  <a:extLst>
                    <a:ext uri="{9D8B030D-6E8A-4147-A177-3AD203B41FA5}">
                      <a16:colId xmlns="" xmlns:a16="http://schemas.microsoft.com/office/drawing/2014/main" val="1653925055"/>
                    </a:ext>
                  </a:extLst>
                </a:gridCol>
                <a:gridCol w="3375895">
                  <a:extLst>
                    <a:ext uri="{9D8B030D-6E8A-4147-A177-3AD203B41FA5}">
                      <a16:colId xmlns="" xmlns:a16="http://schemas.microsoft.com/office/drawing/2014/main" val="1474349370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1367858429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2347386628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3326765758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4176078518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3783952028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3354075192"/>
                    </a:ext>
                  </a:extLst>
                </a:gridCol>
              </a:tblGrid>
              <a:tr h="1881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26124"/>
                  </a:ext>
                </a:extLst>
              </a:tr>
              <a:tr h="300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7437696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942.875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4248728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702.401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898857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609148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49.347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6998460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49.347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7471723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41.750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87432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740627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7913027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7369403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207248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1411479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4018682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6196334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5101146"/>
                  </a:ext>
                </a:extLst>
              </a:tr>
              <a:tr h="18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1439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157192"/>
            <a:ext cx="79208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92696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628800"/>
            <a:ext cx="7869560" cy="2160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407BC28-DDA7-4E1E-B6CA-9DA524AA6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209944"/>
              </p:ext>
            </p:extLst>
          </p:nvPr>
        </p:nvGraphicFramePr>
        <p:xfrm>
          <a:off x="628651" y="1867961"/>
          <a:ext cx="7886698" cy="3122078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="" xmlns:a16="http://schemas.microsoft.com/office/drawing/2014/main" val="622326076"/>
                    </a:ext>
                  </a:extLst>
                </a:gridCol>
                <a:gridCol w="338405">
                  <a:extLst>
                    <a:ext uri="{9D8B030D-6E8A-4147-A177-3AD203B41FA5}">
                      <a16:colId xmlns="" xmlns:a16="http://schemas.microsoft.com/office/drawing/2014/main" val="1470030599"/>
                    </a:ext>
                  </a:extLst>
                </a:gridCol>
                <a:gridCol w="350938">
                  <a:extLst>
                    <a:ext uri="{9D8B030D-6E8A-4147-A177-3AD203B41FA5}">
                      <a16:colId xmlns="" xmlns:a16="http://schemas.microsoft.com/office/drawing/2014/main" val="74183281"/>
                    </a:ext>
                  </a:extLst>
                </a:gridCol>
                <a:gridCol w="2318697">
                  <a:extLst>
                    <a:ext uri="{9D8B030D-6E8A-4147-A177-3AD203B41FA5}">
                      <a16:colId xmlns="" xmlns:a16="http://schemas.microsoft.com/office/drawing/2014/main" val="41715743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228494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482928274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364349488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4034448086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956306895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328337407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0144473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215896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786.744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975477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544.393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67783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474747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853037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851085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358232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218010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312566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66243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14762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493488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006139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250982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715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1346</Words>
  <Application>Microsoft Office PowerPoint</Application>
  <PresentationFormat>Presentación en pantalla (4:3)</PresentationFormat>
  <Paragraphs>774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ENERO 2018 PARTIDA 25: MINISTERIO DE MEDIO AMBIENTE</vt:lpstr>
      <vt:lpstr>EJECUCIÓN PRESUPUESTARIA DE GASTOS ACUMULADA A ENERO DE 2018  PARTIDA 25 MINISTERIO DEL MEDIO AMBIENTE</vt:lpstr>
      <vt:lpstr>EJECUCIÓN PRESUPUESTARIA DE GASTOS ACUMULADA A ENERO DE 2018  PARTIDA 25 MINISTERIO DEL MEDIO AMBIENTE</vt:lpstr>
      <vt:lpstr>EJECUCIÓN PRESUPUESTARIA DE GASTOS ACUMULADA A ENERO 2018  PARTIDA 25 MINISTERIO DEL MEDIO AMBIENTE</vt:lpstr>
      <vt:lpstr>EJECUCIÓN PRESUPUESTARIA DE GASTOS ACUMULADA A ENERO 2018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138</cp:revision>
  <cp:lastPrinted>2016-07-14T20:27:16Z</cp:lastPrinted>
  <dcterms:created xsi:type="dcterms:W3CDTF">2016-06-23T13:38:47Z</dcterms:created>
  <dcterms:modified xsi:type="dcterms:W3CDTF">2018-08-31T18:47:11Z</dcterms:modified>
</cp:coreProperties>
</file>