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</p:sldMasterIdLst>
  <p:notesMasterIdLst>
    <p:notesMasterId r:id="rId19"/>
  </p:notesMasterIdLst>
  <p:sldIdLst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20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BDB1C80A-FE64-4415-A6CD-F4B50FFAC98C}" type="datetimeFigureOut">
              <a:rPr lang="es-CL" smtClean="0"/>
              <a:t>14-08-2018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87193961-CA54-41C9-9D99-9FB3EC370F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0984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4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231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450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27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806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898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136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666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8661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360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3250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25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075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4872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9319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0381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318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538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2184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5557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6352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1657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50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7991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0852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5133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4244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3938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90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6262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98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64219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5839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904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0795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28475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45086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78869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08187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3963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222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055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586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70070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014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1645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80010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5680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68031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1648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40810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27536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824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150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72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057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02405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94662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22706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14212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39582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41090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4739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01618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129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178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642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42069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82623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67387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30307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72854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00656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24968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15164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048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64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515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vmlDrawing" Target="../drawings/vmlDrawing3.v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oleObject" Target="../embeddings/oleObject3.bin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vmlDrawing" Target="../drawings/vmlDrawing4.v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oleObject" Target="../embeddings/oleObject4.bin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vmlDrawing" Target="../drawings/vmlDrawing5.v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oleObject" Target="../embeddings/oleObject5.bin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vmlDrawing" Target="../drawings/vmlDrawing6.v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oleObject" Target="../embeddings/oleObject6.bin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vmlDrawing" Target="../drawings/vmlDrawing7.v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oleObject" Target="../embeddings/oleObject7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911717865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5940152" y="44624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TÉCNICA DE APOYO PRESUPUESTARIO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30287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641744834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8 Rectángulo"/>
          <p:cNvSpPr/>
          <p:nvPr userDrawn="1"/>
        </p:nvSpPr>
        <p:spPr>
          <a:xfrm>
            <a:off x="5940152" y="44624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TÉCNICA DE APOYO PRESUPUESTARIO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80788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641744834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8 Rectángulo"/>
          <p:cNvSpPr/>
          <p:nvPr userDrawn="1"/>
        </p:nvSpPr>
        <p:spPr>
          <a:xfrm>
            <a:off x="5940152" y="44624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TÉCNICA DE APOYO PRESUPUESTARIO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6944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641744834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8 Rectángulo"/>
          <p:cNvSpPr/>
          <p:nvPr userDrawn="1"/>
        </p:nvSpPr>
        <p:spPr>
          <a:xfrm>
            <a:off x="5940152" y="44624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TÉCNICA DE APOYO PRESUPUESTARIO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04670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641744834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8 Rectángulo"/>
          <p:cNvSpPr/>
          <p:nvPr userDrawn="1"/>
        </p:nvSpPr>
        <p:spPr>
          <a:xfrm>
            <a:off x="5940152" y="44624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TÉCNICA DE APOYO PRESUPUESTARIO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5895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641744834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8 Rectángulo"/>
          <p:cNvSpPr/>
          <p:nvPr userDrawn="1"/>
        </p:nvSpPr>
        <p:spPr>
          <a:xfrm>
            <a:off x="5940152" y="44624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TÉCNICA DE APOYO PRESUPUESTARIO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77033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641744834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8 Rectángulo"/>
          <p:cNvSpPr/>
          <p:nvPr userDrawn="1"/>
        </p:nvSpPr>
        <p:spPr>
          <a:xfrm>
            <a:off x="5940152" y="44624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TÉCNICA DE APOYO PRESUPUESTARIO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68277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57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9.emf"/><Relationship Id="rId4" Type="http://schemas.openxmlformats.org/officeDocument/2006/relationships/oleObject" Target="../embeddings/Hoja_de_c_lculo_de_Microsoft_Excel_97-20038.xls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68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10.emf"/><Relationship Id="rId4" Type="http://schemas.openxmlformats.org/officeDocument/2006/relationships/oleObject" Target="../embeddings/Hoja_de_c_lculo_de_Microsoft_Excel_97-20039.xls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.emf"/><Relationship Id="rId4" Type="http://schemas.openxmlformats.org/officeDocument/2006/relationships/oleObject" Target="../embeddings/Hoja_de_c_lculo_de_Microsoft_Excel_97-20031.xls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.emf"/><Relationship Id="rId5" Type="http://schemas.openxmlformats.org/officeDocument/2006/relationships/oleObject" Target="../embeddings/Hoja_de_c_lculo_de_Microsoft_Excel_97-20032.xls"/><Relationship Id="rId4" Type="http://schemas.openxmlformats.org/officeDocument/2006/relationships/oleObject" Target="../embeddings/oleObject10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4.emf"/><Relationship Id="rId4" Type="http://schemas.openxmlformats.org/officeDocument/2006/relationships/oleObject" Target="../embeddings/Hoja_de_c_lculo_de_Microsoft_Excel_97-20033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5.emf"/><Relationship Id="rId4" Type="http://schemas.openxmlformats.org/officeDocument/2006/relationships/oleObject" Target="../embeddings/Hoja_de_c_lculo_de_Microsoft_Excel_97-20034.xls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6.emf"/><Relationship Id="rId4" Type="http://schemas.openxmlformats.org/officeDocument/2006/relationships/oleObject" Target="../embeddings/Hoja_de_c_lculo_de_Microsoft_Excel_97-20035.xls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35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7.emf"/><Relationship Id="rId4" Type="http://schemas.openxmlformats.org/officeDocument/2006/relationships/oleObject" Target="../embeddings/Hoja_de_c_lculo_de_Microsoft_Excel_97-20036.xls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46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8.emf"/><Relationship Id="rId4" Type="http://schemas.openxmlformats.org/officeDocument/2006/relationships/oleObject" Target="../embeddings/Hoja_de_c_lculo_de_Microsoft_Excel_97-20037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ACUMULADA DE </a:t>
            </a:r>
            <a:r>
              <a:rPr lang="es-CL" sz="2400" b="1" dirty="0">
                <a:latin typeface="+mn-lt"/>
              </a:rPr>
              <a:t>GASTOS</a:t>
            </a:r>
            <a:r>
              <a:rPr lang="es-CL" sz="2400" b="1" dirty="0" smtClean="0">
                <a:latin typeface="+mn-lt"/>
              </a:rPr>
              <a:t/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ENERO DE 2018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24: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ENERGÍA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solidFill>
                  <a:prstClr val="black"/>
                </a:solidFill>
              </a:rPr>
              <a:t>Valparaíso, </a:t>
            </a:r>
            <a:r>
              <a:rPr lang="es-CL" b="1" dirty="0" smtClean="0">
                <a:solidFill>
                  <a:prstClr val="black"/>
                </a:solidFill>
              </a:rPr>
              <a:t>marzo 2018</a:t>
            </a:r>
            <a:endParaRPr lang="es-CL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prstClr val="white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12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6518958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4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6445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4000" b="1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</a:t>
            </a:r>
            <a:r>
              <a:rPr lang="es-CL" sz="1600" b="1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TÉCNICA DE APOYO PRESUPUESTARIO</a:t>
            </a:r>
            <a:endParaRPr lang="es-CL" sz="14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6862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069" y="5445224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Enero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03,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COMISIÓN CHILENA DE ENERGÍA NUCLEAR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340768"/>
            <a:ext cx="744067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                                                                                             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285611"/>
              </p:ext>
            </p:extLst>
          </p:nvPr>
        </p:nvGraphicFramePr>
        <p:xfrm>
          <a:off x="539552" y="1743050"/>
          <a:ext cx="8054423" cy="348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1" name="Hoja de cálculo" r:id="rId4" imgW="7858057" imgH="3486150" progId="Excel.Sheet.8">
                  <p:embed/>
                </p:oleObj>
              </mc:Choice>
              <mc:Fallback>
                <p:oleObj name="Hoja de cálculo" r:id="rId4" imgW="7858057" imgH="34861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2" y="1743050"/>
                        <a:ext cx="8054423" cy="3486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496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8750" y="4557761"/>
            <a:ext cx="6849554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Enero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04,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SUPERINTENDENCIA DE ELECTRICIDAD Y COMBUSTIBLES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573712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5900944"/>
              </p:ext>
            </p:extLst>
          </p:nvPr>
        </p:nvGraphicFramePr>
        <p:xfrm>
          <a:off x="467544" y="2060848"/>
          <a:ext cx="8126431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7" name="Hoja de cálculo" r:id="rId4" imgW="7858057" imgH="2457450" progId="Excel.Sheet.8">
                  <p:embed/>
                </p:oleObj>
              </mc:Choice>
              <mc:Fallback>
                <p:oleObj name="Hoja de cálculo" r:id="rId4" imgW="7858057" imgH="24574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2060848"/>
                        <a:ext cx="8126431" cy="2457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4586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Enero 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Energía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La Ejecución del Ministerio, del mes de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Enero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ascendió </a:t>
            </a:r>
            <a:r>
              <a:rPr lang="es-CL" sz="1600" b="1" dirty="0">
                <a:solidFill>
                  <a:prstClr val="black"/>
                </a:solidFill>
                <a:ea typeface="+mn-ea"/>
                <a:cs typeface="+mn-cs"/>
              </a:rPr>
              <a:t>a </a:t>
            </a:r>
            <a:r>
              <a:rPr lang="es-CL" sz="1600" b="1" dirty="0" smtClean="0">
                <a:solidFill>
                  <a:prstClr val="black"/>
                </a:solidFill>
                <a:ea typeface="+mn-ea"/>
                <a:cs typeface="+mn-cs"/>
              </a:rPr>
              <a:t>$18.700 millones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, es decir, un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13%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respecto de la ley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vigente.</a:t>
            </a: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</a:rPr>
              <a:t>En la </a:t>
            </a:r>
            <a:r>
              <a:rPr lang="es-CL" sz="1600" b="1" dirty="0" smtClean="0">
                <a:solidFill>
                  <a:prstClr val="black"/>
                </a:solidFill>
              </a:rPr>
              <a:t>Subsecretaría de Energía</a:t>
            </a:r>
            <a:r>
              <a:rPr lang="es-CL" sz="1600" dirty="0" smtClean="0">
                <a:solidFill>
                  <a:prstClr val="black"/>
                </a:solidFill>
              </a:rPr>
              <a:t>, el principal gasto corresponde al pago de la deuda flotante, que corresponde a compromisos adquiridos en el ejercicio </a:t>
            </a:r>
            <a:r>
              <a:rPr lang="es-CL" sz="1600" dirty="0">
                <a:solidFill>
                  <a:prstClr val="black"/>
                </a:solidFill>
              </a:rPr>
              <a:t>p</a:t>
            </a:r>
            <a:r>
              <a:rPr lang="es-CL" sz="1600" dirty="0" smtClean="0">
                <a:solidFill>
                  <a:prstClr val="black"/>
                </a:solidFill>
              </a:rPr>
              <a:t>resupuestario del maño anterior, que alcanzó a $13.534 millones, sin observarse los decretos modificatorios del presupuesto que le aumentan el presupuesto para esta asignación.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</a:rPr>
              <a:t>El Programa Apoyo al Desarrollo de Energías Renovables No Convencionales, con recursos aprobados por $5.088 millones, ejecutó en Enero, un 5% de sus recursos.</a:t>
            </a: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</a:rPr>
              <a:t>El Programa </a:t>
            </a:r>
            <a:r>
              <a:rPr lang="es-CL" sz="1600" dirty="0">
                <a:solidFill>
                  <a:prstClr val="black"/>
                </a:solidFill>
              </a:rPr>
              <a:t>Energización Rural y </a:t>
            </a:r>
            <a:r>
              <a:rPr lang="es-CL" sz="1600" dirty="0" smtClean="0">
                <a:solidFill>
                  <a:prstClr val="black"/>
                </a:solidFill>
              </a:rPr>
              <a:t>Social presentó un avance presupuestario de un 10% del total asignado, focalizado en gran parte en la </a:t>
            </a:r>
            <a:r>
              <a:rPr lang="es-CL" sz="1600" dirty="0">
                <a:solidFill>
                  <a:prstClr val="black"/>
                </a:solidFill>
              </a:rPr>
              <a:t>deuda flotante, sin observarse los decretos modificatorios del presupuesto que le aumentan el presupuesto para esta asignación</a:t>
            </a:r>
            <a:r>
              <a:rPr lang="es-CL" sz="1600" dirty="0" smtClean="0">
                <a:solidFill>
                  <a:prstClr val="black"/>
                </a:solidFill>
              </a:rPr>
              <a:t>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</a:rPr>
              <a:t>Las Iniciativas de Inversión de la Comisión Chilena de Energía Nuclear, con recursos disponibles por $964 millones, presentaron ejecución presupuestaria a </a:t>
            </a:r>
            <a:r>
              <a:rPr lang="es-CL" sz="1600" dirty="0">
                <a:solidFill>
                  <a:prstClr val="black"/>
                </a:solidFill>
              </a:rPr>
              <a:t>e</a:t>
            </a:r>
            <a:r>
              <a:rPr lang="es-CL" sz="1600" dirty="0" smtClean="0">
                <a:solidFill>
                  <a:prstClr val="black"/>
                </a:solidFill>
              </a:rPr>
              <a:t>nero de 2018, de un 2%.</a:t>
            </a:r>
            <a:endParaRPr lang="es-CL" sz="1600" b="1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38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Enero 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4077072"/>
            <a:ext cx="701127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340768"/>
            <a:ext cx="6989463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2808886"/>
              </p:ext>
            </p:extLst>
          </p:nvPr>
        </p:nvGraphicFramePr>
        <p:xfrm>
          <a:off x="539552" y="1700808"/>
          <a:ext cx="8064896" cy="227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4" name="Hoja de cálculo" r:id="rId4" imgW="7410585" imgH="2276565" progId="Excel.Sheet.8">
                  <p:embed/>
                </p:oleObj>
              </mc:Choice>
              <mc:Fallback>
                <p:oleObj name="Hoja de cálculo" r:id="rId4" imgW="7410585" imgH="22765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2" y="1700808"/>
                        <a:ext cx="8064896" cy="2276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36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Enero de 2018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24, Resumen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683568" y="3567931"/>
            <a:ext cx="679012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484784"/>
            <a:ext cx="6856238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9323794"/>
              </p:ext>
            </p:extLst>
          </p:nvPr>
        </p:nvGraphicFramePr>
        <p:xfrm>
          <a:off x="467544" y="1844824"/>
          <a:ext cx="8208912" cy="168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8" name="Hoja de cálculo" r:id="rId5" imgW="9029700" imgH="1685925" progId="Excel.Sheet.8">
                  <p:embed/>
                </p:oleObj>
              </mc:Choice>
              <mc:Fallback>
                <p:oleObj name="Hoja de cálculo" r:id="rId5" imgW="9029700" imgH="168592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7544" y="1844824"/>
                        <a:ext cx="8208912" cy="1685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8717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584155"/>
            <a:ext cx="764164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Enero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01, Programa 01: SUBSECRETARÍA DE ENERGÍA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221775"/>
            <a:ext cx="7328935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6722296"/>
              </p:ext>
            </p:extLst>
          </p:nvPr>
        </p:nvGraphicFramePr>
        <p:xfrm>
          <a:off x="539553" y="1606649"/>
          <a:ext cx="8054422" cy="3838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2" name="Hoja de cálculo" r:id="rId4" imgW="7762943" imgH="3838485" progId="Excel.Sheet.8">
                  <p:embed/>
                </p:oleObj>
              </mc:Choice>
              <mc:Fallback>
                <p:oleObj name="Hoja de cálculo" r:id="rId4" imgW="7762943" imgH="38384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3" y="1606649"/>
                        <a:ext cx="8054422" cy="3838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951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085184"/>
            <a:ext cx="6696426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Enero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01, 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03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APOYO AL DESARROLLO DE ENERGÍAS RENOVABLES NO CONVENCIONALES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0" y="1570044"/>
            <a:ext cx="7034032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                                                                                               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1516076"/>
              </p:ext>
            </p:extLst>
          </p:nvPr>
        </p:nvGraphicFramePr>
        <p:xfrm>
          <a:off x="467543" y="1974701"/>
          <a:ext cx="8126431" cy="303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7" name="Hoja de cálculo" r:id="rId4" imgW="7562985" imgH="3038385" progId="Excel.Sheet.8">
                  <p:embed/>
                </p:oleObj>
              </mc:Choice>
              <mc:Fallback>
                <p:oleObj name="Hoja de cálculo" r:id="rId4" imgW="7562985" imgH="30383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3" y="1974701"/>
                        <a:ext cx="8126431" cy="3038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968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2826" y="4432027"/>
            <a:ext cx="715551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Enero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01,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04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PROGRAMA ENERGIZACIÓN RURAL Y SOCIAL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340768"/>
            <a:ext cx="715551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4352023"/>
              </p:ext>
            </p:extLst>
          </p:nvPr>
        </p:nvGraphicFramePr>
        <p:xfrm>
          <a:off x="383176" y="1700808"/>
          <a:ext cx="8210799" cy="261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0" name="Hoja de cálculo" r:id="rId4" imgW="8020185" imgH="2619465" progId="Excel.Sheet.8">
                  <p:embed/>
                </p:oleObj>
              </mc:Choice>
              <mc:Fallback>
                <p:oleObj name="Hoja de cálculo" r:id="rId4" imgW="8020185" imgH="26194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3176" y="1700808"/>
                        <a:ext cx="8210799" cy="2619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094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085184"/>
            <a:ext cx="7174429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Enero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01,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05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PLAN DE ACCIÓN DE EFICIENCIA ENERGÉTICA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265963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4651833"/>
              </p:ext>
            </p:extLst>
          </p:nvPr>
        </p:nvGraphicFramePr>
        <p:xfrm>
          <a:off x="539552" y="1628800"/>
          <a:ext cx="8054423" cy="337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5" name="Hoja de cálculo" r:id="rId4" imgW="7858057" imgH="3371850" progId="Excel.Sheet.8">
                  <p:embed/>
                </p:oleObj>
              </mc:Choice>
              <mc:Fallback>
                <p:oleObj name="Hoja de cálculo" r:id="rId4" imgW="7858057" imgH="33718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2" y="1628800"/>
                        <a:ext cx="8054423" cy="3371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574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4077072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5072" y="69269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Enero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02,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COMISIÓN NACIONAL DE ENERGÍA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84784"/>
            <a:ext cx="791040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7898332"/>
              </p:ext>
            </p:extLst>
          </p:nvPr>
        </p:nvGraphicFramePr>
        <p:xfrm>
          <a:off x="539552" y="1860798"/>
          <a:ext cx="8066319" cy="200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5" name="Hoja de cálculo" r:id="rId4" imgW="7858057" imgH="2000250" progId="Excel.Sheet.8">
                  <p:embed/>
                </p:oleObj>
              </mc:Choice>
              <mc:Fallback>
                <p:oleObj name="Hoja de cálculo" r:id="rId4" imgW="7858057" imgH="20002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2" y="1860798"/>
                        <a:ext cx="8066319" cy="2000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32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7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509</Words>
  <Application>Microsoft Office PowerPoint</Application>
  <PresentationFormat>Presentación en pantalla (4:3)</PresentationFormat>
  <Paragraphs>51</Paragraphs>
  <Slides>11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7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20" baseType="lpstr">
      <vt:lpstr>1_Tema de Office</vt:lpstr>
      <vt:lpstr>16_Tema de Office</vt:lpstr>
      <vt:lpstr>2_Tema de Office</vt:lpstr>
      <vt:lpstr>3_Tema de Office</vt:lpstr>
      <vt:lpstr>4_Tema de Office</vt:lpstr>
      <vt:lpstr>17_Tema de Office</vt:lpstr>
      <vt:lpstr>5_Tema de Office</vt:lpstr>
      <vt:lpstr>Imagen de mapa de bits</vt:lpstr>
      <vt:lpstr>Hoja de cálculo</vt:lpstr>
      <vt:lpstr>EJECUCIÓN PRESUPUESTARIA ACUMULADA DE GASTOS AL MES DE ENERO DE 2018 PARTIDA 24: MINISTERIO DE ENERGÍA</vt:lpstr>
      <vt:lpstr>Ejecución Presupuestaria de Gastos Acumulada al Mes de Enero de 2018  Ministerio de Energía</vt:lpstr>
      <vt:lpstr>Ejecución Presupuestaria de Gastos Acumulada al Mes de Enero de 2018  Partida 24 Ministerio de Energía</vt:lpstr>
      <vt:lpstr>Ejecución Presupuestaria de Gastos Acumulada al Mes de Enero de 2018  Partida 24,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PRESUPUESTARIA DE GASTOS ACUMULADA AL MES DE JUNIO DE 2016 PARTIDA 24: MINISTERIO DE ENERGÍA</dc:title>
  <dc:creator>Ruben Catalan</dc:creator>
  <cp:lastModifiedBy>EDIAZ</cp:lastModifiedBy>
  <cp:revision>29</cp:revision>
  <cp:lastPrinted>2016-08-01T15:51:15Z</cp:lastPrinted>
  <dcterms:created xsi:type="dcterms:W3CDTF">2016-08-01T15:22:37Z</dcterms:created>
  <dcterms:modified xsi:type="dcterms:W3CDTF">2018-08-14T15:59:56Z</dcterms:modified>
</cp:coreProperties>
</file>