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6"/>
  </p:notesMasterIdLst>
  <p:handoutMasterIdLst>
    <p:handoutMasterId r:id="rId7"/>
  </p:handoutMasterIdLst>
  <p:sldIdLst>
    <p:sldId id="256" r:id="rId3"/>
    <p:sldId id="298" r:id="rId4"/>
    <p:sldId id="264" r:id="rId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311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116632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702424764"/>
              </p:ext>
            </p:extLst>
          </p:nvPr>
        </p:nvGraphicFramePr>
        <p:xfrm>
          <a:off x="5364088" y="116632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16632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868144" y="116632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084168" y="116632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822293961"/>
              </p:ext>
            </p:extLst>
          </p:nvPr>
        </p:nvGraphicFramePr>
        <p:xfrm>
          <a:off x="5364088" y="116632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16632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868144" y="116632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emf"/><Relationship Id="rId5" Type="http://schemas.openxmlformats.org/officeDocument/2006/relationships/oleObject" Target="../embeddings/Hoja_de_c_lculo_de_Microsoft_Excel_97-20031.xls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ACUMULADA DE </a:t>
            </a:r>
            <a:r>
              <a:rPr lang="es-CL" sz="2400" b="1" dirty="0">
                <a:latin typeface="+mn-lt"/>
              </a:rPr>
              <a:t>GASTOS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cap="all" dirty="0" smtClean="0">
                <a:latin typeface="+mn-lt"/>
              </a:rPr>
              <a:t>al mes de enero de 2018</a:t>
            </a:r>
            <a:br>
              <a:rPr lang="es-CL" sz="2400" b="1" cap="all" dirty="0" smtClean="0">
                <a:latin typeface="+mn-lt"/>
              </a:rPr>
            </a:br>
            <a:r>
              <a:rPr lang="es-CL" sz="2400" b="1" cap="all" dirty="0" smtClean="0">
                <a:latin typeface="+mn-lt"/>
              </a:rPr>
              <a:t>Partida </a:t>
            </a:r>
            <a:r>
              <a:rPr lang="es-CL" sz="2400" b="1" dirty="0" smtClean="0">
                <a:latin typeface="+mn-lt"/>
              </a:rPr>
              <a:t>23: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6445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</a:t>
            </a:r>
            <a:r>
              <a:rPr lang="es-CL" sz="1600" dirty="0" smtClean="0">
                <a:latin typeface="+mn-lt"/>
              </a:rPr>
              <a:t>enero de 2018, </a:t>
            </a:r>
            <a:r>
              <a:rPr lang="es-CL" sz="1600" dirty="0">
                <a:latin typeface="+mn-lt"/>
              </a:rPr>
              <a:t>el Ministerio Público presentó recursos </a:t>
            </a:r>
            <a:r>
              <a:rPr lang="es-CL" sz="1600" dirty="0" smtClean="0">
                <a:latin typeface="+mn-lt"/>
              </a:rPr>
              <a:t>vigentes por $192.101 </a:t>
            </a:r>
            <a:r>
              <a:rPr lang="es-CL" sz="1600" dirty="0">
                <a:latin typeface="+mn-lt"/>
              </a:rPr>
              <a:t>millones. Entre sus prioridades, </a:t>
            </a:r>
            <a:r>
              <a:rPr lang="es-CL" sz="1600" dirty="0" smtClean="0">
                <a:latin typeface="+mn-lt"/>
              </a:rPr>
              <a:t>se </a:t>
            </a:r>
            <a:r>
              <a:rPr lang="es-CL" sz="1600" dirty="0">
                <a:latin typeface="+mn-lt"/>
              </a:rPr>
              <a:t>da cuenta </a:t>
            </a:r>
            <a:r>
              <a:rPr lang="es-CL" sz="1600" dirty="0" smtClean="0">
                <a:latin typeface="+mn-lt"/>
              </a:rPr>
              <a:t>los </a:t>
            </a:r>
            <a:r>
              <a:rPr lang="es-CL" sz="1600" dirty="0">
                <a:latin typeface="+mn-lt"/>
              </a:rPr>
              <a:t>recursos n esta línea se da cuenta de los recursos necesarios para el funcionamiento </a:t>
            </a:r>
            <a:r>
              <a:rPr lang="es-CL" sz="1600" dirty="0" smtClean="0">
                <a:latin typeface="+mn-lt"/>
              </a:rPr>
              <a:t>del Ministerio </a:t>
            </a:r>
            <a:r>
              <a:rPr lang="es-CL" sz="1600" dirty="0">
                <a:latin typeface="+mn-lt"/>
              </a:rPr>
              <a:t>Público: La Fiscalía Nacional, 18 Fiscalías Regionales, 132 Fiscalías Locales </a:t>
            </a:r>
            <a:r>
              <a:rPr lang="es-CL" sz="1600" dirty="0" smtClean="0">
                <a:latin typeface="+mn-lt"/>
              </a:rPr>
              <a:t>y 11 </a:t>
            </a:r>
            <a:r>
              <a:rPr lang="es-CL" sz="1600" dirty="0">
                <a:latin typeface="+mn-lt"/>
              </a:rPr>
              <a:t>Oficinas de Atención de Público (en total son 161 dependencias a lo largo del país</a:t>
            </a:r>
            <a:r>
              <a:rPr lang="es-CL" sz="1600" dirty="0" smtClean="0">
                <a:latin typeface="+mn-lt"/>
              </a:rPr>
              <a:t>). Además</a:t>
            </a:r>
            <a:r>
              <a:rPr lang="es-CL" sz="1600" dirty="0">
                <a:latin typeface="+mn-lt"/>
              </a:rPr>
              <a:t>, se financia una dotación de 3.787 personas (666 fiscales y </a:t>
            </a:r>
            <a:r>
              <a:rPr lang="es-CL" sz="1600" dirty="0" smtClean="0">
                <a:latin typeface="+mn-lt"/>
              </a:rPr>
              <a:t>3.121 funcionarios</a:t>
            </a:r>
            <a:r>
              <a:rPr lang="es-CL" sz="1600" dirty="0">
                <a:latin typeface="+mn-lt"/>
              </a:rPr>
              <a:t>).La </a:t>
            </a:r>
            <a:r>
              <a:rPr lang="es-CL" sz="1600" dirty="0" smtClean="0">
                <a:latin typeface="+mn-lt"/>
              </a:rPr>
              <a:t>ejecución a enero evidenció un 6%.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32 proyectos </a:t>
            </a:r>
            <a:r>
              <a:rPr lang="es-CL" sz="1600" dirty="0"/>
              <a:t>de arrastre del servicio (18 en etapa de ejecución y </a:t>
            </a:r>
            <a:r>
              <a:rPr lang="es-CL" sz="1600" dirty="0" smtClean="0"/>
              <a:t>14 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ejecutaron un 0% sus recursos.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</a:t>
            </a:r>
            <a:r>
              <a:rPr lang="es-CL" sz="1600" dirty="0" smtClean="0"/>
              <a:t>que contiene recursos </a:t>
            </a:r>
            <a:r>
              <a:rPr lang="es-CL" sz="1600" dirty="0"/>
              <a:t>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</a:t>
            </a:r>
            <a:r>
              <a:rPr lang="es-CL" sz="1600" dirty="0" smtClean="0"/>
              <a:t>y economía </a:t>
            </a:r>
            <a:r>
              <a:rPr lang="es-CL" sz="1600" dirty="0"/>
              <a:t>de la justicia. Se considera el financiamiento de becas para 71 </a:t>
            </a:r>
            <a:r>
              <a:rPr lang="es-CL" sz="1600" dirty="0" smtClean="0"/>
              <a:t>beneficiarios en </a:t>
            </a:r>
            <a:r>
              <a:rPr lang="es-CL" sz="1600" dirty="0"/>
              <a:t>2018</a:t>
            </a:r>
            <a:r>
              <a:rPr lang="es-CL" sz="1600" dirty="0" smtClean="0"/>
              <a:t>.</a:t>
            </a:r>
            <a:r>
              <a:rPr lang="es-ES" sz="1600" dirty="0"/>
              <a:t> </a:t>
            </a:r>
            <a:r>
              <a:rPr lang="es-ES" sz="1600" dirty="0" smtClean="0"/>
              <a:t>No evidencia ejecución presupuestaria.</a:t>
            </a: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23 Ministerio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566124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1574230"/>
              </p:ext>
            </p:extLst>
          </p:nvPr>
        </p:nvGraphicFramePr>
        <p:xfrm>
          <a:off x="467544" y="1816199"/>
          <a:ext cx="8140555" cy="362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Hoja de cálculo" r:id="rId5" imgW="7515157" imgH="3629025" progId="Excel.Sheet.8">
                  <p:embed/>
                </p:oleObj>
              </mc:Choice>
              <mc:Fallback>
                <p:oleObj name="Hoja de cálculo" r:id="rId5" imgW="7515157" imgH="36290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7544" y="1816199"/>
                        <a:ext cx="8140555" cy="3629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</TotalTime>
  <Words>247</Words>
  <Application>Microsoft Office PowerPoint</Application>
  <PresentationFormat>Presentación en pantalla (4:3)</PresentationFormat>
  <Paragraphs>16</Paragraphs>
  <Slides>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1_Tema de Office</vt:lpstr>
      <vt:lpstr>Tema de Office</vt:lpstr>
      <vt:lpstr>Imagen de mapa de bits</vt:lpstr>
      <vt:lpstr>Hoja de cálculo</vt:lpstr>
      <vt:lpstr>EJECUCIÓN PRESUPUESTARIA ACUMULADA DE GASTOS al mes de enero de 2018 Partida 23: MINISTERIO PÚBLICO</vt:lpstr>
      <vt:lpstr>Ejecución Presupuestaria de Gastos Acumulada al Mes de Enero de 2018  Ministerio Público</vt:lpstr>
      <vt:lpstr>Ejecución Presupuestaria de Gastos Acumulada al Mes de Enero de 2018  Partida 23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84</cp:revision>
  <cp:lastPrinted>2016-07-04T14:42:46Z</cp:lastPrinted>
  <dcterms:created xsi:type="dcterms:W3CDTF">2016-06-23T13:38:47Z</dcterms:created>
  <dcterms:modified xsi:type="dcterms:W3CDTF">2018-08-14T15:57:22Z</dcterms:modified>
</cp:coreProperties>
</file>