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Partida'!$C$23:$C$26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'Resumen Partida'!$D$23:$D$26</c:f>
              <c:numCache>
                <c:formatCode>0.0%</c:formatCode>
                <c:ptCount val="4"/>
                <c:pt idx="0">
                  <c:v>0.73477560477486148</c:v>
                </c:pt>
                <c:pt idx="1">
                  <c:v>0.19816801968511108</c:v>
                </c:pt>
                <c:pt idx="2">
                  <c:v>5.4217413426698169E-2</c:v>
                </c:pt>
                <c:pt idx="3">
                  <c:v>1.2764784544273581E-2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7777777777777779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0925337632079971E-17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Capítulo'!$D$11:$D$14</c:f>
              <c:strCache>
                <c:ptCount val="4"/>
                <c:pt idx="0">
                  <c:v>SECRETARÍA GRAL DE LA PRESIDENCIA</c:v>
                </c:pt>
                <c:pt idx="1">
                  <c:v>GOBIERNO DIGITAL</c:v>
                </c:pt>
                <c:pt idx="2">
                  <c:v>CONSEJO AUDITORÍA INTERNA</c:v>
                </c:pt>
                <c:pt idx="3">
                  <c:v>CONSEJO NACIONAL DE LA INFANCIA</c:v>
                </c:pt>
              </c:strCache>
            </c:strRef>
          </c:cat>
          <c:val>
            <c:numRef>
              <c:f>'Resumen Capítulo'!$E$11:$E$14</c:f>
              <c:numCache>
                <c:formatCode>0.0%</c:formatCode>
                <c:ptCount val="4"/>
                <c:pt idx="0">
                  <c:v>0.65665068739839139</c:v>
                </c:pt>
                <c:pt idx="1">
                  <c:v>0.16031160748226936</c:v>
                </c:pt>
                <c:pt idx="2">
                  <c:v>0.10085652324886589</c:v>
                </c:pt>
                <c:pt idx="3">
                  <c:v>8.2181181870473338E-2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60960"/>
        <c:axId val="5162496"/>
      </c:barChart>
      <c:catAx>
        <c:axId val="5160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162496"/>
        <c:crosses val="autoZero"/>
        <c:auto val="1"/>
        <c:lblAlgn val="ctr"/>
        <c:lblOffset val="100"/>
        <c:noMultiLvlLbl val="0"/>
      </c:catAx>
      <c:valAx>
        <c:axId val="51624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160960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6" name="Picture 18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315" y="1858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ENERO </a:t>
            </a:r>
            <a:r>
              <a:rPr lang="es-CL" sz="2000" b="1" dirty="0">
                <a:solidFill>
                  <a:prstClr val="black"/>
                </a:solidFill>
              </a:rPr>
              <a:t>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22: </a:t>
            </a:r>
            <a:br>
              <a:rPr lang="es-CL" sz="2000" b="1" dirty="0" smtClean="0">
                <a:solidFill>
                  <a:prstClr val="black"/>
                </a:solidFill>
              </a:rPr>
            </a:br>
            <a:r>
              <a:rPr lang="es-CL" sz="2000" b="1" dirty="0" smtClean="0">
                <a:latin typeface="+mn-lt"/>
              </a:rPr>
              <a:t>MINISTERIO </a:t>
            </a:r>
            <a:r>
              <a:rPr lang="es-CL" sz="2000" b="1" dirty="0">
                <a:latin typeface="+mn-lt"/>
              </a:rPr>
              <a:t>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marzo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5" name="Picture 1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62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presupuesto 2018 de esta Partida totaliza $13.615 millones.  La distribución de sus gastos por Subtítulo reflejan que el 73% se destina a Gastos en Personal y 20% a Bienes y Servicios de Consumo.</a:t>
            </a: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 smtClean="0"/>
              <a:t>En cuanto a los Programas de la Partida y su distribución presupuestaria, es posible señalar que el 65% del presupuesto se asignó a Secretaría, un 16% a Gobierno Digital, 10% al Consejo de Auditoría Interna y 8,2% al Consejo Nacional de  la Infancia.</a:t>
            </a:r>
            <a:endParaRPr lang="es-CL" sz="1400" dirty="0"/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5169853"/>
              </p:ext>
            </p:extLst>
          </p:nvPr>
        </p:nvGraphicFramePr>
        <p:xfrm>
          <a:off x="2051720" y="25614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sz="1400" dirty="0" smtClean="0"/>
          </a:p>
          <a:p>
            <a:endParaRPr lang="es-MX" sz="1400" dirty="0"/>
          </a:p>
          <a:p>
            <a:endParaRPr lang="es-MX" sz="1400" dirty="0" smtClean="0"/>
          </a:p>
          <a:p>
            <a:endParaRPr lang="es-MX" sz="1400" dirty="0"/>
          </a:p>
          <a:p>
            <a:endParaRPr lang="es-MX" sz="1400" dirty="0" smtClean="0"/>
          </a:p>
          <a:p>
            <a:endParaRPr lang="es-MX" sz="1400" dirty="0" smtClean="0"/>
          </a:p>
          <a:p>
            <a:endParaRPr lang="es-MX" sz="1400" dirty="0"/>
          </a:p>
          <a:p>
            <a:endParaRPr lang="es-MX" sz="1400" dirty="0" smtClean="0"/>
          </a:p>
          <a:p>
            <a:endParaRPr lang="es-MX" sz="1400" dirty="0"/>
          </a:p>
          <a:p>
            <a:endParaRPr lang="es-MX" sz="1400" dirty="0" smtClean="0"/>
          </a:p>
          <a:p>
            <a:endParaRPr lang="es-MX" sz="1400" dirty="0"/>
          </a:p>
          <a:p>
            <a:endParaRPr lang="es-MX" sz="1400" dirty="0" smtClean="0"/>
          </a:p>
          <a:p>
            <a:pPr>
              <a:buFont typeface="+mj-lt"/>
              <a:buAutoNum type="arabicPeriod" startAt="3"/>
            </a:pPr>
            <a:r>
              <a:rPr lang="es-MX" sz="1400" dirty="0" smtClean="0"/>
              <a:t>Al mes de enero de 2018, la ejecución presupuestaria presenta un gasto de  $868 millones, equivalente a un 6,4% de avance respecto de la ley inicial.</a:t>
            </a:r>
          </a:p>
          <a:p>
            <a:pPr>
              <a:buFont typeface="+mj-lt"/>
              <a:buAutoNum type="arabicPeriod" startAt="3"/>
            </a:pPr>
            <a:endParaRPr lang="es-MX" sz="1400" dirty="0"/>
          </a:p>
          <a:p>
            <a:pPr>
              <a:buFont typeface="+mj-lt"/>
              <a:buAutoNum type="arabicPeriod" startAt="3"/>
            </a:pPr>
            <a:r>
              <a:rPr lang="es-MX" sz="1400" dirty="0" smtClean="0"/>
              <a:t>Durante este mes no se observaron modificaciones al  presupuesto.</a:t>
            </a:r>
            <a:endParaRPr lang="es-MX" sz="1400" dirty="0"/>
          </a:p>
          <a:p>
            <a:endParaRPr lang="es-MX" sz="1400" dirty="0" smtClean="0"/>
          </a:p>
          <a:p>
            <a:endParaRPr lang="es-MX" sz="1400" dirty="0"/>
          </a:p>
          <a:p>
            <a:endParaRPr lang="es-MX" sz="1400" dirty="0" smtClean="0"/>
          </a:p>
          <a:p>
            <a:endParaRPr lang="es-MX" sz="1400" dirty="0"/>
          </a:p>
          <a:p>
            <a:endParaRPr lang="es-MX" sz="1400" dirty="0" smtClean="0"/>
          </a:p>
          <a:p>
            <a:endParaRPr lang="es-MX" sz="1400" dirty="0"/>
          </a:p>
          <a:p>
            <a:endParaRPr lang="es-CL" sz="14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General de la Presidencia</a:t>
            </a:r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9931654"/>
              </p:ext>
            </p:extLst>
          </p:nvPr>
        </p:nvGraphicFramePr>
        <p:xfrm>
          <a:off x="2195736" y="148478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2143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797152"/>
            <a:ext cx="81799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946553"/>
            <a:ext cx="809171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979AF64B-D584-471C-924C-5F183C54C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860029"/>
              </p:ext>
            </p:extLst>
          </p:nvPr>
        </p:nvGraphicFramePr>
        <p:xfrm>
          <a:off x="628650" y="2996952"/>
          <a:ext cx="7886699" cy="1599660"/>
        </p:xfrm>
        <a:graphic>
          <a:graphicData uri="http://schemas.openxmlformats.org/drawingml/2006/table">
            <a:tbl>
              <a:tblPr/>
              <a:tblGrid>
                <a:gridCol w="768595">
                  <a:extLst>
                    <a:ext uri="{9D8B030D-6E8A-4147-A177-3AD203B41FA5}">
                      <a16:colId xmlns:a16="http://schemas.microsoft.com/office/drawing/2014/main" xmlns="" val="3637242780"/>
                    </a:ext>
                  </a:extLst>
                </a:gridCol>
                <a:gridCol w="2225483">
                  <a:extLst>
                    <a:ext uri="{9D8B030D-6E8A-4147-A177-3AD203B41FA5}">
                      <a16:colId xmlns:a16="http://schemas.microsoft.com/office/drawing/2014/main" xmlns="" val="594327522"/>
                    </a:ext>
                  </a:extLst>
                </a:gridCol>
                <a:gridCol w="768595">
                  <a:extLst>
                    <a:ext uri="{9D8B030D-6E8A-4147-A177-3AD203B41FA5}">
                      <a16:colId xmlns:a16="http://schemas.microsoft.com/office/drawing/2014/main" xmlns="" val="2463333056"/>
                    </a:ext>
                  </a:extLst>
                </a:gridCol>
                <a:gridCol w="837424">
                  <a:extLst>
                    <a:ext uri="{9D8B030D-6E8A-4147-A177-3AD203B41FA5}">
                      <a16:colId xmlns:a16="http://schemas.microsoft.com/office/drawing/2014/main" xmlns="" val="4153850109"/>
                    </a:ext>
                  </a:extLst>
                </a:gridCol>
                <a:gridCol w="837424">
                  <a:extLst>
                    <a:ext uri="{9D8B030D-6E8A-4147-A177-3AD203B41FA5}">
                      <a16:colId xmlns:a16="http://schemas.microsoft.com/office/drawing/2014/main" xmlns="" val="3533453866"/>
                    </a:ext>
                  </a:extLst>
                </a:gridCol>
                <a:gridCol w="817349">
                  <a:extLst>
                    <a:ext uri="{9D8B030D-6E8A-4147-A177-3AD203B41FA5}">
                      <a16:colId xmlns:a16="http://schemas.microsoft.com/office/drawing/2014/main" xmlns="" val="3009344058"/>
                    </a:ext>
                  </a:extLst>
                </a:gridCol>
                <a:gridCol w="814480">
                  <a:extLst>
                    <a:ext uri="{9D8B030D-6E8A-4147-A177-3AD203B41FA5}">
                      <a16:colId xmlns:a16="http://schemas.microsoft.com/office/drawing/2014/main" xmlns="" val="1302135941"/>
                    </a:ext>
                  </a:extLst>
                </a:gridCol>
                <a:gridCol w="817349">
                  <a:extLst>
                    <a:ext uri="{9D8B030D-6E8A-4147-A177-3AD203B41FA5}">
                      <a16:colId xmlns:a16="http://schemas.microsoft.com/office/drawing/2014/main" xmlns="" val="984837487"/>
                    </a:ext>
                  </a:extLst>
                </a:gridCol>
              </a:tblGrid>
              <a:tr h="18600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1453006"/>
                  </a:ext>
                </a:extLst>
              </a:tr>
              <a:tr h="29761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8872252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868.085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8692183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10.004.687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10.004.687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841.115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9917101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2.698.251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2.698.251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11.874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2628913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15.096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5537388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173.805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173.805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258711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38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37" y="76470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ENERO de 2018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5" y="4797152"/>
            <a:ext cx="814724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1727429"/>
            <a:ext cx="788836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83A96A49-F571-4D43-800D-AA8B767A5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647831"/>
              </p:ext>
            </p:extLst>
          </p:nvPr>
        </p:nvGraphicFramePr>
        <p:xfrm>
          <a:off x="770923" y="3158852"/>
          <a:ext cx="7556501" cy="1638300"/>
        </p:xfrm>
        <a:graphic>
          <a:graphicData uri="http://schemas.openxmlformats.org/drawingml/2006/table">
            <a:tbl>
              <a:tblPr/>
              <a:tblGrid>
                <a:gridCol w="409403">
                  <a:extLst>
                    <a:ext uri="{9D8B030D-6E8A-4147-A177-3AD203B41FA5}">
                      <a16:colId xmlns:a16="http://schemas.microsoft.com/office/drawing/2014/main" xmlns="" val="950293479"/>
                    </a:ext>
                  </a:extLst>
                </a:gridCol>
                <a:gridCol w="291977">
                  <a:extLst>
                    <a:ext uri="{9D8B030D-6E8A-4147-A177-3AD203B41FA5}">
                      <a16:colId xmlns:a16="http://schemas.microsoft.com/office/drawing/2014/main" xmlns="" val="247220380"/>
                    </a:ext>
                  </a:extLst>
                </a:gridCol>
                <a:gridCol w="2069231">
                  <a:extLst>
                    <a:ext uri="{9D8B030D-6E8A-4147-A177-3AD203B41FA5}">
                      <a16:colId xmlns:a16="http://schemas.microsoft.com/office/drawing/2014/main" xmlns="" val="297747431"/>
                    </a:ext>
                  </a:extLst>
                </a:gridCol>
                <a:gridCol w="888627">
                  <a:extLst>
                    <a:ext uri="{9D8B030D-6E8A-4147-A177-3AD203B41FA5}">
                      <a16:colId xmlns:a16="http://schemas.microsoft.com/office/drawing/2014/main" xmlns="" val="4072111755"/>
                    </a:ext>
                  </a:extLst>
                </a:gridCol>
                <a:gridCol w="787069">
                  <a:extLst>
                    <a:ext uri="{9D8B030D-6E8A-4147-A177-3AD203B41FA5}">
                      <a16:colId xmlns:a16="http://schemas.microsoft.com/office/drawing/2014/main" xmlns="" val="3569514083"/>
                    </a:ext>
                  </a:extLst>
                </a:gridCol>
                <a:gridCol w="774375">
                  <a:extLst>
                    <a:ext uri="{9D8B030D-6E8A-4147-A177-3AD203B41FA5}">
                      <a16:colId xmlns:a16="http://schemas.microsoft.com/office/drawing/2014/main" xmlns="" val="1696554596"/>
                    </a:ext>
                  </a:extLst>
                </a:gridCol>
                <a:gridCol w="787069">
                  <a:extLst>
                    <a:ext uri="{9D8B030D-6E8A-4147-A177-3AD203B41FA5}">
                      <a16:colId xmlns:a16="http://schemas.microsoft.com/office/drawing/2014/main" xmlns="" val="2591820204"/>
                    </a:ext>
                  </a:extLst>
                </a:gridCol>
                <a:gridCol w="774375">
                  <a:extLst>
                    <a:ext uri="{9D8B030D-6E8A-4147-A177-3AD203B41FA5}">
                      <a16:colId xmlns:a16="http://schemas.microsoft.com/office/drawing/2014/main" xmlns="" val="506738175"/>
                    </a:ext>
                  </a:extLst>
                </a:gridCol>
                <a:gridCol w="774375">
                  <a:extLst>
                    <a:ext uri="{9D8B030D-6E8A-4147-A177-3AD203B41FA5}">
                      <a16:colId xmlns:a16="http://schemas.microsoft.com/office/drawing/2014/main" xmlns="" val="18990184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877806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3145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868.085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49995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8.940.940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8.940.940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94429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2.182.799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2.182.799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4603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AUDITORÍA INTERNA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06015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LA INFANCIA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1.118.977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1.118.977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9841917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7669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872187"/>
            <a:ext cx="804609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33500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6F98921D-918F-4FF9-BAE2-9085D7F1A6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588295"/>
              </p:ext>
            </p:extLst>
          </p:nvPr>
        </p:nvGraphicFramePr>
        <p:xfrm>
          <a:off x="414336" y="2282907"/>
          <a:ext cx="7886700" cy="2294539"/>
        </p:xfrm>
        <a:graphic>
          <a:graphicData uri="http://schemas.openxmlformats.org/drawingml/2006/table">
            <a:tbl>
              <a:tblPr/>
              <a:tblGrid>
                <a:gridCol w="338405">
                  <a:extLst>
                    <a:ext uri="{9D8B030D-6E8A-4147-A177-3AD203B41FA5}">
                      <a16:colId xmlns:a16="http://schemas.microsoft.com/office/drawing/2014/main" xmlns="" val="2249049852"/>
                    </a:ext>
                  </a:extLst>
                </a:gridCol>
                <a:gridCol w="401072">
                  <a:extLst>
                    <a:ext uri="{9D8B030D-6E8A-4147-A177-3AD203B41FA5}">
                      <a16:colId xmlns:a16="http://schemas.microsoft.com/office/drawing/2014/main" xmlns="" val="1554074938"/>
                    </a:ext>
                  </a:extLst>
                </a:gridCol>
                <a:gridCol w="363472">
                  <a:extLst>
                    <a:ext uri="{9D8B030D-6E8A-4147-A177-3AD203B41FA5}">
                      <a16:colId xmlns:a16="http://schemas.microsoft.com/office/drawing/2014/main" xmlns="" val="2549550261"/>
                    </a:ext>
                  </a:extLst>
                </a:gridCol>
                <a:gridCol w="2105626">
                  <a:extLst>
                    <a:ext uri="{9D8B030D-6E8A-4147-A177-3AD203B41FA5}">
                      <a16:colId xmlns:a16="http://schemas.microsoft.com/office/drawing/2014/main" xmlns="" val="2881216229"/>
                    </a:ext>
                  </a:extLst>
                </a:gridCol>
                <a:gridCol w="817811">
                  <a:extLst>
                    <a:ext uri="{9D8B030D-6E8A-4147-A177-3AD203B41FA5}">
                      <a16:colId xmlns:a16="http://schemas.microsoft.com/office/drawing/2014/main" xmlns="" val="2609673791"/>
                    </a:ext>
                  </a:extLst>
                </a:gridCol>
                <a:gridCol w="789610">
                  <a:extLst>
                    <a:ext uri="{9D8B030D-6E8A-4147-A177-3AD203B41FA5}">
                      <a16:colId xmlns:a16="http://schemas.microsoft.com/office/drawing/2014/main" xmlns="" val="1180388273"/>
                    </a:ext>
                  </a:extLst>
                </a:gridCol>
                <a:gridCol w="814677">
                  <a:extLst>
                    <a:ext uri="{9D8B030D-6E8A-4147-A177-3AD203B41FA5}">
                      <a16:colId xmlns:a16="http://schemas.microsoft.com/office/drawing/2014/main" xmlns="" val="3488735996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2105832531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3044960486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292172475"/>
                    </a:ext>
                  </a:extLst>
                </a:gridCol>
              </a:tblGrid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9464953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850095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8.940.940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8.940.940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0748291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7.655.523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7.655.523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563.055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1146624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1.217.588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1.217.588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8077805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0037184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5836005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9428600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33.174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06928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389201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8523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5085184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1844824"/>
            <a:ext cx="780695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36DADB16-AC11-498C-8DAA-F7F2E43221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915876"/>
              </p:ext>
            </p:extLst>
          </p:nvPr>
        </p:nvGraphicFramePr>
        <p:xfrm>
          <a:off x="628649" y="2631003"/>
          <a:ext cx="7886701" cy="2123342"/>
        </p:xfrm>
        <a:graphic>
          <a:graphicData uri="http://schemas.openxmlformats.org/drawingml/2006/table">
            <a:tbl>
              <a:tblPr/>
              <a:tblGrid>
                <a:gridCol w="341251">
                  <a:extLst>
                    <a:ext uri="{9D8B030D-6E8A-4147-A177-3AD203B41FA5}">
                      <a16:colId xmlns:a16="http://schemas.microsoft.com/office/drawing/2014/main" xmlns="" val="3622814808"/>
                    </a:ext>
                  </a:extLst>
                </a:gridCol>
                <a:gridCol w="278057">
                  <a:extLst>
                    <a:ext uri="{9D8B030D-6E8A-4147-A177-3AD203B41FA5}">
                      <a16:colId xmlns:a16="http://schemas.microsoft.com/office/drawing/2014/main" xmlns="" val="357228603"/>
                    </a:ext>
                  </a:extLst>
                </a:gridCol>
                <a:gridCol w="315974">
                  <a:extLst>
                    <a:ext uri="{9D8B030D-6E8A-4147-A177-3AD203B41FA5}">
                      <a16:colId xmlns:a16="http://schemas.microsoft.com/office/drawing/2014/main" xmlns="" val="1017278659"/>
                    </a:ext>
                  </a:extLst>
                </a:gridCol>
                <a:gridCol w="2123342">
                  <a:extLst>
                    <a:ext uri="{9D8B030D-6E8A-4147-A177-3AD203B41FA5}">
                      <a16:colId xmlns:a16="http://schemas.microsoft.com/office/drawing/2014/main" xmlns="" val="3544207730"/>
                    </a:ext>
                  </a:extLst>
                </a:gridCol>
                <a:gridCol w="821531">
                  <a:extLst>
                    <a:ext uri="{9D8B030D-6E8A-4147-A177-3AD203B41FA5}">
                      <a16:colId xmlns:a16="http://schemas.microsoft.com/office/drawing/2014/main" xmlns="" val="4277144424"/>
                    </a:ext>
                  </a:extLst>
                </a:gridCol>
                <a:gridCol w="872087">
                  <a:extLst>
                    <a:ext uri="{9D8B030D-6E8A-4147-A177-3AD203B41FA5}">
                      <a16:colId xmlns:a16="http://schemas.microsoft.com/office/drawing/2014/main" xmlns="" val="3346882930"/>
                    </a:ext>
                  </a:extLst>
                </a:gridCol>
                <a:gridCol w="859448">
                  <a:extLst>
                    <a:ext uri="{9D8B030D-6E8A-4147-A177-3AD203B41FA5}">
                      <a16:colId xmlns:a16="http://schemas.microsoft.com/office/drawing/2014/main" xmlns="" val="1235894176"/>
                    </a:ext>
                  </a:extLst>
                </a:gridCol>
                <a:gridCol w="758337">
                  <a:extLst>
                    <a:ext uri="{9D8B030D-6E8A-4147-A177-3AD203B41FA5}">
                      <a16:colId xmlns:a16="http://schemas.microsoft.com/office/drawing/2014/main" xmlns="" val="1638769804"/>
                    </a:ext>
                  </a:extLst>
                </a:gridCol>
                <a:gridCol w="758337">
                  <a:extLst>
                    <a:ext uri="{9D8B030D-6E8A-4147-A177-3AD203B41FA5}">
                      <a16:colId xmlns:a16="http://schemas.microsoft.com/office/drawing/2014/main" xmlns="" val="3417831766"/>
                    </a:ext>
                  </a:extLst>
                </a:gridCol>
                <a:gridCol w="758337">
                  <a:extLst>
                    <a:ext uri="{9D8B030D-6E8A-4147-A177-3AD203B41FA5}">
                      <a16:colId xmlns:a16="http://schemas.microsoft.com/office/drawing/2014/main" xmlns="" val="2062776710"/>
                    </a:ext>
                  </a:extLst>
                </a:gridCol>
              </a:tblGrid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41194310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4625798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2.182.799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2.182.799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76.287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2751811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680.397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680.397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61.117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6618610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662.174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662.174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97902315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15.096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6360582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15.096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9450907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15.096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7093877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3898822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0033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73216"/>
            <a:ext cx="809733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7B54E491-BC47-48D3-9851-7387C847D5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992020"/>
              </p:ext>
            </p:extLst>
          </p:nvPr>
        </p:nvGraphicFramePr>
        <p:xfrm>
          <a:off x="576384" y="2701275"/>
          <a:ext cx="7886701" cy="1933758"/>
        </p:xfrm>
        <a:graphic>
          <a:graphicData uri="http://schemas.openxmlformats.org/drawingml/2006/table">
            <a:tbl>
              <a:tblPr/>
              <a:tblGrid>
                <a:gridCol w="341251">
                  <a:extLst>
                    <a:ext uri="{9D8B030D-6E8A-4147-A177-3AD203B41FA5}">
                      <a16:colId xmlns:a16="http://schemas.microsoft.com/office/drawing/2014/main" xmlns="" val="1759052499"/>
                    </a:ext>
                  </a:extLst>
                </a:gridCol>
                <a:gridCol w="315974">
                  <a:extLst>
                    <a:ext uri="{9D8B030D-6E8A-4147-A177-3AD203B41FA5}">
                      <a16:colId xmlns:a16="http://schemas.microsoft.com/office/drawing/2014/main" xmlns="" val="233763888"/>
                    </a:ext>
                  </a:extLst>
                </a:gridCol>
                <a:gridCol w="315974">
                  <a:extLst>
                    <a:ext uri="{9D8B030D-6E8A-4147-A177-3AD203B41FA5}">
                      <a16:colId xmlns:a16="http://schemas.microsoft.com/office/drawing/2014/main" xmlns="" val="698359387"/>
                    </a:ext>
                  </a:extLst>
                </a:gridCol>
                <a:gridCol w="2186537">
                  <a:extLst>
                    <a:ext uri="{9D8B030D-6E8A-4147-A177-3AD203B41FA5}">
                      <a16:colId xmlns:a16="http://schemas.microsoft.com/office/drawing/2014/main" xmlns="" val="4113544344"/>
                    </a:ext>
                  </a:extLst>
                </a:gridCol>
                <a:gridCol w="796253">
                  <a:extLst>
                    <a:ext uri="{9D8B030D-6E8A-4147-A177-3AD203B41FA5}">
                      <a16:colId xmlns:a16="http://schemas.microsoft.com/office/drawing/2014/main" xmlns="" val="1885630023"/>
                    </a:ext>
                  </a:extLst>
                </a:gridCol>
                <a:gridCol w="808892">
                  <a:extLst>
                    <a:ext uri="{9D8B030D-6E8A-4147-A177-3AD203B41FA5}">
                      <a16:colId xmlns:a16="http://schemas.microsoft.com/office/drawing/2014/main" xmlns="" val="2173017148"/>
                    </a:ext>
                  </a:extLst>
                </a:gridCol>
                <a:gridCol w="846809">
                  <a:extLst>
                    <a:ext uri="{9D8B030D-6E8A-4147-A177-3AD203B41FA5}">
                      <a16:colId xmlns:a16="http://schemas.microsoft.com/office/drawing/2014/main" xmlns="" val="408260267"/>
                    </a:ext>
                  </a:extLst>
                </a:gridCol>
                <a:gridCol w="758337">
                  <a:extLst>
                    <a:ext uri="{9D8B030D-6E8A-4147-A177-3AD203B41FA5}">
                      <a16:colId xmlns:a16="http://schemas.microsoft.com/office/drawing/2014/main" xmlns="" val="2634511020"/>
                    </a:ext>
                  </a:extLst>
                </a:gridCol>
                <a:gridCol w="758337">
                  <a:extLst>
                    <a:ext uri="{9D8B030D-6E8A-4147-A177-3AD203B41FA5}">
                      <a16:colId xmlns:a16="http://schemas.microsoft.com/office/drawing/2014/main" xmlns="" val="2876772176"/>
                    </a:ext>
                  </a:extLst>
                </a:gridCol>
                <a:gridCol w="758337">
                  <a:extLst>
                    <a:ext uri="{9D8B030D-6E8A-4147-A177-3AD203B41FA5}">
                      <a16:colId xmlns:a16="http://schemas.microsoft.com/office/drawing/2014/main" xmlns="" val="293527325"/>
                    </a:ext>
                  </a:extLst>
                </a:gridCol>
              </a:tblGrid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8756206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482884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96.352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0334845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1.233.334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1.233.334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96.352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7325069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134.945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134.945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2363752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7428939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8544212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5307287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7338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01208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06: CONSEJO NACIONAL DE LA INFANCIA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40446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A08B6096-547E-405E-8968-30B5515948F6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478005"/>
          <a:ext cx="7886700" cy="1046578"/>
        </p:xfrm>
        <a:graphic>
          <a:graphicData uri="http://schemas.openxmlformats.org/drawingml/2006/table">
            <a:tbl>
              <a:tblPr/>
              <a:tblGrid>
                <a:gridCol w="336134">
                  <a:extLst>
                    <a:ext uri="{9D8B030D-6E8A-4147-A177-3AD203B41FA5}">
                      <a16:colId xmlns:a16="http://schemas.microsoft.com/office/drawing/2014/main" xmlns="" val="346005016"/>
                    </a:ext>
                  </a:extLst>
                </a:gridCol>
                <a:gridCol w="311235">
                  <a:extLst>
                    <a:ext uri="{9D8B030D-6E8A-4147-A177-3AD203B41FA5}">
                      <a16:colId xmlns:a16="http://schemas.microsoft.com/office/drawing/2014/main" xmlns="" val="76775700"/>
                    </a:ext>
                  </a:extLst>
                </a:gridCol>
                <a:gridCol w="311235">
                  <a:extLst>
                    <a:ext uri="{9D8B030D-6E8A-4147-A177-3AD203B41FA5}">
                      <a16:colId xmlns:a16="http://schemas.microsoft.com/office/drawing/2014/main" xmlns="" val="3242125214"/>
                    </a:ext>
                  </a:extLst>
                </a:gridCol>
                <a:gridCol w="2156860">
                  <a:extLst>
                    <a:ext uri="{9D8B030D-6E8A-4147-A177-3AD203B41FA5}">
                      <a16:colId xmlns:a16="http://schemas.microsoft.com/office/drawing/2014/main" xmlns="" val="3874730330"/>
                    </a:ext>
                  </a:extLst>
                </a:gridCol>
                <a:gridCol w="846559">
                  <a:extLst>
                    <a:ext uri="{9D8B030D-6E8A-4147-A177-3AD203B41FA5}">
                      <a16:colId xmlns:a16="http://schemas.microsoft.com/office/drawing/2014/main" xmlns="" val="3909373000"/>
                    </a:ext>
                  </a:extLst>
                </a:gridCol>
                <a:gridCol w="834110">
                  <a:extLst>
                    <a:ext uri="{9D8B030D-6E8A-4147-A177-3AD203B41FA5}">
                      <a16:colId xmlns:a16="http://schemas.microsoft.com/office/drawing/2014/main" xmlns="" val="4097357440"/>
                    </a:ext>
                  </a:extLst>
                </a:gridCol>
                <a:gridCol w="849672">
                  <a:extLst>
                    <a:ext uri="{9D8B030D-6E8A-4147-A177-3AD203B41FA5}">
                      <a16:colId xmlns:a16="http://schemas.microsoft.com/office/drawing/2014/main" xmlns="" val="2424068582"/>
                    </a:ext>
                  </a:extLst>
                </a:gridCol>
                <a:gridCol w="746965">
                  <a:extLst>
                    <a:ext uri="{9D8B030D-6E8A-4147-A177-3AD203B41FA5}">
                      <a16:colId xmlns:a16="http://schemas.microsoft.com/office/drawing/2014/main" xmlns="" val="3633902421"/>
                    </a:ext>
                  </a:extLst>
                </a:gridCol>
                <a:gridCol w="746965">
                  <a:extLst>
                    <a:ext uri="{9D8B030D-6E8A-4147-A177-3AD203B41FA5}">
                      <a16:colId xmlns:a16="http://schemas.microsoft.com/office/drawing/2014/main" xmlns="" val="737804812"/>
                    </a:ext>
                  </a:extLst>
                </a:gridCol>
                <a:gridCol w="746965">
                  <a:extLst>
                    <a:ext uri="{9D8B030D-6E8A-4147-A177-3AD203B41FA5}">
                      <a16:colId xmlns:a16="http://schemas.microsoft.com/office/drawing/2014/main" xmlns="" val="4110879160"/>
                    </a:ext>
                  </a:extLst>
                </a:gridCol>
              </a:tblGrid>
              <a:tr h="186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4963418"/>
                  </a:ext>
                </a:extLst>
              </a:tr>
              <a:tr h="299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8120209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1.118.977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1.118.977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128.617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3669221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435.433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435.433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55171530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683.544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683.544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8555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2811</TotalTime>
  <Words>1027</Words>
  <Application>Microsoft Office PowerPoint</Application>
  <PresentationFormat>Presentación en pantalla (4:3)</PresentationFormat>
  <Paragraphs>517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1_Tema de Office</vt:lpstr>
      <vt:lpstr>Tema de Office</vt:lpstr>
      <vt:lpstr>EJECUCIÓN ACUMULADA DE GASTOS PRESUPUESTARIOS AL MES DE ENERO DE 2018 PARTIDA 22:  MINISTERIO SECRETARÍA DE LA PRESIDENCIA</vt:lpstr>
      <vt:lpstr>Ejecución Presupuestaria de Gastos Acumulada al mes de ENERO de 2018  Ministerio Secretaría General de la Presidencia</vt:lpstr>
      <vt:lpstr>Ejecución Presupuestaria de Gastos Acumulada al mes de ENERO de 2018  Ministerio Secretaría General de la Presidencia</vt:lpstr>
      <vt:lpstr>Ejecución Presupuestaria de Gastos Acumulada al mes de ENERO de 2018  Ministerio Secretaría General de la Presidencia</vt:lpstr>
      <vt:lpstr>Ejecución Presupuestaria de Gastos Acumulada al mes de ENERO de 2018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167</cp:revision>
  <cp:lastPrinted>2017-05-05T19:52:29Z</cp:lastPrinted>
  <dcterms:created xsi:type="dcterms:W3CDTF">2016-06-23T13:38:47Z</dcterms:created>
  <dcterms:modified xsi:type="dcterms:W3CDTF">2018-09-12T19:20:30Z</dcterms:modified>
</cp:coreProperties>
</file>