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299" r:id="rId5"/>
    <p:sldId id="264" r:id="rId6"/>
    <p:sldId id="301" r:id="rId7"/>
    <p:sldId id="263" r:id="rId8"/>
    <p:sldId id="265" r:id="rId9"/>
    <p:sldId id="302" r:id="rId10"/>
    <p:sldId id="267" r:id="rId11"/>
    <p:sldId id="303" r:id="rId12"/>
    <p:sldId id="268" r:id="rId13"/>
    <p:sldId id="269" r:id="rId14"/>
    <p:sldId id="275" r:id="rId15"/>
    <p:sldId id="276" r:id="rId16"/>
    <p:sldId id="300" r:id="rId17"/>
    <p:sldId id="277" r:id="rId18"/>
    <p:sldId id="278" r:id="rId19"/>
    <p:sldId id="306" r:id="rId20"/>
    <p:sldId id="272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195A0B8-1638-4BD2-8CFD-2727EAE1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4C38CB-DF51-4681-8A85-4B3031FDD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515969"/>
              </p:ext>
            </p:extLst>
          </p:nvPr>
        </p:nvGraphicFramePr>
        <p:xfrm>
          <a:off x="576384" y="1962940"/>
          <a:ext cx="7886701" cy="292248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9158326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3752294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047466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032983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596199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562709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1221188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3000977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1397906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1671889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00742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7702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0953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609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375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7013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675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4177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5512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2729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650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169189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07390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7862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2805151,5%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2805151,5%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4927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2805151,5%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2805151,5%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06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PROTECCIÓN INTEGRAL A LA INFANCIA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818F81D-3E1B-453D-9374-345076E6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69CD70-E494-426B-9543-4A6090ED9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14968"/>
              </p:ext>
            </p:extLst>
          </p:nvPr>
        </p:nvGraphicFramePr>
        <p:xfrm>
          <a:off x="576384" y="1972005"/>
          <a:ext cx="7886701" cy="359595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47827437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4162959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4504577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58352358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8500220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7237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4261788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3041937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5846180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1907831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53197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268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1443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95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7589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4498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001943"/>
                  </a:ext>
                </a:extLst>
              </a:tr>
              <a:tr h="206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828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8771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053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5634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503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184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6409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4933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942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338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410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911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623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37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359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64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10CA34-29CA-4DB1-B7F5-8F2FF3E1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C92745-7DA6-4256-AE28-6CE2E40D1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77777"/>
              </p:ext>
            </p:extLst>
          </p:nvPr>
        </p:nvGraphicFramePr>
        <p:xfrm>
          <a:off x="576587" y="1910944"/>
          <a:ext cx="7848874" cy="4351346"/>
        </p:xfrm>
        <a:graphic>
          <a:graphicData uri="http://schemas.openxmlformats.org/drawingml/2006/table">
            <a:tbl>
              <a:tblPr/>
              <a:tblGrid>
                <a:gridCol w="272909">
                  <a:extLst>
                    <a:ext uri="{9D8B030D-6E8A-4147-A177-3AD203B41FA5}">
                      <a16:colId xmlns:a16="http://schemas.microsoft.com/office/drawing/2014/main" val="1194147661"/>
                    </a:ext>
                  </a:extLst>
                </a:gridCol>
                <a:gridCol w="272909">
                  <a:extLst>
                    <a:ext uri="{9D8B030D-6E8A-4147-A177-3AD203B41FA5}">
                      <a16:colId xmlns:a16="http://schemas.microsoft.com/office/drawing/2014/main" val="2483937095"/>
                    </a:ext>
                  </a:extLst>
                </a:gridCol>
                <a:gridCol w="272909">
                  <a:extLst>
                    <a:ext uri="{9D8B030D-6E8A-4147-A177-3AD203B41FA5}">
                      <a16:colId xmlns:a16="http://schemas.microsoft.com/office/drawing/2014/main" val="3048350240"/>
                    </a:ext>
                  </a:extLst>
                </a:gridCol>
                <a:gridCol w="2849173">
                  <a:extLst>
                    <a:ext uri="{9D8B030D-6E8A-4147-A177-3AD203B41FA5}">
                      <a16:colId xmlns:a16="http://schemas.microsoft.com/office/drawing/2014/main" val="254665008"/>
                    </a:ext>
                  </a:extLst>
                </a:gridCol>
                <a:gridCol w="731398">
                  <a:extLst>
                    <a:ext uri="{9D8B030D-6E8A-4147-A177-3AD203B41FA5}">
                      <a16:colId xmlns:a16="http://schemas.microsoft.com/office/drawing/2014/main" val="1863613504"/>
                    </a:ext>
                  </a:extLst>
                </a:gridCol>
                <a:gridCol w="731398">
                  <a:extLst>
                    <a:ext uri="{9D8B030D-6E8A-4147-A177-3AD203B41FA5}">
                      <a16:colId xmlns:a16="http://schemas.microsoft.com/office/drawing/2014/main" val="2747920623"/>
                    </a:ext>
                  </a:extLst>
                </a:gridCol>
                <a:gridCol w="731398">
                  <a:extLst>
                    <a:ext uri="{9D8B030D-6E8A-4147-A177-3AD203B41FA5}">
                      <a16:colId xmlns:a16="http://schemas.microsoft.com/office/drawing/2014/main" val="3241444659"/>
                    </a:ext>
                  </a:extLst>
                </a:gridCol>
                <a:gridCol w="654982">
                  <a:extLst>
                    <a:ext uri="{9D8B030D-6E8A-4147-A177-3AD203B41FA5}">
                      <a16:colId xmlns:a16="http://schemas.microsoft.com/office/drawing/2014/main" val="4193959447"/>
                    </a:ext>
                  </a:extLst>
                </a:gridCol>
                <a:gridCol w="665899">
                  <a:extLst>
                    <a:ext uri="{9D8B030D-6E8A-4147-A177-3AD203B41FA5}">
                      <a16:colId xmlns:a16="http://schemas.microsoft.com/office/drawing/2014/main" val="2873821080"/>
                    </a:ext>
                  </a:extLst>
                </a:gridCol>
                <a:gridCol w="665899">
                  <a:extLst>
                    <a:ext uri="{9D8B030D-6E8A-4147-A177-3AD203B41FA5}">
                      <a16:colId xmlns:a16="http://schemas.microsoft.com/office/drawing/2014/main" val="2371329597"/>
                    </a:ext>
                  </a:extLst>
                </a:gridCol>
              </a:tblGrid>
              <a:tr h="1521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29497"/>
                  </a:ext>
                </a:extLst>
              </a:tr>
              <a:tr h="243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202759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6.541.450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7653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1.111.130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28302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160.687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07680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3.511.782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06545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074813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726501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3.507.938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87528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1.781.903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77848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1.611.001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49588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979657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86398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04252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125335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19012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7165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23563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194.189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429553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171.005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33325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146.996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9510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2901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715889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14289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638128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1354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1.563.300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156330,0%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156330,0%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46995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1.563.300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156330,0%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156330,0%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13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LA JUVENTUD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E61BDE2-2A84-4DF5-B783-9EBCBC61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A24073-B38E-41E8-9101-5535C4854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07164"/>
              </p:ext>
            </p:extLst>
          </p:nvPr>
        </p:nvGraphicFramePr>
        <p:xfrm>
          <a:off x="557673" y="1915146"/>
          <a:ext cx="7886701" cy="348814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4355659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9389666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6184179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173807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594775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567516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625395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3302271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909769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0032159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87348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9443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4584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248.735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3725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1623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36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28939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185.827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2369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724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66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600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5497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2299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29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6843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341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7572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1823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384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77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037A7A-B04A-42DA-A5E5-1D5CEE48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65D77B-2E5E-45D3-BAE5-CB7AE2E48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80029"/>
              </p:ext>
            </p:extLst>
          </p:nvPr>
        </p:nvGraphicFramePr>
        <p:xfrm>
          <a:off x="576384" y="1981637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73775574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020039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4971033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0184568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4015818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752116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7656517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65535178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296478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4978025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48620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8496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13.568.515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609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2053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405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348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715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637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4323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493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149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643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669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02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965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329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9014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292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37678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455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1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987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2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4449CFC-B5FC-46D5-8539-1FA67752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F732D4-58F8-4275-92BA-CAA70C60F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89720"/>
              </p:ext>
            </p:extLst>
          </p:nvPr>
        </p:nvGraphicFramePr>
        <p:xfrm>
          <a:off x="576384" y="2010756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8220977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591148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6120800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4661323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2196852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507395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981080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807303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9198505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5201903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494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03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9532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508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2912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125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8942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859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6746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7048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539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6424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37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7228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9171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002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12.512.486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273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522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4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9190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DISCAPACIDAD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2249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0ECAAEE-2A14-4E5D-A0FB-DE65145B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8AACB5-C62D-4F81-BC38-4AC87BDF1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478914"/>
              </p:ext>
            </p:extLst>
          </p:nvPr>
        </p:nvGraphicFramePr>
        <p:xfrm>
          <a:off x="557673" y="1924860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154727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842728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3861449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799961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41385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403993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3363383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59566230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938181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8344181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06400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888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2.156.927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4864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949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108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197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673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36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848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329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654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8377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3258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8967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719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389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3340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7270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31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526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9577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4885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703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170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23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821181A-5594-46DE-B7FC-2D2B9E42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1EC18F-25AD-4F84-9465-3C4DB7567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21679"/>
              </p:ext>
            </p:extLst>
          </p:nvPr>
        </p:nvGraphicFramePr>
        <p:xfrm>
          <a:off x="557673" y="1968308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4553908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3372677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4707472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82329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763966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854660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038340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4036409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43713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246258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234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8912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999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545.771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8360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5198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1.075.275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6021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105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6351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945.748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89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367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321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011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3348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759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4983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719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5539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746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305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3917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363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70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9F1FD45-9414-46B7-BE62-9C070E78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6C4CB0-9520-4CD8-8C20-D01A93B35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212478"/>
              </p:ext>
            </p:extLst>
          </p:nvPr>
        </p:nvGraphicFramePr>
        <p:xfrm>
          <a:off x="576384" y="1963862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46006627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6510501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71936510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5940933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478370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0661258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8620787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09608982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858269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9006087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856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77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537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673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027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7203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58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2699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016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4929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7237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186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EVALUACIÓN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4DFA8D1-B8B7-49A1-A0FB-FA202C41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2DB6D2-51B1-4F81-9028-508C4C8CF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931940"/>
              </p:ext>
            </p:extLst>
          </p:nvPr>
        </p:nvGraphicFramePr>
        <p:xfrm>
          <a:off x="585227" y="1963862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22138149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4272039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8555902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9547163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843029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683913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5403851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643235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7024461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0266620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75293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390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746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588.684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1933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8214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77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6859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1499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549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5036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5934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897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700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9048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855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807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4562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733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489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63,7% y 21,1% respectivamente, los que al primer trimestre registraron erogaciones del 3,9% y 0,1%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enero ascendió a </a:t>
            </a:r>
            <a:r>
              <a:rPr lang="es-CL" sz="1600" b="1" dirty="0"/>
              <a:t>$74.728 millones</a:t>
            </a:r>
            <a:r>
              <a:rPr lang="es-CL" sz="1600" dirty="0"/>
              <a:t>, es decir, un </a:t>
            </a:r>
            <a:r>
              <a:rPr lang="es-CL" sz="1600" b="1" dirty="0"/>
              <a:t>12,1%</a:t>
            </a:r>
            <a:r>
              <a:rPr lang="es-CL" sz="1600" dirty="0"/>
              <a:t> respecto de la ley inicial, con un gasto inferior en 11 puntos porcentuales al registrado a igual mes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Partida no presenta al mes de enero modificaciones a su presupuesto.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Los subtítulo que presentan el mayor nivel de gasto por su incidencia en la ejecución total de la Partida con un 92%,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3,9% y 865,8% </a:t>
            </a:r>
            <a:r>
              <a:rPr lang="es-CL" sz="1600" dirty="0"/>
              <a:t>respectivamente.</a:t>
            </a:r>
            <a:r>
              <a:rPr lang="es-CL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enero alcanzaron niveles de ejecución de 15,4%, 7,7% y 10,8%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“Ingreso Ético Familiar y Sistema Chile Solidario” es que presenta el mayor avance con un 15,4%, mientras que el “Sistema de Protección Integral a la Infancia” es el que presenta la ejecución menor con un 7,6%, explicado éste último por el bajo nivel de gasto en el  subtítulo 24 transparencias corrientes, que alcanza un gasto de 0,01%, representando </a:t>
            </a:r>
            <a:r>
              <a:rPr lang="es-CL" sz="1600"/>
              <a:t>el 99,9</a:t>
            </a:r>
            <a:r>
              <a:rPr lang="es-CL" sz="1600" dirty="0"/>
              <a:t>% del Servicio.</a:t>
            </a:r>
            <a:endParaRPr lang="es-CL" sz="1600" b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b="1" dirty="0"/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08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04211B1-8555-414C-949B-2D63EC859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028508"/>
              </p:ext>
            </p:extLst>
          </p:nvPr>
        </p:nvGraphicFramePr>
        <p:xfrm>
          <a:off x="566987" y="1695756"/>
          <a:ext cx="7886698" cy="2272077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2126123511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3314913818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00739080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775431128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407399220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4080638615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106399825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4255289911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373319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758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74.727.979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3814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5.334.276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0450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397.127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74042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3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15.301.613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44390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0456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64061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194.189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40273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53.497.364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54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6F7471-4799-497D-A6ED-E95F947E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239A69B-2227-4E0A-940B-CFAD82E05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155" y="2107548"/>
            <a:ext cx="6621690" cy="309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Partida 21,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cumulada al mes de enero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7E96BF6-BC79-4B44-89A4-37D75B7C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15DDE8-0469-494F-A40A-36F8961A0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821210"/>
              </p:ext>
            </p:extLst>
          </p:nvPr>
        </p:nvGraphicFramePr>
        <p:xfrm>
          <a:off x="532796" y="1744948"/>
          <a:ext cx="7886698" cy="2238113"/>
        </p:xfrm>
        <a:graphic>
          <a:graphicData uri="http://schemas.openxmlformats.org/drawingml/2006/table">
            <a:tbl>
              <a:tblPr/>
              <a:tblGrid>
                <a:gridCol w="319611">
                  <a:extLst>
                    <a:ext uri="{9D8B030D-6E8A-4147-A177-3AD203B41FA5}">
                      <a16:colId xmlns:a16="http://schemas.microsoft.com/office/drawing/2014/main" val="2351045450"/>
                    </a:ext>
                  </a:extLst>
                </a:gridCol>
                <a:gridCol w="295936">
                  <a:extLst>
                    <a:ext uri="{9D8B030D-6E8A-4147-A177-3AD203B41FA5}">
                      <a16:colId xmlns:a16="http://schemas.microsoft.com/office/drawing/2014/main" val="1733753326"/>
                    </a:ext>
                  </a:extLst>
                </a:gridCol>
                <a:gridCol w="2654547">
                  <a:extLst>
                    <a:ext uri="{9D8B030D-6E8A-4147-A177-3AD203B41FA5}">
                      <a16:colId xmlns:a16="http://schemas.microsoft.com/office/drawing/2014/main" val="1149900445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122171115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853395604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383664303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65501605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3455273156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3197167193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040949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9011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46.143.006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6749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5.352.745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64187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36.863.537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89469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38302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6.541.450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81327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810.370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27516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13.568.515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47041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2.156.927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55646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2.978.885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36570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2.528.826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47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44AFC9A-67D6-4828-97C8-C9A6C04A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713BE7-BE39-4172-8022-23191CE67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142138"/>
              </p:ext>
            </p:extLst>
          </p:nvPr>
        </p:nvGraphicFramePr>
        <p:xfrm>
          <a:off x="576384" y="1917218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1700714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1482931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0540678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052350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836452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4223426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3964782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8099847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0886127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4002422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00304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33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5.352.745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236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1.466.783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224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4715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39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8143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1.026.907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8526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9581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6108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684.819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336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411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2393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780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9799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4060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1766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3777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507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391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B2E8E7C-8CEF-408B-AA44-BB41A9623150}"/>
              </a:ext>
            </a:extLst>
          </p:cNvPr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096CE5F-8564-4ADD-BB0D-03D27A57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F846DC-8B17-4C23-A06B-8654C6019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14315"/>
              </p:ext>
            </p:extLst>
          </p:nvPr>
        </p:nvGraphicFramePr>
        <p:xfrm>
          <a:off x="548272" y="1939697"/>
          <a:ext cx="7886701" cy="174407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5218661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559868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328938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9725262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384572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313378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7962951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9816426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7810988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6029498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88472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1915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9099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522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095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65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5689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2492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357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107479,5%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107479,5%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34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02EDEAB-792F-4005-925B-831F79FC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0984F4-4582-4032-9EA5-FE71AAF7C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11131"/>
              </p:ext>
            </p:extLst>
          </p:nvPr>
        </p:nvGraphicFramePr>
        <p:xfrm>
          <a:off x="557673" y="1963862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5938458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2236817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5140029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22011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068998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4083284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5908867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25880490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256788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2369533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9099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99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36.863.537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8134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8.812.022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984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219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232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961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795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23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198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0588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3166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74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3395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82391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478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8237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56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3621</TotalTime>
  <Words>5145</Words>
  <Application>Microsoft Office PowerPoint</Application>
  <PresentationFormat>Presentación en pantalla (4:3)</PresentationFormat>
  <Paragraphs>2762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enero de 2018 Partida 21: MINISTERIO DE DESARROLLO SOCIAL</vt:lpstr>
      <vt:lpstr>Ejecución Presupuestaria de Gastos Ministerio de Desarrollo Social acumulada al mes de enero de 2018</vt:lpstr>
      <vt:lpstr>Ejecución Presupuestaria de Gastos Ministerio de Desarrollo Social acumulada al mes de enero de 2018 </vt:lpstr>
      <vt:lpstr>Ejecución Presupuestaria de Gastos Ministerio de Desarrollo Social acumulada al mes de enero de 2018 </vt:lpstr>
      <vt:lpstr>Ejecución Presupuestaria de Gastos Ministerio de Desarrollo Social acumulada al mes de enero de 2018 </vt:lpstr>
      <vt:lpstr>Ejecución Presupuestaria de Gastos Partida 21, Resumen por Capítulos acumulada al mes de enero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191</cp:revision>
  <cp:lastPrinted>2017-06-15T16:55:12Z</cp:lastPrinted>
  <dcterms:created xsi:type="dcterms:W3CDTF">2016-06-23T13:38:47Z</dcterms:created>
  <dcterms:modified xsi:type="dcterms:W3CDTF">2018-08-10T21:08:17Z</dcterms:modified>
</cp:coreProperties>
</file>