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264" r:id="rId5"/>
    <p:sldId id="301" r:id="rId6"/>
    <p:sldId id="263" r:id="rId7"/>
    <p:sldId id="265" r:id="rId8"/>
    <p:sldId id="304" r:id="rId9"/>
    <p:sldId id="269" r:id="rId10"/>
    <p:sldId id="271" r:id="rId11"/>
    <p:sldId id="273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enero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18: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VIVIENDA Y URBANISMO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PARQUE METROPOLITANO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D5C98E-C324-463C-9668-AAAD7DC50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092623"/>
              </p:ext>
            </p:extLst>
          </p:nvPr>
        </p:nvGraphicFramePr>
        <p:xfrm>
          <a:off x="414336" y="1934607"/>
          <a:ext cx="8210799" cy="2861734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:a16="http://schemas.microsoft.com/office/drawing/2014/main" val="2591776358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980756798"/>
                    </a:ext>
                  </a:extLst>
                </a:gridCol>
                <a:gridCol w="301756">
                  <a:extLst>
                    <a:ext uri="{9D8B030D-6E8A-4147-A177-3AD203B41FA5}">
                      <a16:colId xmlns:a16="http://schemas.microsoft.com/office/drawing/2014/main" val="4286586876"/>
                    </a:ext>
                  </a:extLst>
                </a:gridCol>
                <a:gridCol w="2706759">
                  <a:extLst>
                    <a:ext uri="{9D8B030D-6E8A-4147-A177-3AD203B41FA5}">
                      <a16:colId xmlns:a16="http://schemas.microsoft.com/office/drawing/2014/main" val="3022033029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578005338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1529593931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778426199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375435541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14014588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1950902297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48411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73372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572.382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60268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6.164.476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493.905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37006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2.095.544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77.873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09178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4625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520877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867495"/>
                  </a:ext>
                </a:extLst>
              </a:tr>
              <a:tr h="147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95543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104.652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98877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62341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10287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0750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22.875.150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90436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44193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30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4153327-D2A3-4847-95CA-B39D6B665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94497"/>
              </p:ext>
            </p:extLst>
          </p:nvPr>
        </p:nvGraphicFramePr>
        <p:xfrm>
          <a:off x="414336" y="1934606"/>
          <a:ext cx="8210798" cy="4302695"/>
        </p:xfrm>
        <a:graphic>
          <a:graphicData uri="http://schemas.openxmlformats.org/drawingml/2006/table">
            <a:tbl>
              <a:tblPr/>
              <a:tblGrid>
                <a:gridCol w="301757">
                  <a:extLst>
                    <a:ext uri="{9D8B030D-6E8A-4147-A177-3AD203B41FA5}">
                      <a16:colId xmlns:a16="http://schemas.microsoft.com/office/drawing/2014/main" val="3735608350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3734264843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2611095273"/>
                    </a:ext>
                  </a:extLst>
                </a:gridCol>
                <a:gridCol w="2706758">
                  <a:extLst>
                    <a:ext uri="{9D8B030D-6E8A-4147-A177-3AD203B41FA5}">
                      <a16:colId xmlns:a16="http://schemas.microsoft.com/office/drawing/2014/main" val="1731521736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1899465078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3664008046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2762915821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508465669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723196460"/>
                    </a:ext>
                  </a:extLst>
                </a:gridCol>
                <a:gridCol w="724216">
                  <a:extLst>
                    <a:ext uri="{9D8B030D-6E8A-4147-A177-3AD203B41FA5}">
                      <a16:colId xmlns:a16="http://schemas.microsoft.com/office/drawing/2014/main" val="3434413800"/>
                    </a:ext>
                  </a:extLst>
                </a:gridCol>
              </a:tblGrid>
              <a:tr h="164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146940"/>
                  </a:ext>
                </a:extLst>
              </a:tr>
              <a:tr h="262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635648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9.458.776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038191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3.112.988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218.299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53249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261.409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424736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099311"/>
                  </a:ext>
                </a:extLst>
              </a:tr>
              <a:tr h="26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85463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933387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10.941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98725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539525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2728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20.697.782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60151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5.523.268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163603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29.977.068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5.523.268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523465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3.708.238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028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51.316.746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3.708.238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622748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14.686.961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1.912.971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60354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652866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1.417.057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51.241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77087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32.462.010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1.744.026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660993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2.272.998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881310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218.445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04641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254.980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472984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535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38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ECF2F0-1023-4F6F-8784-F0700C9E2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52199"/>
              </p:ext>
            </p:extLst>
          </p:nvPr>
        </p:nvGraphicFramePr>
        <p:xfrm>
          <a:off x="414336" y="1934607"/>
          <a:ext cx="8201486" cy="4421733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3128616116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801485904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72661387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3449422686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954528904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442758585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389508852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888387662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3059068661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1899532377"/>
                    </a:ext>
                  </a:extLst>
                </a:gridCol>
              </a:tblGrid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796283"/>
                  </a:ext>
                </a:extLst>
              </a:tr>
              <a:tr h="262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20760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899.649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05297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3.249.928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216.725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4313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427.346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1264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145337"/>
                  </a:ext>
                </a:extLst>
              </a:tr>
              <a:tr h="259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102950,0%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91408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1.530.650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6088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1.519.026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95170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97180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880180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61565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16.518.133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12321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602520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43930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26.526.044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5068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664.715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29570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16.850.923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664.715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93072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5.348.552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271.470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86964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614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2.613.427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364.035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47447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5.784.043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367170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1.530.248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482670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1.552.246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22885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61446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316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B05AD2-620C-4F7E-9CCC-1C2A50975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650759"/>
              </p:ext>
            </p:extLst>
          </p:nvPr>
        </p:nvGraphicFramePr>
        <p:xfrm>
          <a:off x="528176" y="1934607"/>
          <a:ext cx="8087647" cy="4210299"/>
        </p:xfrm>
        <a:graphic>
          <a:graphicData uri="http://schemas.openxmlformats.org/drawingml/2006/table">
            <a:tbl>
              <a:tblPr/>
              <a:tblGrid>
                <a:gridCol w="297230">
                  <a:extLst>
                    <a:ext uri="{9D8B030D-6E8A-4147-A177-3AD203B41FA5}">
                      <a16:colId xmlns:a16="http://schemas.microsoft.com/office/drawing/2014/main" val="341273817"/>
                    </a:ext>
                  </a:extLst>
                </a:gridCol>
                <a:gridCol w="297230">
                  <a:extLst>
                    <a:ext uri="{9D8B030D-6E8A-4147-A177-3AD203B41FA5}">
                      <a16:colId xmlns:a16="http://schemas.microsoft.com/office/drawing/2014/main" val="1585858238"/>
                    </a:ext>
                  </a:extLst>
                </a:gridCol>
                <a:gridCol w="297230">
                  <a:extLst>
                    <a:ext uri="{9D8B030D-6E8A-4147-A177-3AD203B41FA5}">
                      <a16:colId xmlns:a16="http://schemas.microsoft.com/office/drawing/2014/main" val="285584891"/>
                    </a:ext>
                  </a:extLst>
                </a:gridCol>
                <a:gridCol w="2666161">
                  <a:extLst>
                    <a:ext uri="{9D8B030D-6E8A-4147-A177-3AD203B41FA5}">
                      <a16:colId xmlns:a16="http://schemas.microsoft.com/office/drawing/2014/main" val="43635226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1032303690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2901331538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4254550860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473460260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1288974224"/>
                    </a:ext>
                  </a:extLst>
                </a:gridCol>
                <a:gridCol w="713353">
                  <a:extLst>
                    <a:ext uri="{9D8B030D-6E8A-4147-A177-3AD203B41FA5}">
                      <a16:colId xmlns:a16="http://schemas.microsoft.com/office/drawing/2014/main" val="1900125151"/>
                    </a:ext>
                  </a:extLst>
                </a:gridCol>
              </a:tblGrid>
              <a:tr h="158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996729"/>
                  </a:ext>
                </a:extLst>
              </a:tr>
              <a:tr h="255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974518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2.309.030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99499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2.492.947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413441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811316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627346"/>
                  </a:ext>
                </a:extLst>
              </a:tr>
              <a:tr h="1605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316082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749679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17538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059981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977278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26.064.643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690508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320555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68299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455622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2.124.864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227544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19.451.231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2.124.864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743874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3.197.608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418.880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446778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39634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7.299.771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447.112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704907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5.890.473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1.256.123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952902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1.419.526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269516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721.521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4948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911.006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101466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571983"/>
                  </a:ext>
                </a:extLst>
              </a:tr>
              <a:tr h="158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363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D56114-9970-4F3B-B3E3-F887C82C3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890891"/>
              </p:ext>
            </p:extLst>
          </p:nvPr>
        </p:nvGraphicFramePr>
        <p:xfrm>
          <a:off x="414336" y="1934606"/>
          <a:ext cx="8201486" cy="4371564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3146024598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3893194497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649519694"/>
                    </a:ext>
                  </a:extLst>
                </a:gridCol>
                <a:gridCol w="2703686">
                  <a:extLst>
                    <a:ext uri="{9D8B030D-6E8A-4147-A177-3AD203B41FA5}">
                      <a16:colId xmlns:a16="http://schemas.microsoft.com/office/drawing/2014/main" val="354668884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184491979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214952712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581553645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4008948524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353447979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188345859"/>
                    </a:ext>
                  </a:extLst>
                </a:gridCol>
              </a:tblGrid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63356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59651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12.943.522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00167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3.056.568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78570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389.102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47835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491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101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21678"/>
                  </a:ext>
                </a:extLst>
              </a:tr>
              <a:tr h="192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687240,0%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71239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53908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395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17669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26704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16.967.208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1614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3.554.483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4668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3.554.483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45455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50.309.067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3.554.483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00773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8.173.212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94919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76.892.719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8.173.212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7198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19.085.517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2.031.341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9417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1893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28.781.285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3.699.583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08035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16.203.056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1.490.946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19719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3.758.151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48578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4.526.008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65260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4.472.412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02035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655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776.263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202151,8%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425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7B6298-8AD5-4A96-9BD5-F23E543CF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96500"/>
              </p:ext>
            </p:extLst>
          </p:nvPr>
        </p:nvGraphicFramePr>
        <p:xfrm>
          <a:off x="528176" y="1934606"/>
          <a:ext cx="8096959" cy="4342342"/>
        </p:xfrm>
        <a:graphic>
          <a:graphicData uri="http://schemas.openxmlformats.org/drawingml/2006/table">
            <a:tbl>
              <a:tblPr/>
              <a:tblGrid>
                <a:gridCol w="297573">
                  <a:extLst>
                    <a:ext uri="{9D8B030D-6E8A-4147-A177-3AD203B41FA5}">
                      <a16:colId xmlns:a16="http://schemas.microsoft.com/office/drawing/2014/main" val="2329763764"/>
                    </a:ext>
                  </a:extLst>
                </a:gridCol>
                <a:gridCol w="297573">
                  <a:extLst>
                    <a:ext uri="{9D8B030D-6E8A-4147-A177-3AD203B41FA5}">
                      <a16:colId xmlns:a16="http://schemas.microsoft.com/office/drawing/2014/main" val="4174655232"/>
                    </a:ext>
                  </a:extLst>
                </a:gridCol>
                <a:gridCol w="297573">
                  <a:extLst>
                    <a:ext uri="{9D8B030D-6E8A-4147-A177-3AD203B41FA5}">
                      <a16:colId xmlns:a16="http://schemas.microsoft.com/office/drawing/2014/main" val="2964194686"/>
                    </a:ext>
                  </a:extLst>
                </a:gridCol>
                <a:gridCol w="2669230">
                  <a:extLst>
                    <a:ext uri="{9D8B030D-6E8A-4147-A177-3AD203B41FA5}">
                      <a16:colId xmlns:a16="http://schemas.microsoft.com/office/drawing/2014/main" val="1735361115"/>
                    </a:ext>
                  </a:extLst>
                </a:gridCol>
                <a:gridCol w="797495">
                  <a:extLst>
                    <a:ext uri="{9D8B030D-6E8A-4147-A177-3AD203B41FA5}">
                      <a16:colId xmlns:a16="http://schemas.microsoft.com/office/drawing/2014/main" val="1264819165"/>
                    </a:ext>
                  </a:extLst>
                </a:gridCol>
                <a:gridCol w="797495">
                  <a:extLst>
                    <a:ext uri="{9D8B030D-6E8A-4147-A177-3AD203B41FA5}">
                      <a16:colId xmlns:a16="http://schemas.microsoft.com/office/drawing/2014/main" val="1884295865"/>
                    </a:ext>
                  </a:extLst>
                </a:gridCol>
                <a:gridCol w="797495">
                  <a:extLst>
                    <a:ext uri="{9D8B030D-6E8A-4147-A177-3AD203B41FA5}">
                      <a16:colId xmlns:a16="http://schemas.microsoft.com/office/drawing/2014/main" val="910883407"/>
                    </a:ext>
                  </a:extLst>
                </a:gridCol>
                <a:gridCol w="714175">
                  <a:extLst>
                    <a:ext uri="{9D8B030D-6E8A-4147-A177-3AD203B41FA5}">
                      <a16:colId xmlns:a16="http://schemas.microsoft.com/office/drawing/2014/main" val="4037543972"/>
                    </a:ext>
                  </a:extLst>
                </a:gridCol>
                <a:gridCol w="714175">
                  <a:extLst>
                    <a:ext uri="{9D8B030D-6E8A-4147-A177-3AD203B41FA5}">
                      <a16:colId xmlns:a16="http://schemas.microsoft.com/office/drawing/2014/main" val="4171750479"/>
                    </a:ext>
                  </a:extLst>
                </a:gridCol>
                <a:gridCol w="714175">
                  <a:extLst>
                    <a:ext uri="{9D8B030D-6E8A-4147-A177-3AD203B41FA5}">
                      <a16:colId xmlns:a16="http://schemas.microsoft.com/office/drawing/2014/main" val="1462588235"/>
                    </a:ext>
                  </a:extLst>
                </a:gridCol>
              </a:tblGrid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683240"/>
                  </a:ext>
                </a:extLst>
              </a:tr>
              <a:tr h="250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6386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15.220.314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51676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6.623.187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483.390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6469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750.706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50.712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924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167490,0%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167490,0%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700846"/>
                  </a:ext>
                </a:extLst>
              </a:tr>
              <a:tr h="171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167490,0%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167490,0%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37816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91218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992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50593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6966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30.569.054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870333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2.458.346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950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2.458.346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4130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71.256.029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2.458.346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9288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12.211.117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80342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123.230.266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12.211.117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10180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136.032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143.285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41751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22.267.280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4.429.829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45713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44073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32.485.494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3.580.711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100533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25.286.154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1.085.210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37658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2.085.484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3083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26.416.360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2.902.951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487471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14.442.059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09609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85214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658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945EE1-09D2-42D7-B248-0E81A1815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209786"/>
              </p:ext>
            </p:extLst>
          </p:nvPr>
        </p:nvGraphicFramePr>
        <p:xfrm>
          <a:off x="414336" y="1934606"/>
          <a:ext cx="8201488" cy="4342342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2674907889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3324770374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1669010518"/>
                    </a:ext>
                  </a:extLst>
                </a:gridCol>
                <a:gridCol w="2703688">
                  <a:extLst>
                    <a:ext uri="{9D8B030D-6E8A-4147-A177-3AD203B41FA5}">
                      <a16:colId xmlns:a16="http://schemas.microsoft.com/office/drawing/2014/main" val="2275152265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38857024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039657525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623251816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174074237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847617656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064955344"/>
                    </a:ext>
                  </a:extLst>
                </a:gridCol>
              </a:tblGrid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23178"/>
                  </a:ext>
                </a:extLst>
              </a:tr>
              <a:tr h="250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45875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8.732.590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96539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3.948.701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290.995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45986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516.456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42.207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97085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327612"/>
                  </a:ext>
                </a:extLst>
              </a:tr>
              <a:tr h="171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82986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9813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8007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91229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817001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14.195.819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34852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523.501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43589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523.501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25610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1.493.341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523.501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02077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7.875.887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298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67.089.204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7.875.887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71078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65.387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848883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10.912.866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1.127.473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7787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9134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16.851.968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2.596.584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18959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12.779.406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3.145.940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35096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4.057.847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29057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17.470.871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996.505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93356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4.939.177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08109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67657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38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3F3B95-F634-4808-9A0E-A26AADF46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611459"/>
              </p:ext>
            </p:extLst>
          </p:nvPr>
        </p:nvGraphicFramePr>
        <p:xfrm>
          <a:off x="414336" y="1934606"/>
          <a:ext cx="8229601" cy="4355484"/>
        </p:xfrm>
        <a:graphic>
          <a:graphicData uri="http://schemas.openxmlformats.org/drawingml/2006/table">
            <a:tbl>
              <a:tblPr/>
              <a:tblGrid>
                <a:gridCol w="302448">
                  <a:extLst>
                    <a:ext uri="{9D8B030D-6E8A-4147-A177-3AD203B41FA5}">
                      <a16:colId xmlns:a16="http://schemas.microsoft.com/office/drawing/2014/main" val="3192413149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1970463081"/>
                    </a:ext>
                  </a:extLst>
                </a:gridCol>
                <a:gridCol w="302448">
                  <a:extLst>
                    <a:ext uri="{9D8B030D-6E8A-4147-A177-3AD203B41FA5}">
                      <a16:colId xmlns:a16="http://schemas.microsoft.com/office/drawing/2014/main" val="3834732767"/>
                    </a:ext>
                  </a:extLst>
                </a:gridCol>
                <a:gridCol w="2712955">
                  <a:extLst>
                    <a:ext uri="{9D8B030D-6E8A-4147-A177-3AD203B41FA5}">
                      <a16:colId xmlns:a16="http://schemas.microsoft.com/office/drawing/2014/main" val="4225938831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2348696308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3043776241"/>
                    </a:ext>
                  </a:extLst>
                </a:gridCol>
                <a:gridCol w="810560">
                  <a:extLst>
                    <a:ext uri="{9D8B030D-6E8A-4147-A177-3AD203B41FA5}">
                      <a16:colId xmlns:a16="http://schemas.microsoft.com/office/drawing/2014/main" val="3951363419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4124166381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898212590"/>
                    </a:ext>
                  </a:extLst>
                </a:gridCol>
                <a:gridCol w="725874">
                  <a:extLst>
                    <a:ext uri="{9D8B030D-6E8A-4147-A177-3AD203B41FA5}">
                      <a16:colId xmlns:a16="http://schemas.microsoft.com/office/drawing/2014/main" val="4075217536"/>
                    </a:ext>
                  </a:extLst>
                </a:gridCol>
              </a:tblGrid>
              <a:tr h="146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122415"/>
                  </a:ext>
                </a:extLst>
              </a:tr>
              <a:tr h="234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831333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15.821.006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57003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4.552.316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326.123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114010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593.443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38.982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26878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643536"/>
                  </a:ext>
                </a:extLst>
              </a:tr>
              <a:tr h="168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81776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1.462.323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185350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1.436.518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898074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40027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570667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2.991.337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754648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44.459.639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2.991.337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54612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3.216.367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367568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3.216.367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179112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32.407.514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3.216.367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568626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9.248.197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397317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99.845.880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9.248.197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361514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691.993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273.456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921386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255.418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82.779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05036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29.591.149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2.883.706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15133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527626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18.174.058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2.632.362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322384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13.508.179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1.729.781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323408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13.451.252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58.784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797832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13.053.382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1.587.329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755686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11.112.707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393671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23414"/>
                  </a:ext>
                </a:extLst>
              </a:tr>
              <a:tr h="146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4" marR="7204" marT="7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04" marR="7204" marT="7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92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VIII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B1E0CB0-11F6-4311-B047-FBFF5D7BC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378484"/>
              </p:ext>
            </p:extLst>
          </p:nvPr>
        </p:nvGraphicFramePr>
        <p:xfrm>
          <a:off x="528176" y="1934606"/>
          <a:ext cx="8087650" cy="4314384"/>
        </p:xfrm>
        <a:graphic>
          <a:graphicData uri="http://schemas.openxmlformats.org/drawingml/2006/table">
            <a:tbl>
              <a:tblPr/>
              <a:tblGrid>
                <a:gridCol w="297231">
                  <a:extLst>
                    <a:ext uri="{9D8B030D-6E8A-4147-A177-3AD203B41FA5}">
                      <a16:colId xmlns:a16="http://schemas.microsoft.com/office/drawing/2014/main" val="3294839905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1778373325"/>
                    </a:ext>
                  </a:extLst>
                </a:gridCol>
                <a:gridCol w="297231">
                  <a:extLst>
                    <a:ext uri="{9D8B030D-6E8A-4147-A177-3AD203B41FA5}">
                      <a16:colId xmlns:a16="http://schemas.microsoft.com/office/drawing/2014/main" val="4166060430"/>
                    </a:ext>
                  </a:extLst>
                </a:gridCol>
                <a:gridCol w="2666158">
                  <a:extLst>
                    <a:ext uri="{9D8B030D-6E8A-4147-A177-3AD203B41FA5}">
                      <a16:colId xmlns:a16="http://schemas.microsoft.com/office/drawing/2014/main" val="3683748065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2401518612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1943811499"/>
                    </a:ext>
                  </a:extLst>
                </a:gridCol>
                <a:gridCol w="796579">
                  <a:extLst>
                    <a:ext uri="{9D8B030D-6E8A-4147-A177-3AD203B41FA5}">
                      <a16:colId xmlns:a16="http://schemas.microsoft.com/office/drawing/2014/main" val="1861090544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3867677271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1037989425"/>
                    </a:ext>
                  </a:extLst>
                </a:gridCol>
                <a:gridCol w="713354">
                  <a:extLst>
                    <a:ext uri="{9D8B030D-6E8A-4147-A177-3AD203B41FA5}">
                      <a16:colId xmlns:a16="http://schemas.microsoft.com/office/drawing/2014/main" val="998206746"/>
                    </a:ext>
                  </a:extLst>
                </a:gridCol>
              </a:tblGrid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250899"/>
                  </a:ext>
                </a:extLst>
              </a:tr>
              <a:tr h="242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40224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39.789.255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52764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11.748.441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846.167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77027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872.023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4128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048136"/>
                  </a:ext>
                </a:extLst>
              </a:tr>
              <a:tr h="134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61521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87412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9621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24947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84358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54.929.952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31293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487.051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3290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82.791.116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487.051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14796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25.638.280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59301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38.433.318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47214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171.760.244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38.433.318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441215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1.173.952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1.293.063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55057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Subsidio Habitacional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217.389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73664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39.919.779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7.929.237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11222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78.054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637039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33.025.864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8.829.912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02139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37.757.173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6.577.395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910432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17.692.289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43.126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735946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41.049.167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13.543.196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020911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1.023.332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341738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632750"/>
                  </a:ext>
                </a:extLst>
              </a:tr>
              <a:tr h="151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1" marR="7451" marT="74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1" marR="7451" marT="74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320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29: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IX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B04C68-FF5E-4C54-A4D8-463105C12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288165"/>
              </p:ext>
            </p:extLst>
          </p:nvPr>
        </p:nvGraphicFramePr>
        <p:xfrm>
          <a:off x="414336" y="1934607"/>
          <a:ext cx="8201486" cy="4293405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510897808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24811438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4223578795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4262564547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00605304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89930268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834974641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054905541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446891810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3256292233"/>
                    </a:ext>
                  </a:extLst>
                </a:gridCol>
              </a:tblGrid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466247"/>
                  </a:ext>
                </a:extLst>
              </a:tr>
              <a:tr h="262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29588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14.325.227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65056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3.763.290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260.071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5841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510.581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97030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682541"/>
                  </a:ext>
                </a:extLst>
              </a:tr>
              <a:tr h="131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08526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29.190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3490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758886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77606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7862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35.129.087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726952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876.127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79979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876.127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284616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27.297.706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876.127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229806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13.139.145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83502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130.924.410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13.139.145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9778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39.471.098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5.829.504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2270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71466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14.783.824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1.804.722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10285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20.399.609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5.343.698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7186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Rural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18.486.887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3081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15.703.585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141.581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20159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22.070.871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804296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7075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959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contempla un presupuesto de </a:t>
            </a:r>
            <a:r>
              <a:rPr lang="es-CL" sz="1600" b="1" dirty="0">
                <a:latin typeface="+mn-lt"/>
              </a:rPr>
              <a:t>$2.517.900 millones</a:t>
            </a:r>
            <a:r>
              <a:rPr lang="es-CL" sz="1600" dirty="0">
                <a:latin typeface="+mn-lt"/>
              </a:rPr>
              <a:t>, de los cuales un 52% se destina a transferencias de capital, un 24% a préstamos y18% a iniciativas de inversión, manteniendo la incidencia en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enero ascendió a </a:t>
            </a:r>
            <a:r>
              <a:rPr lang="es-CL" sz="1600" b="1" dirty="0">
                <a:latin typeface="+mn-lt"/>
              </a:rPr>
              <a:t>$181.763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7,2%</a:t>
            </a:r>
            <a:r>
              <a:rPr lang="es-CL" sz="1600" dirty="0">
                <a:latin typeface="+mn-lt"/>
              </a:rPr>
              <a:t> respecto de la ley inicial, gasto superior al registrado a igual mes del año 2017 (2,2 puntos porcentuales).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600" dirty="0"/>
              <a:t>En cuanto a los programas, </a:t>
            </a:r>
            <a:r>
              <a:rPr lang="es-CL" sz="1600" b="1" dirty="0"/>
              <a:t>el 50%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Vivienda y Urbanismo </a:t>
            </a:r>
            <a:r>
              <a:rPr lang="es-CL" sz="1600" dirty="0"/>
              <a:t>y </a:t>
            </a:r>
            <a:r>
              <a:rPr lang="es-CL" sz="1600" b="1" dirty="0"/>
              <a:t>los SERVIU de las regiones de Valparaíso, Biobío y Metropolitana de Santiago </a:t>
            </a:r>
            <a:r>
              <a:rPr lang="es-CL" sz="1600" dirty="0"/>
              <a:t>(que representan a su vez el 8%, 9%, 13% y 20% respectivamente), los que al mes de enero alcanzaron niveles de ejecución de </a:t>
            </a:r>
            <a:r>
              <a:rPr lang="es-CL" sz="1600" b="1" dirty="0"/>
              <a:t>3,9%, 6,5%, 12,4% y 8%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4"/>
            </a:pPr>
            <a:r>
              <a:rPr lang="es-CL" sz="1600" dirty="0"/>
              <a:t>Las mayores tasas de gastos se registraron en </a:t>
            </a:r>
            <a:r>
              <a:rPr lang="es-CL" sz="1600" b="1" dirty="0"/>
              <a:t>los SERVIU de las regiones del Biobío (12,4%) y del Libertador Bernardo O´Higgins (10%)</a:t>
            </a:r>
            <a:r>
              <a:rPr lang="es-CL" sz="1600" dirty="0"/>
              <a:t>.  Mientras que </a:t>
            </a:r>
            <a:r>
              <a:rPr lang="es-CL" sz="1600" b="1" dirty="0"/>
              <a:t>el Programa Campamentos </a:t>
            </a:r>
            <a:r>
              <a:rPr lang="es-CL" sz="1600" dirty="0"/>
              <a:t>es el que presenta la </a:t>
            </a:r>
            <a:r>
              <a:rPr lang="es-CL" sz="1600" b="1" dirty="0"/>
              <a:t>menor ejecución, con un gasto de 0,5%</a:t>
            </a:r>
            <a:r>
              <a:rPr lang="es-CL" sz="1600" dirty="0"/>
              <a:t>.</a:t>
            </a:r>
            <a:endParaRPr lang="es-CL" sz="1600" b="1" u="sng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30: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883336-4366-416E-8159-DC9E9E455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554586"/>
              </p:ext>
            </p:extLst>
          </p:nvPr>
        </p:nvGraphicFramePr>
        <p:xfrm>
          <a:off x="414336" y="2007554"/>
          <a:ext cx="8201486" cy="4229761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1446491619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2437230543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240520097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2471732465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4222216255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3876685609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48098197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1484250291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3717303083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4203253379"/>
                    </a:ext>
                  </a:extLst>
                </a:gridCol>
              </a:tblGrid>
              <a:tr h="157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34100"/>
                  </a:ext>
                </a:extLst>
              </a:tr>
              <a:tr h="2586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48786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7.245.677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323718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4.299.607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297.635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207497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324.951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401926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704388"/>
                  </a:ext>
                </a:extLst>
              </a:tr>
              <a:tr h="192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747696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959748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176638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5037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13818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20.592.601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20973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633762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192632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27.431.947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74755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6.920.210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706931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63.406.388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6.920.210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687828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13.368.544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1.452.436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301714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50570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13.389.940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2.078.733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51516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13.199.550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2.721.627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336013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7.943.494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566091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8.812.290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655.581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87333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6.676.183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50548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36554"/>
                  </a:ext>
                </a:extLst>
              </a:tr>
              <a:tr h="157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27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EA7896-CDC1-4296-9286-2504957B2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2705"/>
              </p:ext>
            </p:extLst>
          </p:nvPr>
        </p:nvGraphicFramePr>
        <p:xfrm>
          <a:off x="414336" y="2007555"/>
          <a:ext cx="8201486" cy="4224669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281820142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377381012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936401767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1852276324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728333603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38802780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4136000104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961569573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686402480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749237146"/>
                    </a:ext>
                  </a:extLst>
                </a:gridCol>
              </a:tblGrid>
              <a:tr h="179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30200"/>
                  </a:ext>
                </a:extLst>
              </a:tr>
              <a:tr h="28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719667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792.728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241155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2.676.247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965709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247.235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17249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91175"/>
                  </a:ext>
                </a:extLst>
              </a:tr>
              <a:tr h="163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828494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276639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073768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81345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84185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8.270.637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622698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50.143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43160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50.143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144432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3.825.825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50.143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214288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562.901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961977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14.998.026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562.901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964159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6.169.412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429.022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783238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1.890.168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27675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5.363.697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34.155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69402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1.574.749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343618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846204"/>
                  </a:ext>
                </a:extLst>
              </a:tr>
              <a:tr h="179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91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XII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C8A34F-80F3-487E-A1D6-67AB0DFF5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191909"/>
              </p:ext>
            </p:extLst>
          </p:nvPr>
        </p:nvGraphicFramePr>
        <p:xfrm>
          <a:off x="414336" y="1934607"/>
          <a:ext cx="8201486" cy="4365413"/>
        </p:xfrm>
        <a:graphic>
          <a:graphicData uri="http://schemas.openxmlformats.org/drawingml/2006/table">
            <a:tbl>
              <a:tblPr/>
              <a:tblGrid>
                <a:gridCol w="301414">
                  <a:extLst>
                    <a:ext uri="{9D8B030D-6E8A-4147-A177-3AD203B41FA5}">
                      <a16:colId xmlns:a16="http://schemas.microsoft.com/office/drawing/2014/main" val="2315111217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4095846079"/>
                    </a:ext>
                  </a:extLst>
                </a:gridCol>
                <a:gridCol w="301414">
                  <a:extLst>
                    <a:ext uri="{9D8B030D-6E8A-4147-A177-3AD203B41FA5}">
                      <a16:colId xmlns:a16="http://schemas.microsoft.com/office/drawing/2014/main" val="103297295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2333785354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2599476742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600408160"/>
                    </a:ext>
                  </a:extLst>
                </a:gridCol>
                <a:gridCol w="807791">
                  <a:extLst>
                    <a:ext uri="{9D8B030D-6E8A-4147-A177-3AD203B41FA5}">
                      <a16:colId xmlns:a16="http://schemas.microsoft.com/office/drawing/2014/main" val="1162455012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570662115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725138892"/>
                    </a:ext>
                  </a:extLst>
                </a:gridCol>
                <a:gridCol w="723394">
                  <a:extLst>
                    <a:ext uri="{9D8B030D-6E8A-4147-A177-3AD203B41FA5}">
                      <a16:colId xmlns:a16="http://schemas.microsoft.com/office/drawing/2014/main" val="2098214636"/>
                    </a:ext>
                  </a:extLst>
                </a:gridCol>
              </a:tblGrid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035037"/>
                  </a:ext>
                </a:extLst>
              </a:tr>
              <a:tr h="262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77635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702.638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3775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2.740.190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185.547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66261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6338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752509"/>
                  </a:ext>
                </a:extLst>
              </a:tr>
              <a:tr h="203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8010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1956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474862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27446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575988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11.496.808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60238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653602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117452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23.328.278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369725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509.042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9909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21.138.373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509.042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06188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4.562.575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291.087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788903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177188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1.993.115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131.115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34567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10.088.033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86.840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27489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478.909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29241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805.289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19421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3.209.987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36697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065734"/>
                  </a:ext>
                </a:extLst>
              </a:tr>
              <a:tr h="162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767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REGIÓN METROPOLITANA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2DF636-29FA-4F88-B813-7C4F27EE4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74839"/>
              </p:ext>
            </p:extLst>
          </p:nvPr>
        </p:nvGraphicFramePr>
        <p:xfrm>
          <a:off x="414336" y="1934606"/>
          <a:ext cx="8201488" cy="4342342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1089151755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4236975015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1640744150"/>
                    </a:ext>
                  </a:extLst>
                </a:gridCol>
                <a:gridCol w="2703688">
                  <a:extLst>
                    <a:ext uri="{9D8B030D-6E8A-4147-A177-3AD203B41FA5}">
                      <a16:colId xmlns:a16="http://schemas.microsoft.com/office/drawing/2014/main" val="4013667640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70416659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065681898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1730226550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545454366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131402930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577864948"/>
                    </a:ext>
                  </a:extLst>
                </a:gridCol>
              </a:tblGrid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752345"/>
                  </a:ext>
                </a:extLst>
              </a:tr>
              <a:tr h="250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753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40.981.791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03005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15.109.333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1.047.808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49266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1.680.496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93891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849.295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8492950,0%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8492950,0%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41674"/>
                  </a:ext>
                </a:extLst>
              </a:tr>
              <a:tr h="171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849.295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8492950,0%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8492950,0%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336331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115.897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382910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46755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8851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332201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45.393.646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58453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84358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15029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177.119.453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919776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39.081.119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332097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271.308.769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39.081.119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92350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Fondo Solidario de Vivienda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314098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80.409.581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13.506.966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66477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0118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66.200.790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8.712.106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7394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68.705.701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12.097.233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83318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Habitacional Rural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1.664.842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72788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27.027.533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4.721.360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6529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Integración Social y Territorial DS19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26.576.855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486564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111702"/>
                  </a:ext>
                </a:extLst>
              </a:tr>
              <a:tr h="1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15" marR="7715" marT="77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77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XIV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12D1868-1846-426D-943B-5E8F6276E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693599"/>
              </p:ext>
            </p:extLst>
          </p:nvPr>
        </p:nvGraphicFramePr>
        <p:xfrm>
          <a:off x="414336" y="1934606"/>
          <a:ext cx="8210799" cy="4333300"/>
        </p:xfrm>
        <a:graphic>
          <a:graphicData uri="http://schemas.openxmlformats.org/drawingml/2006/table">
            <a:tbl>
              <a:tblPr/>
              <a:tblGrid>
                <a:gridCol w="301757">
                  <a:extLst>
                    <a:ext uri="{9D8B030D-6E8A-4147-A177-3AD203B41FA5}">
                      <a16:colId xmlns:a16="http://schemas.microsoft.com/office/drawing/2014/main" val="3448119786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3827480886"/>
                    </a:ext>
                  </a:extLst>
                </a:gridCol>
                <a:gridCol w="301757">
                  <a:extLst>
                    <a:ext uri="{9D8B030D-6E8A-4147-A177-3AD203B41FA5}">
                      <a16:colId xmlns:a16="http://schemas.microsoft.com/office/drawing/2014/main" val="21539657"/>
                    </a:ext>
                  </a:extLst>
                </a:gridCol>
                <a:gridCol w="2706756">
                  <a:extLst>
                    <a:ext uri="{9D8B030D-6E8A-4147-A177-3AD203B41FA5}">
                      <a16:colId xmlns:a16="http://schemas.microsoft.com/office/drawing/2014/main" val="3109744392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997638490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1471033516"/>
                    </a:ext>
                  </a:extLst>
                </a:gridCol>
                <a:gridCol w="808707">
                  <a:extLst>
                    <a:ext uri="{9D8B030D-6E8A-4147-A177-3AD203B41FA5}">
                      <a16:colId xmlns:a16="http://schemas.microsoft.com/office/drawing/2014/main" val="1570766666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4184497945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2448950711"/>
                    </a:ext>
                  </a:extLst>
                </a:gridCol>
                <a:gridCol w="724217">
                  <a:extLst>
                    <a:ext uri="{9D8B030D-6E8A-4147-A177-3AD203B41FA5}">
                      <a16:colId xmlns:a16="http://schemas.microsoft.com/office/drawing/2014/main" val="3792301660"/>
                    </a:ext>
                  </a:extLst>
                </a:gridCol>
              </a:tblGrid>
              <a:tr h="175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783766"/>
                  </a:ext>
                </a:extLst>
              </a:tr>
              <a:tr h="280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09155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3.133.987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922337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2.080.911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148.600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606710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241.710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04885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570867"/>
                  </a:ext>
                </a:extLst>
              </a:tr>
              <a:tr h="19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952842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016804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789392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848558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78259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18.225.631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721251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279.508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327911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279.508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87215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279.508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539285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2.685.098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920004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37.842.546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2.685.098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80509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9.902.923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596.559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739905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7.766.213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529.442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472262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10.652.265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1.543.809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869459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7.246.852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71785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Integración Social y Territorial (DS 19)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2.274.293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797391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814237"/>
                  </a:ext>
                </a:extLst>
              </a:tr>
              <a:tr h="175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34" marR="8634" marT="8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34" marR="8634" marT="86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920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35: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SERVIU XV REGIÓN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AA635F0-F27E-4257-933F-183C60485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46985"/>
              </p:ext>
            </p:extLst>
          </p:nvPr>
        </p:nvGraphicFramePr>
        <p:xfrm>
          <a:off x="414336" y="1934606"/>
          <a:ext cx="8201489" cy="4234420"/>
        </p:xfrm>
        <a:graphic>
          <a:graphicData uri="http://schemas.openxmlformats.org/drawingml/2006/table">
            <a:tbl>
              <a:tblPr/>
              <a:tblGrid>
                <a:gridCol w="301415">
                  <a:extLst>
                    <a:ext uri="{9D8B030D-6E8A-4147-A177-3AD203B41FA5}">
                      <a16:colId xmlns:a16="http://schemas.microsoft.com/office/drawing/2014/main" val="3769288632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595439378"/>
                    </a:ext>
                  </a:extLst>
                </a:gridCol>
                <a:gridCol w="301415">
                  <a:extLst>
                    <a:ext uri="{9D8B030D-6E8A-4147-A177-3AD203B41FA5}">
                      <a16:colId xmlns:a16="http://schemas.microsoft.com/office/drawing/2014/main" val="2887671722"/>
                    </a:ext>
                  </a:extLst>
                </a:gridCol>
                <a:gridCol w="2703689">
                  <a:extLst>
                    <a:ext uri="{9D8B030D-6E8A-4147-A177-3AD203B41FA5}">
                      <a16:colId xmlns:a16="http://schemas.microsoft.com/office/drawing/2014/main" val="3677795992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3025690319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2834047051"/>
                    </a:ext>
                  </a:extLst>
                </a:gridCol>
                <a:gridCol w="807790">
                  <a:extLst>
                    <a:ext uri="{9D8B030D-6E8A-4147-A177-3AD203B41FA5}">
                      <a16:colId xmlns:a16="http://schemas.microsoft.com/office/drawing/2014/main" val="4130847482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2167108991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1420317848"/>
                    </a:ext>
                  </a:extLst>
                </a:gridCol>
                <a:gridCol w="723395">
                  <a:extLst>
                    <a:ext uri="{9D8B030D-6E8A-4147-A177-3AD203B41FA5}">
                      <a16:colId xmlns:a16="http://schemas.microsoft.com/office/drawing/2014/main" val="3275990600"/>
                    </a:ext>
                  </a:extLst>
                </a:gridCol>
              </a:tblGrid>
              <a:tr h="164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294017"/>
                  </a:ext>
                </a:extLst>
              </a:tr>
              <a:tr h="262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963296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586.110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70014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2.110.170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145.183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054394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218.250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10.526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694314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783129"/>
                  </a:ext>
                </a:extLst>
              </a:tr>
              <a:tr h="194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263259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37072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54874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63968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8.905.218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697596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27.145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400040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8.878.073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301128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846528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Hipotecarios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54196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Subsidio Habitacional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38.933.376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953585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430.401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060635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12.563.770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430.401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04056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Protección del Patrimonio Familiar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2.351.491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376.684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731930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Subsidio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867.567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16.094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965820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Solidario de Elección de Vivienda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7.514.270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37.623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83117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Habitabilidad Rural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164.549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022362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Extraordinario de Reactivación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1.665.893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46695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190996"/>
                  </a:ext>
                </a:extLst>
              </a:tr>
              <a:tr h="164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04" marR="8304" marT="8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04" marR="8304" marT="83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236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C1D11D9-9E76-4564-92FD-F46D7D67D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579178"/>
              </p:ext>
            </p:extLst>
          </p:nvPr>
        </p:nvGraphicFramePr>
        <p:xfrm>
          <a:off x="414338" y="2007047"/>
          <a:ext cx="8201487" cy="2718096"/>
        </p:xfrm>
        <a:graphic>
          <a:graphicData uri="http://schemas.openxmlformats.org/drawingml/2006/table">
            <a:tbl>
              <a:tblPr/>
              <a:tblGrid>
                <a:gridCol w="876123">
                  <a:extLst>
                    <a:ext uri="{9D8B030D-6E8A-4147-A177-3AD203B41FA5}">
                      <a16:colId xmlns:a16="http://schemas.microsoft.com/office/drawing/2014/main" val="3360317127"/>
                    </a:ext>
                  </a:extLst>
                </a:gridCol>
                <a:gridCol w="2506686">
                  <a:extLst>
                    <a:ext uri="{9D8B030D-6E8A-4147-A177-3AD203B41FA5}">
                      <a16:colId xmlns:a16="http://schemas.microsoft.com/office/drawing/2014/main" val="1875781387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1856700181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2583610003"/>
                    </a:ext>
                  </a:extLst>
                </a:gridCol>
                <a:gridCol w="876123">
                  <a:extLst>
                    <a:ext uri="{9D8B030D-6E8A-4147-A177-3AD203B41FA5}">
                      <a16:colId xmlns:a16="http://schemas.microsoft.com/office/drawing/2014/main" val="4133116604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3124472256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1867394078"/>
                    </a:ext>
                  </a:extLst>
                </a:gridCol>
                <a:gridCol w="730103">
                  <a:extLst>
                    <a:ext uri="{9D8B030D-6E8A-4147-A177-3AD203B41FA5}">
                      <a16:colId xmlns:a16="http://schemas.microsoft.com/office/drawing/2014/main" val="2595179764"/>
                    </a:ext>
                  </a:extLst>
                </a:gridCol>
              </a:tblGrid>
              <a:tr h="1861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425776"/>
                  </a:ext>
                </a:extLst>
              </a:tr>
              <a:tr h="29787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8438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2.517.900.271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181.763.009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04531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138.574.971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9.626.000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174524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23.265.170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609.125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96745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145.792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1457920,0%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1457920,0%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019686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647350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13.356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52105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4.221.505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946.751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404461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7.963.057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356277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440.734.738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2.991.337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47629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605.343.621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16.971.314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990395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1.296.682.784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149.693.828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648567"/>
                  </a:ext>
                </a:extLst>
              </a:tr>
              <a:tr h="186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52.039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776.303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1491,8%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87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7AE2DD3-1CA0-4EC3-8DCC-30D438287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145599"/>
            <a:ext cx="6912023" cy="316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18,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F3E018A-785E-4A8A-A4C4-C500C54D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810133"/>
              </p:ext>
            </p:extLst>
          </p:nvPr>
        </p:nvGraphicFramePr>
        <p:xfrm>
          <a:off x="414336" y="1700808"/>
          <a:ext cx="8201486" cy="4032450"/>
        </p:xfrm>
        <a:graphic>
          <a:graphicData uri="http://schemas.openxmlformats.org/drawingml/2006/table">
            <a:tbl>
              <a:tblPr/>
              <a:tblGrid>
                <a:gridCol w="237575">
                  <a:extLst>
                    <a:ext uri="{9D8B030D-6E8A-4147-A177-3AD203B41FA5}">
                      <a16:colId xmlns:a16="http://schemas.microsoft.com/office/drawing/2014/main" val="1541480312"/>
                    </a:ext>
                  </a:extLst>
                </a:gridCol>
                <a:gridCol w="237575">
                  <a:extLst>
                    <a:ext uri="{9D8B030D-6E8A-4147-A177-3AD203B41FA5}">
                      <a16:colId xmlns:a16="http://schemas.microsoft.com/office/drawing/2014/main" val="1154322650"/>
                    </a:ext>
                  </a:extLst>
                </a:gridCol>
                <a:gridCol w="3604936">
                  <a:extLst>
                    <a:ext uri="{9D8B030D-6E8A-4147-A177-3AD203B41FA5}">
                      <a16:colId xmlns:a16="http://schemas.microsoft.com/office/drawing/2014/main" val="1353032198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3817067612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3765396109"/>
                    </a:ext>
                  </a:extLst>
                </a:gridCol>
                <a:gridCol w="754041">
                  <a:extLst>
                    <a:ext uri="{9D8B030D-6E8A-4147-A177-3AD203B41FA5}">
                      <a16:colId xmlns:a16="http://schemas.microsoft.com/office/drawing/2014/main" val="3686527504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4034950873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2902292424"/>
                    </a:ext>
                  </a:extLst>
                </a:gridCol>
                <a:gridCol w="619759">
                  <a:extLst>
                    <a:ext uri="{9D8B030D-6E8A-4147-A177-3AD203B41FA5}">
                      <a16:colId xmlns:a16="http://schemas.microsoft.com/office/drawing/2014/main" val="1748790718"/>
                    </a:ext>
                  </a:extLst>
                </a:gridCol>
              </a:tblGrid>
              <a:tr h="1784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874760"/>
                  </a:ext>
                </a:extLst>
              </a:tr>
              <a:tr h="285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3554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247.601.916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8.248.327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600103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Vivienda y Urbanismo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7.933.868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04475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Campamento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87.309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4341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Recuperación de Barrios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227.150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755411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Metropolitano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31.245.719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572.382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96811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105.381.776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9.458.776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27844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65.103.497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899.649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931437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57.126.930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2.309.030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301742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147.632.334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12.943.522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76468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232.459.501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15.220.314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375183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87.261.200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8.732.590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19924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183.321.782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15.821.006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0339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VIII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322.123.584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39.789.255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024701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IX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197.654.521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14.325.227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093296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116.070.944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7.245.677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419083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30.031.246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5096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XII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58.948.756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702.638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1112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RM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510.729.564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40.981.791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30249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XIV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62.456.739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3.133.987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504951"/>
                  </a:ext>
                </a:extLst>
              </a:tr>
              <a:tr h="178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Serviu XV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62.750.262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586.110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765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1C86941-1298-47D8-BD94-ADA5363D3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129948"/>
              </p:ext>
            </p:extLst>
          </p:nvPr>
        </p:nvGraphicFramePr>
        <p:xfrm>
          <a:off x="414336" y="1916832"/>
          <a:ext cx="8210799" cy="4176468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3727781589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3216088225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3421008127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367391266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81859665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426665678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797460602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93354695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872922671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626992946"/>
                    </a:ext>
                  </a:extLst>
                </a:gridCol>
              </a:tblGrid>
              <a:tr h="1769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731165"/>
                  </a:ext>
                </a:extLst>
              </a:tr>
              <a:tr h="283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962874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201.817.248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7.933.868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873902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58.219.521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3.954.478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870242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11.832.936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110889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816209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06331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17819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740428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Nacional para la Superación de la Pobreza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792.585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14533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Instituto Forestal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66916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139821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90.223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299518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36849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936495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88037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4.221.345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471934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09372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347.258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590915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81719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685372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124210"/>
                  </a:ext>
                </a:extLst>
              </a:tr>
              <a:tr h="176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3.355.744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536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VIVIENDA Y URBANISMO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A397F77-30E1-4123-BF99-188A35BBA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86892"/>
              </p:ext>
            </p:extLst>
          </p:nvPr>
        </p:nvGraphicFramePr>
        <p:xfrm>
          <a:off x="414335" y="1916832"/>
          <a:ext cx="8210799" cy="4248473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834325025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100835908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3025188207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351439296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666879369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83557330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840015636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44242054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932791058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29361510"/>
                    </a:ext>
                  </a:extLst>
                </a:gridCol>
              </a:tblGrid>
              <a:tr h="165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860702"/>
                  </a:ext>
                </a:extLst>
              </a:tr>
              <a:tr h="265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845835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29.647.984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404686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386158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29.334.028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90464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92.286.010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3.821.627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52305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91.806.001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3.821.627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658403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Transantiago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878272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MINVU-PNUD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64103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Universidades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459051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SERNAC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441000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Fundacion Chile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24657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MINVU - Centro de Innovación en Madera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320601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Complementario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079897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 la Originación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954.306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34866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Implicito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121337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Leasing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7.639.937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93427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Cartera Hipotecaria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70.867.686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2.836.470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881603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Arriendo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9.667.196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207172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15795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a  SERVIU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425.162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83665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58174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Cities Alliance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103206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37542"/>
                  </a:ext>
                </a:extLst>
              </a:tr>
              <a:tr h="165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372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CAMPAMENTO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5793E88-1E49-4AF6-B6F3-67D126378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319902"/>
              </p:ext>
            </p:extLst>
          </p:nvPr>
        </p:nvGraphicFramePr>
        <p:xfrm>
          <a:off x="386224" y="1868116"/>
          <a:ext cx="8229598" cy="2208956"/>
        </p:xfrm>
        <a:graphic>
          <a:graphicData uri="http://schemas.openxmlformats.org/drawingml/2006/table">
            <a:tbl>
              <a:tblPr/>
              <a:tblGrid>
                <a:gridCol w="341320">
                  <a:extLst>
                    <a:ext uri="{9D8B030D-6E8A-4147-A177-3AD203B41FA5}">
                      <a16:colId xmlns:a16="http://schemas.microsoft.com/office/drawing/2014/main" val="3027541767"/>
                    </a:ext>
                  </a:extLst>
                </a:gridCol>
                <a:gridCol w="315064">
                  <a:extLst>
                    <a:ext uri="{9D8B030D-6E8A-4147-A177-3AD203B41FA5}">
                      <a16:colId xmlns:a16="http://schemas.microsoft.com/office/drawing/2014/main" val="1202412011"/>
                    </a:ext>
                  </a:extLst>
                </a:gridCol>
                <a:gridCol w="326734">
                  <a:extLst>
                    <a:ext uri="{9D8B030D-6E8A-4147-A177-3AD203B41FA5}">
                      <a16:colId xmlns:a16="http://schemas.microsoft.com/office/drawing/2014/main" val="1287589567"/>
                    </a:ext>
                  </a:extLst>
                </a:gridCol>
                <a:gridCol w="3045622">
                  <a:extLst>
                    <a:ext uri="{9D8B030D-6E8A-4147-A177-3AD203B41FA5}">
                      <a16:colId xmlns:a16="http://schemas.microsoft.com/office/drawing/2014/main" val="2867015341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289211032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3781184943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906312064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2277076099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1736448987"/>
                    </a:ext>
                  </a:extLst>
                </a:gridCol>
                <a:gridCol w="700143">
                  <a:extLst>
                    <a:ext uri="{9D8B030D-6E8A-4147-A177-3AD203B41FA5}">
                      <a16:colId xmlns:a16="http://schemas.microsoft.com/office/drawing/2014/main" val="322298265"/>
                    </a:ext>
                  </a:extLst>
                </a:gridCol>
              </a:tblGrid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805946"/>
                  </a:ext>
                </a:extLst>
              </a:tr>
              <a:tr h="280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909105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16.118.283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87.309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314407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02120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419.289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989433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15362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604577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85857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1.391.845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06998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20763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198619"/>
                  </a:ext>
                </a:extLst>
              </a:tr>
              <a:tr h="175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Aldeas y Campamentos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13.572.732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42.550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448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18, Capítulo 01, Programa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RECUPERACIÓN DE BARRIOS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D23B72F-97B6-47CE-9127-8DECAE118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145213"/>
              </p:ext>
            </p:extLst>
          </p:nvPr>
        </p:nvGraphicFramePr>
        <p:xfrm>
          <a:off x="414335" y="1916832"/>
          <a:ext cx="8210799" cy="1944219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:a16="http://schemas.microsoft.com/office/drawing/2014/main" val="756786905"/>
                    </a:ext>
                  </a:extLst>
                </a:gridCol>
                <a:gridCol w="314344">
                  <a:extLst>
                    <a:ext uri="{9D8B030D-6E8A-4147-A177-3AD203B41FA5}">
                      <a16:colId xmlns:a16="http://schemas.microsoft.com/office/drawing/2014/main" val="2694348762"/>
                    </a:ext>
                  </a:extLst>
                </a:gridCol>
                <a:gridCol w="325987">
                  <a:extLst>
                    <a:ext uri="{9D8B030D-6E8A-4147-A177-3AD203B41FA5}">
                      <a16:colId xmlns:a16="http://schemas.microsoft.com/office/drawing/2014/main" val="1538223438"/>
                    </a:ext>
                  </a:extLst>
                </a:gridCol>
                <a:gridCol w="3038664">
                  <a:extLst>
                    <a:ext uri="{9D8B030D-6E8A-4147-A177-3AD203B41FA5}">
                      <a16:colId xmlns:a16="http://schemas.microsoft.com/office/drawing/2014/main" val="301544188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2232079253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94878055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366639470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1263053887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994615455"/>
                    </a:ext>
                  </a:extLst>
                </a:gridCol>
                <a:gridCol w="698544">
                  <a:extLst>
                    <a:ext uri="{9D8B030D-6E8A-4147-A177-3AD203B41FA5}">
                      <a16:colId xmlns:a16="http://schemas.microsoft.com/office/drawing/2014/main" val="3735124329"/>
                    </a:ext>
                  </a:extLst>
                </a:gridCol>
              </a:tblGrid>
              <a:tr h="1834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34700"/>
                  </a:ext>
                </a:extLst>
              </a:tr>
              <a:tr h="293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583049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29.666.385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227.150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553333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1.893.660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118.685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040038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1.164.277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414843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195898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14.403.901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45831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67922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352871"/>
                  </a:ext>
                </a:extLst>
              </a:tr>
              <a:tr h="183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para el Programa Recuperación de Barrios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12.204.547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461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3362</TotalTime>
  <Words>8126</Words>
  <Application>Microsoft Office PowerPoint</Application>
  <PresentationFormat>Presentación en pantalla (4:3)</PresentationFormat>
  <Paragraphs>5162</Paragraphs>
  <Slides>25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enero de 2018 Partida 18: MINISTERIO DEL VIVIENDA Y URBANISMO</vt:lpstr>
      <vt:lpstr>Ejecución Presupuestaria de Gastos Ministerio de Vivienda y Urbanismo acumulada al mes de enero de 2018 </vt:lpstr>
      <vt:lpstr>Ejecución Presupuestaria de Gastos  MINISTERIO DE VIVIENDA Y URBANISMO acumulada al mes de enero de 2018 </vt:lpstr>
      <vt:lpstr>Ejecución Presupuestaria de Gastos  MINISTERIO DE VIVIENDA Y URBANISMO acumulada al mes de enero de 2018 </vt:lpstr>
      <vt:lpstr>Ejecución Presupuestaria de Gastos Partida 18, Resumen por Capítulos acumulada al mes de enero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186</cp:revision>
  <cp:lastPrinted>2017-06-20T21:34:02Z</cp:lastPrinted>
  <dcterms:created xsi:type="dcterms:W3CDTF">2016-06-23T13:38:47Z</dcterms:created>
  <dcterms:modified xsi:type="dcterms:W3CDTF">2018-08-02T20:46:05Z</dcterms:modified>
</cp:coreProperties>
</file>