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38"/>
  </p:notesMasterIdLst>
  <p:handoutMasterIdLst>
    <p:handoutMasterId r:id="rId39"/>
  </p:handoutMasterIdLst>
  <p:sldIdLst>
    <p:sldId id="256" r:id="rId14"/>
    <p:sldId id="298" r:id="rId15"/>
    <p:sldId id="299" r:id="rId16"/>
    <p:sldId id="264" r:id="rId17"/>
    <p:sldId id="263" r:id="rId18"/>
    <p:sldId id="301" r:id="rId19"/>
    <p:sldId id="321" r:id="rId20"/>
    <p:sldId id="265" r:id="rId21"/>
    <p:sldId id="323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10" r:id="rId30"/>
    <p:sldId id="311" r:id="rId31"/>
    <p:sldId id="312" r:id="rId32"/>
    <p:sldId id="313" r:id="rId33"/>
    <p:sldId id="314" r:id="rId34"/>
    <p:sldId id="315" r:id="rId35"/>
    <p:sldId id="317" r:id="rId36"/>
    <p:sldId id="318" r:id="rId37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56160053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PRESUPUESTARIP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0662056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PRESUPUESTARIP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0662056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PRESUPUESTARIP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0662056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PRESUPUESTARIP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0662056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PRESUPUESTARIP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0662056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PRESUPUESTARIP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0662056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PRESUPUESTARIP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0662056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PRESUPUESTARIP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Rectángulo"/>
          <p:cNvSpPr/>
          <p:nvPr userDrawn="1"/>
        </p:nvSpPr>
        <p:spPr>
          <a:xfrm>
            <a:off x="5868144" y="26064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PRESUPUESTARIP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11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0662056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PRESUPUESTARIP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0662056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PRESUPUESTARIP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0662056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PRESUPUESTARIP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0662056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PRESUPUESTARIP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0662056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PRESUPUESTARIP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E</a:t>
            </a:r>
            <a:r>
              <a:rPr lang="es-CL" sz="2400" b="1" cap="all" dirty="0" smtClean="0">
                <a:latin typeface="+mn-lt"/>
              </a:rPr>
              <a:t>nero</a:t>
            </a:r>
            <a:r>
              <a:rPr lang="es-CL" sz="2400" b="1" dirty="0" smtClean="0">
                <a:latin typeface="+mn-lt"/>
              </a:rPr>
              <a:t> 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de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TÉNICA DE APOYO PRESUPUESTARIO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220072" y="116632"/>
            <a:ext cx="3672408" cy="7200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28171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042855"/>
              </p:ext>
            </p:extLst>
          </p:nvPr>
        </p:nvGraphicFramePr>
        <p:xfrm>
          <a:off x="414336" y="1831057"/>
          <a:ext cx="8289756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1" name="Hoja de cálculo" r:id="rId3" imgW="8515485" imgH="3686175" progId="Excel.Sheet.8">
                  <p:embed/>
                </p:oleObj>
              </mc:Choice>
              <mc:Fallback>
                <p:oleObj name="Hoja de cálculo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1057"/>
                        <a:ext cx="8289756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936083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976729"/>
              </p:ext>
            </p:extLst>
          </p:nvPr>
        </p:nvGraphicFramePr>
        <p:xfrm>
          <a:off x="414336" y="1844824"/>
          <a:ext cx="82108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6" name="Hoja de cálculo" r:id="rId3" imgW="8515485" imgH="2905215" progId="Excel.Sheet.8">
                  <p:embed/>
                </p:oleObj>
              </mc:Choice>
              <mc:Fallback>
                <p:oleObj name="Hoja de cálculo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8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560315"/>
              </p:ext>
            </p:extLst>
          </p:nvPr>
        </p:nvGraphicFramePr>
        <p:xfrm>
          <a:off x="414337" y="1759049"/>
          <a:ext cx="821079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1" name="Hoja de cálculo" r:id="rId3" imgW="7572443" imgH="3686175" progId="Excel.Sheet.8">
                  <p:embed/>
                </p:oleObj>
              </mc:Choice>
              <mc:Fallback>
                <p:oleObj name="Hoja de cálculo" r:id="rId3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59049"/>
                        <a:ext cx="821079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145838"/>
              </p:ext>
            </p:extLst>
          </p:nvPr>
        </p:nvGraphicFramePr>
        <p:xfrm>
          <a:off x="414337" y="1660192"/>
          <a:ext cx="8210798" cy="457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5" name="Hoja de cálculo" r:id="rId3" imgW="7572443" imgH="5343525" progId="Excel.Sheet.8">
                  <p:embed/>
                </p:oleObj>
              </mc:Choice>
              <mc:Fallback>
                <p:oleObj name="Hoja de cálculo" r:id="rId3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660192"/>
                        <a:ext cx="8210798" cy="4577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612355"/>
              </p:ext>
            </p:extLst>
          </p:nvPr>
        </p:nvGraphicFramePr>
        <p:xfrm>
          <a:off x="414336" y="1839441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8" name="Hoja de cálculo" r:id="rId3" imgW="7743757" imgH="3533865" progId="Excel.Sheet.8">
                  <p:embed/>
                </p:oleObj>
              </mc:Choice>
              <mc:Fallback>
                <p:oleObj name="Hoja de cálculo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9441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95244"/>
              </p:ext>
            </p:extLst>
          </p:nvPr>
        </p:nvGraphicFramePr>
        <p:xfrm>
          <a:off x="414336" y="1761331"/>
          <a:ext cx="82107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4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1331"/>
                        <a:ext cx="82107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486916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774085"/>
              </p:ext>
            </p:extLst>
          </p:nvPr>
        </p:nvGraphicFramePr>
        <p:xfrm>
          <a:off x="414336" y="1844824"/>
          <a:ext cx="8210799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7" name="Hoja de cálculo" r:id="rId3" imgW="7819957" imgH="2905215" progId="Excel.Sheet.8">
                  <p:embed/>
                </p:oleObj>
              </mc:Choice>
              <mc:Fallback>
                <p:oleObj name="Hoja de cálculo" r:id="rId3" imgW="7819957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799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01317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402561"/>
              </p:ext>
            </p:extLst>
          </p:nvPr>
        </p:nvGraphicFramePr>
        <p:xfrm>
          <a:off x="414336" y="1916832"/>
          <a:ext cx="8210799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0" name="Hoja de cálculo" r:id="rId3" imgW="7743757" imgH="2943225" progId="Excel.Sheet.8">
                  <p:embed/>
                </p:oleObj>
              </mc:Choice>
              <mc:Fallback>
                <p:oleObj name="Hoja de cálculo" r:id="rId3" imgW="77437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10799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594024"/>
              </p:ext>
            </p:extLst>
          </p:nvPr>
        </p:nvGraphicFramePr>
        <p:xfrm>
          <a:off x="414336" y="1903065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2" name="Hoja de cálculo" r:id="rId3" imgW="7743757" imgH="3686175" progId="Excel.Sheet.8">
                  <p:embed/>
                </p:oleObj>
              </mc:Choice>
              <mc:Fallback>
                <p:oleObj name="Hoja de cálculo" r:id="rId3" imgW="7743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03065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33663"/>
              </p:ext>
            </p:extLst>
          </p:nvPr>
        </p:nvGraphicFramePr>
        <p:xfrm>
          <a:off x="427160" y="1844824"/>
          <a:ext cx="8163151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6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160" y="1844824"/>
                        <a:ext cx="8163151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enero 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16 </a:t>
            </a:r>
            <a:r>
              <a:rPr lang="es-CL" sz="1600" dirty="0"/>
              <a:t>Ministerio </a:t>
            </a:r>
            <a:r>
              <a:rPr lang="es-CL" sz="1600" dirty="0" smtClean="0"/>
              <a:t>de Salud, </a:t>
            </a:r>
            <a:r>
              <a:rPr lang="es-CL" sz="1600" dirty="0"/>
              <a:t>finalizó en </a:t>
            </a:r>
            <a:r>
              <a:rPr lang="es-CL" sz="1600" dirty="0" smtClean="0"/>
              <a:t>$885.550 millones</a:t>
            </a:r>
            <a:r>
              <a:rPr lang="es-CL" sz="1600" dirty="0"/>
              <a:t>, equivalentes a un </a:t>
            </a:r>
            <a:r>
              <a:rPr lang="es-CL" sz="1600" dirty="0" smtClean="0"/>
              <a:t>11%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ejecución de los </a:t>
            </a:r>
            <a:r>
              <a:rPr lang="es-CL" sz="1600" b="1" dirty="0" smtClean="0">
                <a:latin typeface="+mn-lt"/>
              </a:rPr>
              <a:t>Servicios de Salud, Hospitales y Programa de Contingencias Operacionales</a:t>
            </a:r>
            <a:r>
              <a:rPr lang="es-CL" sz="1600" dirty="0" smtClean="0">
                <a:latin typeface="+mn-lt"/>
              </a:rPr>
              <a:t>, alcanzaron 11% al mes de Enero.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, con recursos disponibles por $443.704 millones, no ejecutó recursos en el mes de enero.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9% ($169.221 </a:t>
            </a:r>
            <a:r>
              <a:rPr lang="es-CL" sz="1600" dirty="0"/>
              <a:t>millones). En este Programa, el 80% del gasto corresponde a transferencias para los Servicios de Salud. Respecto </a:t>
            </a:r>
            <a:r>
              <a:rPr lang="es-CL" sz="1600" dirty="0" smtClean="0"/>
              <a:t>a las transferencias </a:t>
            </a:r>
            <a:r>
              <a:rPr lang="es-CL" sz="1600" dirty="0"/>
              <a:t>al sector privado, se observó que el Bono Auge presentó desembolsos por </a:t>
            </a:r>
            <a:r>
              <a:rPr lang="es-CL" sz="1600" dirty="0" smtClean="0"/>
              <a:t>$63 </a:t>
            </a:r>
            <a:r>
              <a:rPr lang="es-CL" sz="1600" dirty="0"/>
              <a:t>millones, que equivalen a </a:t>
            </a:r>
            <a:r>
              <a:rPr lang="es-CL" sz="1600" dirty="0" smtClean="0"/>
              <a:t>2%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22% ($56.069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</a:t>
            </a:r>
            <a:r>
              <a:rPr lang="es-CL" sz="1600" dirty="0" smtClean="0"/>
              <a:t>2.307 </a:t>
            </a:r>
            <a:r>
              <a:rPr lang="es-CL" sz="1600" dirty="0"/>
              <a:t>millones, no presentó ejecución al mes de </a:t>
            </a:r>
            <a:r>
              <a:rPr lang="es-CL" sz="1600" dirty="0" smtClean="0"/>
              <a:t>enero, </a:t>
            </a:r>
            <a:r>
              <a:rPr lang="es-CL" sz="1600" dirty="0"/>
              <a:t>así como tampoco el Fondo Nacional de Investigación y Desarrollo en Salud, con recursos disponible por $</a:t>
            </a:r>
            <a:r>
              <a:rPr lang="es-CL" sz="1600" dirty="0" smtClean="0"/>
              <a:t>535 millones. El </a:t>
            </a:r>
            <a:r>
              <a:rPr lang="es-CL" sz="1600" dirty="0"/>
              <a:t>Programa Nacional de Alimentación Complementaria ejecutó en un </a:t>
            </a:r>
            <a:r>
              <a:rPr lang="es-CL" sz="1600" dirty="0" smtClean="0"/>
              <a:t>0%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0%, </a:t>
            </a:r>
            <a:r>
              <a:rPr lang="es-CL" sz="1600" dirty="0"/>
              <a:t>y el Programa de Alimentación Complementaria para el Adulto Mayor, presentó  un </a:t>
            </a:r>
            <a:r>
              <a:rPr lang="es-CL" sz="1600" dirty="0" smtClean="0"/>
              <a:t>0% </a:t>
            </a:r>
            <a:r>
              <a:rPr lang="es-CL" sz="1600" dirty="0"/>
              <a:t>de gasto a </a:t>
            </a:r>
            <a:r>
              <a:rPr lang="es-CL" sz="1600" dirty="0" smtClean="0"/>
              <a:t>Enero.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58088"/>
              </p:ext>
            </p:extLst>
          </p:nvPr>
        </p:nvGraphicFramePr>
        <p:xfrm>
          <a:off x="414338" y="1778099"/>
          <a:ext cx="8188932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9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78099"/>
                        <a:ext cx="8188932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55172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64887"/>
              </p:ext>
            </p:extLst>
          </p:nvPr>
        </p:nvGraphicFramePr>
        <p:xfrm>
          <a:off x="414336" y="1844824"/>
          <a:ext cx="8191053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3" name="Hoja de cálculo" r:id="rId3" imgW="7743757" imgH="3514725" progId="Excel.Sheet.8">
                  <p:embed/>
                </p:oleObj>
              </mc:Choice>
              <mc:Fallback>
                <p:oleObj name="Hoja de cálculo" r:id="rId3" imgW="77437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191053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823859"/>
              </p:ext>
            </p:extLst>
          </p:nvPr>
        </p:nvGraphicFramePr>
        <p:xfrm>
          <a:off x="414337" y="1708745"/>
          <a:ext cx="8210798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" name="Hoja de cálculo" r:id="rId3" imgW="7915343" imgH="4600575" progId="Excel.Sheet.8">
                  <p:embed/>
                </p:oleObj>
              </mc:Choice>
              <mc:Fallback>
                <p:oleObj name="Hoja de cálculo" r:id="rId3" imgW="79153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8745"/>
                        <a:ext cx="8210798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37119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433779"/>
              </p:ext>
            </p:extLst>
          </p:nvPr>
        </p:nvGraphicFramePr>
        <p:xfrm>
          <a:off x="414336" y="1844824"/>
          <a:ext cx="8210799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4" name="Hoja de cálculo" r:id="rId3" imgW="7905885" imgH="1705065" progId="Excel.Sheet.8">
                  <p:embed/>
                </p:oleObj>
              </mc:Choice>
              <mc:Fallback>
                <p:oleObj name="Hoja de cálculo" r:id="rId3" imgW="7905885" imgH="1705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799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436510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135225"/>
              </p:ext>
            </p:extLst>
          </p:nvPr>
        </p:nvGraphicFramePr>
        <p:xfrm>
          <a:off x="414336" y="1772816"/>
          <a:ext cx="8201488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2" name="Hoja de cálculo" r:id="rId3" imgW="7905885" imgH="2466885" progId="Excel.Sheet.8">
                  <p:embed/>
                </p:oleObj>
              </mc:Choice>
              <mc:Fallback>
                <p:oleObj name="Hoja de cálculo" r:id="rId3" imgW="7905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el Programa 01 de la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respecto al presupuesto vigente, fue de </a:t>
            </a:r>
            <a:r>
              <a:rPr lang="es-CL" sz="1600" dirty="0" smtClean="0"/>
              <a:t>5%, </a:t>
            </a:r>
            <a:r>
              <a:rPr lang="es-CL" sz="1600" dirty="0"/>
              <a:t>gastando un total de </a:t>
            </a:r>
            <a:r>
              <a:rPr lang="es-CL" sz="1600" dirty="0" smtClean="0"/>
              <a:t>$7.534 </a:t>
            </a:r>
            <a:r>
              <a:rPr lang="es-CL" sz="1600" dirty="0"/>
              <a:t>millones. Este total se explica principalmente por los </a:t>
            </a:r>
            <a:r>
              <a:rPr lang="es-CL" sz="1600" dirty="0" smtClean="0"/>
              <a:t>$5.802 </a:t>
            </a:r>
            <a:r>
              <a:rPr lang="es-CL" sz="1600" dirty="0"/>
              <a:t>millones desembolsados </a:t>
            </a:r>
            <a:r>
              <a:rPr lang="es-CL" sz="1600" dirty="0" smtClean="0"/>
              <a:t>el pago de la deuda flotante, que corresponde a compromisos del año anterior y donde no se  observan decretos modificatorios que incluyan recursos presupuestarios para esta asignación.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</a:t>
            </a:r>
            <a:r>
              <a:rPr lang="es-CL" sz="1600" dirty="0" smtClean="0"/>
              <a:t>no mostró ejecución a enero; y los programas </a:t>
            </a:r>
            <a:r>
              <a:rPr lang="es-CL" sz="1600" dirty="0"/>
              <a:t>“</a:t>
            </a:r>
            <a:r>
              <a:rPr lang="es-CL" sz="1600" b="1" dirty="0"/>
              <a:t>Programa Campaña de Invierno” y “Atención Primaria, Ley N° 20.645 Trato Usuario”</a:t>
            </a:r>
            <a:r>
              <a:rPr lang="es-CL" sz="1600" dirty="0"/>
              <a:t> muestran cero ejecución en este  trimestre.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194571"/>
              </p:ext>
            </p:extLst>
          </p:nvPr>
        </p:nvGraphicFramePr>
        <p:xfrm>
          <a:off x="467544" y="1988840"/>
          <a:ext cx="814055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4" name="Hoja de cálculo" r:id="rId3" imgW="7105785" imgH="2648040" progId="Excel.Sheet.8">
                  <p:embed/>
                </p:oleObj>
              </mc:Choice>
              <mc:Fallback>
                <p:oleObj name="Hoja de cálculo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055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Enero  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988333"/>
              </p:ext>
            </p:extLst>
          </p:nvPr>
        </p:nvGraphicFramePr>
        <p:xfrm>
          <a:off x="428625" y="1772816"/>
          <a:ext cx="82867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8" name="Hoja de cálculo" r:id="rId4" imgW="8286885" imgH="2524035" progId="Excel.Sheet.8">
                  <p:embed/>
                </p:oleObj>
              </mc:Choice>
              <mc:Fallback>
                <p:oleObj name="Hoja de cálculo" r:id="rId4" imgW="82868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1772816"/>
                        <a:ext cx="828675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Enero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391761"/>
              </p:ext>
            </p:extLst>
          </p:nvPr>
        </p:nvGraphicFramePr>
        <p:xfrm>
          <a:off x="446856" y="1700808"/>
          <a:ext cx="8229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7" name="Hoja de cálculo" r:id="rId4" imgW="6877185" imgH="2924085" progId="Excel.Sheet.8">
                  <p:embed/>
                </p:oleObj>
              </mc:Choice>
              <mc:Fallback>
                <p:oleObj name="Hoja de cálculo" r:id="rId4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856" y="1700808"/>
                        <a:ext cx="82296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Enero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93608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90062"/>
              </p:ext>
            </p:extLst>
          </p:nvPr>
        </p:nvGraphicFramePr>
        <p:xfrm>
          <a:off x="414337" y="1844824"/>
          <a:ext cx="82296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9" name="Hoja de cálculo" r:id="rId4" imgW="6877185" imgH="2905215" progId="Excel.Sheet.8">
                  <p:embed/>
                </p:oleObj>
              </mc:Choice>
              <mc:Fallback>
                <p:oleObj name="Hoja de cálculo" r:id="rId4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844824"/>
                        <a:ext cx="82296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135357"/>
              </p:ext>
            </p:extLst>
          </p:nvPr>
        </p:nvGraphicFramePr>
        <p:xfrm>
          <a:off x="414337" y="1840582"/>
          <a:ext cx="8210797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1" name="Hoja de cálculo" r:id="rId3" imgW="7591357" imgH="3676740" progId="Excel.Sheet.8">
                  <p:embed/>
                </p:oleObj>
              </mc:Choice>
              <mc:Fallback>
                <p:oleObj name="Hoja de cálculo" r:id="rId3" imgW="7591357" imgH="3676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840582"/>
                        <a:ext cx="8210797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46531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907245"/>
              </p:ext>
            </p:extLst>
          </p:nvPr>
        </p:nvGraphicFramePr>
        <p:xfrm>
          <a:off x="414337" y="1780778"/>
          <a:ext cx="8210797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Hoja de cálculo" r:id="rId3" imgW="7591357" imgH="2800350" progId="Excel.Sheet.8">
                  <p:embed/>
                </p:oleObj>
              </mc:Choice>
              <mc:Fallback>
                <p:oleObj name="Hoja de cálculo" r:id="rId3" imgW="7591357" imgH="28003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80778"/>
                        <a:ext cx="8210797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1094</Words>
  <Application>Microsoft Office PowerPoint</Application>
  <PresentationFormat>Presentación en pantalla (4:3)</PresentationFormat>
  <Paragraphs>106</Paragraphs>
  <Slides>24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9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</vt:lpstr>
      <vt:lpstr>EJECUCIÓN PRESUPUESTARIA ACUMULADA DE GASTOS AL MES DE Enero DE 2018 PARTIDA 16: MINISTERIO DE SALUD</vt:lpstr>
      <vt:lpstr>Ejecución Presupuestaria de Gastos Acumulada al Mes de Enero de 2018  Ministerio de Salud</vt:lpstr>
      <vt:lpstr>Ejecución Presupuestaria de Gastos Acumulada al Mes de Enero de 2018  Ministerio de Salud</vt:lpstr>
      <vt:lpstr>Ejecución Presupuestaria de Gastos Acumulada al Mes de Enero de 2018  Partida 16 Ministerio de Salud</vt:lpstr>
      <vt:lpstr>Ejecución Presupuestaria de Gastos Acumulada al Mes de Enero  de 2018  Partida 16 Resumen por Capítulos</vt:lpstr>
      <vt:lpstr>Ejecución Presupuestaria de Gastos Acumulada al Mes de Enero de 2018  Partida 16 Resumen por Capítulos Regionalizados</vt:lpstr>
      <vt:lpstr>Ejecución Presupuestaria de Gastos Acumulada al Mes de Enero de 2018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172</cp:revision>
  <cp:lastPrinted>2016-09-09T18:41:06Z</cp:lastPrinted>
  <dcterms:created xsi:type="dcterms:W3CDTF">2016-06-23T13:38:47Z</dcterms:created>
  <dcterms:modified xsi:type="dcterms:W3CDTF">2018-08-14T15:49:34Z</dcterms:modified>
</cp:coreProperties>
</file>