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52879804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44624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99857769"/>
              </p:ext>
            </p:extLst>
          </p:nvPr>
        </p:nvGraphicFramePr>
        <p:xfrm>
          <a:off x="5364088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4462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TÉCNICADE ASPOYO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</a:t>
            </a:r>
            <a:r>
              <a:rPr lang="es-CL" sz="2400" b="1" cap="all" dirty="0" smtClean="0">
                <a:latin typeface="+mn-lt"/>
              </a:rPr>
              <a:t>nero</a:t>
            </a:r>
            <a:r>
              <a:rPr lang="es-CL" sz="2400" b="1" dirty="0" smtClean="0">
                <a:latin typeface="+mn-lt"/>
              </a:rPr>
              <a:t>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96377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Hoja de cálculo" r:id="rId4" imgW="7819957" imgH="3686175" progId="Excel.Sheet.8">
                  <p:embed/>
                </p:oleObj>
              </mc:Choice>
              <mc:Fallback>
                <p:oleObj name="Hoja de cálculo" r:id="rId4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78123"/>
              </p:ext>
            </p:extLst>
          </p:nvPr>
        </p:nvGraphicFramePr>
        <p:xfrm>
          <a:off x="414335" y="1639020"/>
          <a:ext cx="8210799" cy="472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Hoja de cálculo" r:id="rId4" imgW="8496300" imgH="4886325" progId="Excel.Sheet.8">
                  <p:embed/>
                </p:oleObj>
              </mc:Choice>
              <mc:Fallback>
                <p:oleObj name="Hoja de cálculo" r:id="rId4" imgW="8496300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639020"/>
                        <a:ext cx="8210799" cy="472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916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20444"/>
              </p:ext>
            </p:extLst>
          </p:nvPr>
        </p:nvGraphicFramePr>
        <p:xfrm>
          <a:off x="467544" y="1772816"/>
          <a:ext cx="814828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Hoja de cálculo" r:id="rId4" imgW="7848600" imgH="2981235" progId="Excel.Sheet.8">
                  <p:embed/>
                </p:oleObj>
              </mc:Choice>
              <mc:Fallback>
                <p:oleObj name="Hoja de cálculo" r:id="rId4" imgW="7848600" imgH="2981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30120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10806"/>
              </p:ext>
            </p:extLst>
          </p:nvPr>
        </p:nvGraphicFramePr>
        <p:xfrm>
          <a:off x="467544" y="1662113"/>
          <a:ext cx="8157591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Hoja de cálculo" r:id="rId4" imgW="7819957" imgH="3533865" progId="Excel.Sheet.8">
                  <p:embed/>
                </p:oleObj>
              </mc:Choice>
              <mc:Fallback>
                <p:oleObj name="Hoja de cálculo" r:id="rId4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2113"/>
                        <a:ext cx="8157591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539445"/>
              </p:ext>
            </p:extLst>
          </p:nvPr>
        </p:nvGraphicFramePr>
        <p:xfrm>
          <a:off x="414336" y="1772816"/>
          <a:ext cx="820148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30436"/>
              </p:ext>
            </p:extLst>
          </p:nvPr>
        </p:nvGraphicFramePr>
        <p:xfrm>
          <a:off x="467543" y="1700808"/>
          <a:ext cx="8157591" cy="43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Hoja de cálculo" r:id="rId4" imgW="9724957" imgH="4276815" progId="Excel.Sheet.8">
                  <p:embed/>
                </p:oleObj>
              </mc:Choice>
              <mc:Fallback>
                <p:oleObj name="Hoja de cálculo" r:id="rId4" imgW="9724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1" cy="432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24205"/>
              </p:ext>
            </p:extLst>
          </p:nvPr>
        </p:nvGraphicFramePr>
        <p:xfrm>
          <a:off x="414337" y="1796578"/>
          <a:ext cx="8210798" cy="444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Hoja de cálculo" r:id="rId4" imgW="7801043" imgH="5219790" progId="Excel.Sheet.8">
                  <p:embed/>
                </p:oleObj>
              </mc:Choice>
              <mc:Fallback>
                <p:oleObj name="Hoja de cálculo" r:id="rId4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96578"/>
                        <a:ext cx="8210798" cy="4440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23222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958"/>
              </p:ext>
            </p:extLst>
          </p:nvPr>
        </p:nvGraphicFramePr>
        <p:xfrm>
          <a:off x="414336" y="1772816"/>
          <a:ext cx="8210799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595038"/>
              </p:ext>
            </p:extLst>
          </p:nvPr>
        </p:nvGraphicFramePr>
        <p:xfrm>
          <a:off x="414336" y="1778099"/>
          <a:ext cx="8210799" cy="388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Hoja de cálculo" r:id="rId4" imgW="8886757" imgH="3667035" progId="Excel.Sheet.8">
                  <p:embed/>
                </p:oleObj>
              </mc:Choice>
              <mc:Fallback>
                <p:oleObj name="Hoja de cálculo" r:id="rId4" imgW="8886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8099"/>
                        <a:ext cx="8210799" cy="388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32236"/>
              </p:ext>
            </p:extLst>
          </p:nvPr>
        </p:nvGraphicFramePr>
        <p:xfrm>
          <a:off x="467544" y="1772816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enero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ejecutó $593.926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8%,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$42.140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$19.380 </a:t>
            </a:r>
            <a:r>
              <a:rPr lang="es-CL" sz="1600" dirty="0"/>
              <a:t>millones </a:t>
            </a:r>
            <a:r>
              <a:rPr lang="es-CL" sz="1600" dirty="0" smtClean="0"/>
              <a:t>(8%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</a:t>
            </a:r>
            <a:r>
              <a:rPr lang="es-CL" sz="1600" dirty="0" smtClean="0"/>
              <a:t>PROEMPLEO alcanzó </a:t>
            </a:r>
            <a:r>
              <a:rPr lang="es-CL" sz="1600" dirty="0"/>
              <a:t>un </a:t>
            </a:r>
            <a:r>
              <a:rPr lang="es-CL" sz="1600" dirty="0" smtClean="0"/>
              <a:t>0,2%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enero (con </a:t>
            </a:r>
            <a:r>
              <a:rPr lang="es-CL" sz="1600" dirty="0"/>
              <a:t>un gasto de </a:t>
            </a:r>
            <a:r>
              <a:rPr lang="es-CL" sz="1600" dirty="0" smtClean="0"/>
              <a:t>$33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$1.523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2%;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$1.9642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3%.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87294"/>
              </p:ext>
            </p:extLst>
          </p:nvPr>
        </p:nvGraphicFramePr>
        <p:xfrm>
          <a:off x="467544" y="1705398"/>
          <a:ext cx="8148279" cy="453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5398"/>
                        <a:ext cx="8148279" cy="453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5445224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36756"/>
              </p:ext>
            </p:extLst>
          </p:nvPr>
        </p:nvGraphicFramePr>
        <p:xfrm>
          <a:off x="414337" y="1706091"/>
          <a:ext cx="817372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Hoja de cálculo" r:id="rId4" imgW="7724843" imgH="3667035" progId="Excel.Sheet.8">
                  <p:embed/>
                </p:oleObj>
              </mc:Choice>
              <mc:Fallback>
                <p:oleObj name="Hoja de cálculo" r:id="rId4" imgW="7724843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6091"/>
                        <a:ext cx="817372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tanto 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como a </a:t>
            </a:r>
            <a:r>
              <a:rPr lang="es-CL" sz="1600" dirty="0"/>
              <a:t>otras entidades públicas </a:t>
            </a:r>
            <a:r>
              <a:rPr lang="es-CL" sz="1600" dirty="0" smtClean="0"/>
              <a:t>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$3.282 </a:t>
            </a:r>
            <a:r>
              <a:rPr lang="es-CL" sz="1600" dirty="0"/>
              <a:t>millones </a:t>
            </a:r>
            <a:r>
              <a:rPr lang="es-CL" sz="1600" dirty="0" smtClean="0"/>
              <a:t>(10%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5%.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30315"/>
              </p:ext>
            </p:extLst>
          </p:nvPr>
        </p:nvGraphicFramePr>
        <p:xfrm>
          <a:off x="467544" y="2060848"/>
          <a:ext cx="814055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Hoja de cálculo" r:id="rId4" imgW="7134157" imgH="2324010" progId="Excel.Sheet.8">
                  <p:embed/>
                </p:oleObj>
              </mc:Choice>
              <mc:Fallback>
                <p:oleObj name="Hoja de cálculo" r:id="rId4" imgW="7134157" imgH="2324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060848"/>
                        <a:ext cx="814055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61844"/>
              </p:ext>
            </p:extLst>
          </p:nvPr>
        </p:nvGraphicFramePr>
        <p:xfrm>
          <a:off x="367501" y="1841351"/>
          <a:ext cx="835309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501" y="1841351"/>
                        <a:ext cx="8353092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0947"/>
              </p:ext>
            </p:extLst>
          </p:nvPr>
        </p:nvGraphicFramePr>
        <p:xfrm>
          <a:off x="414337" y="1822673"/>
          <a:ext cx="819217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Hoja de cálculo" r:id="rId4" imgW="7839143" imgH="3838485" progId="Excel.Sheet.8">
                  <p:embed/>
                </p:oleObj>
              </mc:Choice>
              <mc:Fallback>
                <p:oleObj name="Hoja de cálculo" r:id="rId4" imgW="7839143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22673"/>
                        <a:ext cx="819217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801346"/>
              </p:ext>
            </p:extLst>
          </p:nvPr>
        </p:nvGraphicFramePr>
        <p:xfrm>
          <a:off x="414336" y="1772816"/>
          <a:ext cx="826212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Hoja de cálculo" r:id="rId4" imgW="8124757" imgH="3686175" progId="Excel.Sheet.8">
                  <p:embed/>
                </p:oleObj>
              </mc:Choice>
              <mc:Fallback>
                <p:oleObj name="Hoja de cálculo" r:id="rId4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6212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84107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57673"/>
              </p:ext>
            </p:extLst>
          </p:nvPr>
        </p:nvGraphicFramePr>
        <p:xfrm>
          <a:off x="467543" y="1792585"/>
          <a:ext cx="8157591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Hoja de cálculo" r:id="rId4" imgW="8039100" imgH="3076665" progId="Excel.Sheet.8">
                  <p:embed/>
                </p:oleObj>
              </mc:Choice>
              <mc:Fallback>
                <p:oleObj name="Hoja de cálculo" r:id="rId4" imgW="80391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92585"/>
                        <a:ext cx="8157591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922</Words>
  <Application>Microsoft Office PowerPoint</Application>
  <PresentationFormat>Presentación en pantalla (4:3)</PresentationFormat>
  <Paragraphs>99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ACUMULADA DE GASTOS AL MES DE Enero 2018 PARTIDA 15: MINISTERIO Del TRABAJO Y SEGURIDAD SOCIAL</vt:lpstr>
      <vt:lpstr>Ejecución Presupuestaria de Gastos Acumulada al Mes de Enero de 2018  Ministerio del Trabajo y Seguridad Social</vt:lpstr>
      <vt:lpstr>Ejecución Presupuestaria de Gastos Acumulada al Mes de Enero de 2018  Ministerio del Trabajo y Seguridad Social</vt:lpstr>
      <vt:lpstr>Ejecución Presupuestaria de Gastos Acumulada al Mes de Enero de 2018  Partida 15 Ministerio del Trabajo y Seguridad Social</vt:lpstr>
      <vt:lpstr>Ejecución Presupuestaria de Gastos Acumulada al Mes de Enero de 2018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183</cp:revision>
  <cp:lastPrinted>2017-05-09T14:38:34Z</cp:lastPrinted>
  <dcterms:created xsi:type="dcterms:W3CDTF">2016-06-23T13:38:47Z</dcterms:created>
  <dcterms:modified xsi:type="dcterms:W3CDTF">2018-08-14T15:40:25Z</dcterms:modified>
</cp:coreProperties>
</file>