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3"/>
  </p:notesMasterIdLst>
  <p:handoutMasterIdLst>
    <p:handoutMasterId r:id="rId14"/>
  </p:handoutMasterIdLst>
  <p:sldIdLst>
    <p:sldId id="256" r:id="rId3"/>
    <p:sldId id="298" r:id="rId4"/>
    <p:sldId id="264" r:id="rId5"/>
    <p:sldId id="299" r:id="rId6"/>
    <p:sldId id="263" r:id="rId7"/>
    <p:sldId id="265" r:id="rId8"/>
    <p:sldId id="268" r:id="rId9"/>
    <p:sldId id="271" r:id="rId10"/>
    <p:sldId id="301" r:id="rId11"/>
    <p:sldId id="302" r:id="rId12"/>
  </p:sldIdLst>
  <p:sldSz cx="9144000" cy="6858000" type="screen4x3"/>
  <p:notesSz cx="7102475" cy="93884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6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sz="quarter" idx="1"/>
          </p:nvPr>
        </p:nvSpPr>
        <p:spPr>
          <a:xfrm>
            <a:off x="4023097" y="0"/>
            <a:ext cx="3077740" cy="469424"/>
          </a:xfrm>
          <a:prstGeom prst="rect">
            <a:avLst/>
          </a:prstGeom>
        </p:spPr>
        <p:txBody>
          <a:bodyPr vert="horz" lIns="93134" tIns="46566" rIns="93134" bIns="46566" rtlCol="0"/>
          <a:lstStyle>
            <a:lvl1pPr algn="r">
              <a:defRPr sz="1200"/>
            </a:lvl1pPr>
          </a:lstStyle>
          <a:p>
            <a:fld id="{616FA1BA-8A8E-4023-9C91-FC56F051C6FA}" type="datetimeFigureOut">
              <a:rPr lang="es-CL" smtClean="0"/>
              <a:t>01-08-2018</a:t>
            </a:fld>
            <a:endParaRPr lang="es-CL"/>
          </a:p>
        </p:txBody>
      </p:sp>
      <p:sp>
        <p:nvSpPr>
          <p:cNvPr id="4" name="3 Marcador de pie de página"/>
          <p:cNvSpPr>
            <a:spLocks noGrp="1"/>
          </p:cNvSpPr>
          <p:nvPr>
            <p:ph type="ftr" sz="quarter" idx="2"/>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23097" y="8917422"/>
            <a:ext cx="3077740" cy="469424"/>
          </a:xfrm>
          <a:prstGeom prst="rect">
            <a:avLst/>
          </a:prstGeom>
        </p:spPr>
        <p:txBody>
          <a:bodyPr vert="horz" lIns="93134" tIns="46566" rIns="93134" bIns="46566"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77740" cy="469424"/>
          </a:xfrm>
          <a:prstGeom prst="rect">
            <a:avLst/>
          </a:prstGeom>
        </p:spPr>
        <p:txBody>
          <a:bodyPr vert="horz" lIns="93134" tIns="46566" rIns="93134" bIns="46566" rtlCol="0"/>
          <a:lstStyle>
            <a:lvl1pPr algn="l">
              <a:defRPr sz="1200"/>
            </a:lvl1pPr>
          </a:lstStyle>
          <a:p>
            <a:endParaRPr lang="es-CL"/>
          </a:p>
        </p:txBody>
      </p:sp>
      <p:sp>
        <p:nvSpPr>
          <p:cNvPr id="3" name="2 Marcador de fecha"/>
          <p:cNvSpPr>
            <a:spLocks noGrp="1"/>
          </p:cNvSpPr>
          <p:nvPr>
            <p:ph type="dt" idx="1"/>
          </p:nvPr>
        </p:nvSpPr>
        <p:spPr>
          <a:xfrm>
            <a:off x="4023097" y="0"/>
            <a:ext cx="3077740" cy="469424"/>
          </a:xfrm>
          <a:prstGeom prst="rect">
            <a:avLst/>
          </a:prstGeom>
        </p:spPr>
        <p:txBody>
          <a:bodyPr vert="horz" lIns="93134" tIns="46566" rIns="93134" bIns="46566" rtlCol="0"/>
          <a:lstStyle>
            <a:lvl1pPr algn="r">
              <a:defRPr sz="1200"/>
            </a:lvl1pPr>
          </a:lstStyle>
          <a:p>
            <a:fld id="{E2B5B10E-871D-42A9-AFA9-7078BA467708}" type="datetimeFigureOut">
              <a:rPr lang="es-CL" smtClean="0"/>
              <a:t>01-08-2018</a:t>
            </a:fld>
            <a:endParaRPr lang="es-CL"/>
          </a:p>
        </p:txBody>
      </p:sp>
      <p:sp>
        <p:nvSpPr>
          <p:cNvPr id="4" name="3 Marcador de imagen de diapositiva"/>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34" tIns="46566" rIns="93134" bIns="46566" rtlCol="0" anchor="ctr"/>
          <a:lstStyle/>
          <a:p>
            <a:endParaRPr lang="es-CL"/>
          </a:p>
        </p:txBody>
      </p:sp>
      <p:sp>
        <p:nvSpPr>
          <p:cNvPr id="5" name="4 Marcador de notas"/>
          <p:cNvSpPr>
            <a:spLocks noGrp="1"/>
          </p:cNvSpPr>
          <p:nvPr>
            <p:ph type="body" sz="quarter" idx="3"/>
          </p:nvPr>
        </p:nvSpPr>
        <p:spPr>
          <a:xfrm>
            <a:off x="710248" y="4459526"/>
            <a:ext cx="5681980" cy="4224814"/>
          </a:xfrm>
          <a:prstGeom prst="rect">
            <a:avLst/>
          </a:prstGeom>
        </p:spPr>
        <p:txBody>
          <a:bodyPr vert="horz" lIns="93134" tIns="46566" rIns="93134" bIns="46566"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917422"/>
            <a:ext cx="3077740" cy="469424"/>
          </a:xfrm>
          <a:prstGeom prst="rect">
            <a:avLst/>
          </a:prstGeom>
        </p:spPr>
        <p:txBody>
          <a:bodyPr vert="horz" lIns="93134" tIns="46566" rIns="93134" bIns="4656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23097" y="8917422"/>
            <a:ext cx="3077740" cy="469424"/>
          </a:xfrm>
          <a:prstGeom prst="rect">
            <a:avLst/>
          </a:prstGeom>
        </p:spPr>
        <p:txBody>
          <a:bodyPr vert="horz" lIns="93134" tIns="46566" rIns="93134" bIns="46566"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01-08-2018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01-08-2018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01-08-2018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01-08-2018</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01-08-2018</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01-08-2018</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01-08-2018</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01-08-2018</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01-08-2018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28"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01-08-2018</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126663" y="82405"/>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3791174095"/>
              </p:ext>
            </p:extLst>
          </p:nvPr>
        </p:nvGraphicFramePr>
        <p:xfrm>
          <a:off x="5436096" y="44624"/>
          <a:ext cx="565001" cy="417269"/>
        </p:xfrm>
        <a:graphic>
          <a:graphicData uri="http://schemas.openxmlformats.org/presentationml/2006/ole">
            <mc:AlternateContent xmlns:mc="http://schemas.openxmlformats.org/markup-compatibility/2006">
              <mc:Choice xmlns:v="urn:schemas-microsoft-com:vml" Requires="v">
                <p:oleObj spid="_x0000_s2261"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6096"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5940152" y="44624"/>
            <a:ext cx="3096344"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TÉCNICA DE APOYO PRESUPUESTARIO</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13.xml"/><Relationship Id="rId1" Type="http://schemas.openxmlformats.org/officeDocument/2006/relationships/vmlDrawing" Target="../drawings/vmlDrawing10.v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a:latin typeface="+mn-lt"/>
              </a:rPr>
              <a:t>EJECUCIÓN PRESUPUESTARIA DE GASTOS </a:t>
            </a:r>
            <a:br>
              <a:rPr lang="es-CL" sz="2400" b="1" dirty="0">
                <a:latin typeface="+mn-lt"/>
              </a:rPr>
            </a:br>
            <a:r>
              <a:rPr lang="es-CL" sz="2400" b="1" dirty="0">
                <a:latin typeface="+mn-lt"/>
              </a:rPr>
              <a:t>acumulada al mes de enero de 2018</a:t>
            </a:r>
            <a:br>
              <a:rPr lang="es-CL" sz="2400" b="1" dirty="0">
                <a:latin typeface="+mn-lt"/>
              </a:rPr>
            </a:br>
            <a:r>
              <a:rPr lang="es-CL" sz="2400" b="1" dirty="0">
                <a:latin typeface="+mn-lt"/>
              </a:rPr>
              <a:t>Partida 14:</a:t>
            </a:r>
            <a:br>
              <a:rPr lang="es-CL" sz="2400" b="1" dirty="0">
                <a:latin typeface="+mn-lt"/>
              </a:rPr>
            </a:br>
            <a:r>
              <a:rPr lang="es-CL" sz="2400" b="1" dirty="0">
                <a:latin typeface="+mn-lt"/>
              </a:rPr>
              <a:t>MINISTERIO DE BIENES NACIONALES</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a:effectLst>
                  <a:outerShdw blurRad="38100" dist="38100" dir="2700000" algn="tl">
                    <a:srgbClr val="000000">
                      <a:alpha val="43137"/>
                    </a:srgbClr>
                  </a:outerShdw>
                </a:effectLst>
              </a:rPr>
              <a:t>Valparaíso, marzo 2018</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50"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5328592"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a:solidFill>
                  <a:srgbClr val="943634"/>
                </a:solidFill>
                <a:latin typeface="Andalus" pitchFamily="18" charset="-78"/>
                <a:ea typeface="Times New Roman"/>
                <a:cs typeface="Andalus" pitchFamily="18" charset="-78"/>
              </a:rPr>
              <a:t>U</a:t>
            </a:r>
            <a:r>
              <a:rPr lang="es-CL" sz="1600" b="1" kern="1200" dirty="0">
                <a:solidFill>
                  <a:srgbClr val="943634"/>
                </a:solidFill>
                <a:latin typeface="Andalus" pitchFamily="18" charset="-78"/>
                <a:ea typeface="Times New Roman"/>
                <a:cs typeface="Andalus" pitchFamily="18" charset="-78"/>
              </a:rPr>
              <a:t>NIDAD TÉCNICA DE APOYO PRESUPUESTARIO</a:t>
            </a:r>
            <a:endParaRPr lang="es-CL" sz="1400" dirty="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7981" y="2924277"/>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414336" y="693636"/>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05: CATASTRO</a:t>
            </a:r>
          </a:p>
          <a:p>
            <a:pPr algn="ctr" defTabSz="733425" fontAlgn="base">
              <a:spcAft>
                <a:spcPct val="0"/>
              </a:spcAft>
            </a:pPr>
            <a:r>
              <a:rPr lang="es-CL" sz="1800" b="1" dirty="0">
                <a:solidFill>
                  <a:schemeClr val="tx1"/>
                </a:solidFill>
                <a:ea typeface="Verdana" pitchFamily="34" charset="0"/>
                <a:cs typeface="Verdana" pitchFamily="34" charset="0"/>
              </a:rPr>
              <a:t>acumulada al mes de enero de 2018 </a:t>
            </a:r>
          </a:p>
        </p:txBody>
      </p:sp>
      <p:sp>
        <p:nvSpPr>
          <p:cNvPr id="8" name="1 Título"/>
          <p:cNvSpPr txBox="1">
            <a:spLocks/>
          </p:cNvSpPr>
          <p:nvPr/>
        </p:nvSpPr>
        <p:spPr>
          <a:xfrm>
            <a:off x="420566" y="1413031"/>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7" name="Objeto 6">
            <a:extLst>
              <a:ext uri="{FF2B5EF4-FFF2-40B4-BE49-F238E27FC236}">
                <a16:creationId xmlns:a16="http://schemas.microsoft.com/office/drawing/2014/main" id="{BC80F4A7-2F48-4CE9-9DF8-787C4864B79B}"/>
              </a:ext>
            </a:extLst>
          </p:cNvPr>
          <p:cNvGraphicFramePr>
            <a:graphicFrameLocks noChangeAspect="1"/>
          </p:cNvGraphicFramePr>
          <p:nvPr>
            <p:extLst>
              <p:ext uri="{D42A27DB-BD31-4B8C-83A1-F6EECF244321}">
                <p14:modId xmlns:p14="http://schemas.microsoft.com/office/powerpoint/2010/main" val="2356532379"/>
              </p:ext>
            </p:extLst>
          </p:nvPr>
        </p:nvGraphicFramePr>
        <p:xfrm>
          <a:off x="414336" y="1819805"/>
          <a:ext cx="8229600" cy="1076325"/>
        </p:xfrm>
        <a:graphic>
          <a:graphicData uri="http://schemas.openxmlformats.org/presentationml/2006/ole">
            <mc:AlternateContent xmlns:mc="http://schemas.openxmlformats.org/markup-compatibility/2006">
              <mc:Choice xmlns:v="urn:schemas-microsoft-com:vml" Requires="v">
                <p:oleObj spid="_x0000_s16414" name="Worksheet" r:id="rId3" imgW="8648576" imgH="1076220" progId="Excel.Sheet.12">
                  <p:embed/>
                </p:oleObj>
              </mc:Choice>
              <mc:Fallback>
                <p:oleObj name="Worksheet" r:id="rId3" imgW="8648576" imgH="1076220" progId="Excel.Sheet.12">
                  <p:embed/>
                  <p:pic>
                    <p:nvPicPr>
                      <p:cNvPr id="0" name=""/>
                      <p:cNvPicPr/>
                      <p:nvPr/>
                    </p:nvPicPr>
                    <p:blipFill>
                      <a:blip r:embed="rId4"/>
                      <a:stretch>
                        <a:fillRect/>
                      </a:stretch>
                    </p:blipFill>
                    <p:spPr>
                      <a:xfrm>
                        <a:off x="414336" y="1819805"/>
                        <a:ext cx="8229600" cy="1076325"/>
                      </a:xfrm>
                      <a:prstGeom prst="rect">
                        <a:avLst/>
                      </a:prstGeom>
                    </p:spPr>
                  </p:pic>
                </p:oleObj>
              </mc:Fallback>
            </mc:AlternateContent>
          </a:graphicData>
        </a:graphic>
      </p:graphicFrame>
    </p:spTree>
    <p:extLst>
      <p:ext uri="{BB962C8B-B14F-4D97-AF65-F5344CB8AC3E}">
        <p14:creationId xmlns:p14="http://schemas.microsoft.com/office/powerpoint/2010/main" val="3077045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enero de 2018 </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407442"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r>
              <a:rPr lang="es-CL" sz="1600" b="1" dirty="0">
                <a:latin typeface="+mn-lt"/>
                <a:ea typeface="Verdana" pitchFamily="34" charset="0"/>
                <a:cs typeface="Verdana" pitchFamily="34" charset="0"/>
              </a:rPr>
              <a:t>Principales hallazgos</a:t>
            </a:r>
          </a:p>
          <a:p>
            <a:pPr marL="342900" indent="-342900" algn="just">
              <a:spcBef>
                <a:spcPts val="1200"/>
              </a:spcBef>
              <a:spcAft>
                <a:spcPts val="1200"/>
              </a:spcAft>
              <a:buFont typeface="+mj-lt"/>
              <a:buAutoNum type="arabicPeriod"/>
            </a:pPr>
            <a:r>
              <a:rPr lang="es-CL" sz="1600" dirty="0"/>
              <a:t>Para el año 2018 la Partida presenta un presupuesto aprobado de </a:t>
            </a:r>
            <a:r>
              <a:rPr lang="es-CL" sz="1600" b="1" dirty="0"/>
              <a:t>$41.761 millones</a:t>
            </a:r>
            <a:r>
              <a:rPr lang="es-CL" sz="1600" dirty="0"/>
              <a:t>, de los cuales un 49% se destina a gastos operacionales (personal y bienes y servicios de consumo), recursos que al mes de enero registraron erogaciones del 6,1% y 0,9% respectivamente, ambos calculados sobre el presupuesto vigente. </a:t>
            </a:r>
          </a:p>
          <a:p>
            <a:pPr marL="342900" indent="-342900" algn="just">
              <a:spcBef>
                <a:spcPts val="1200"/>
              </a:spcBef>
              <a:spcAft>
                <a:spcPts val="1200"/>
              </a:spcAft>
              <a:buFont typeface="+mj-lt"/>
              <a:buAutoNum type="arabicPeriod"/>
            </a:pPr>
            <a:r>
              <a:rPr lang="es-CL" sz="1600" dirty="0"/>
              <a:t>La ejecución del Ministerio del mes de enero ascendió a </a:t>
            </a:r>
            <a:r>
              <a:rPr lang="es-CL" sz="1600" b="1" dirty="0"/>
              <a:t>$1.041 millones</a:t>
            </a:r>
            <a:r>
              <a:rPr lang="es-CL" sz="1600" dirty="0"/>
              <a:t>, es decir, un </a:t>
            </a:r>
            <a:r>
              <a:rPr lang="es-CL" sz="1600" b="1" dirty="0"/>
              <a:t>2,5%</a:t>
            </a:r>
            <a:r>
              <a:rPr lang="es-CL" sz="1600" dirty="0"/>
              <a:t> respecto de la ley inicial, gasto inferior en 1,4 puntos porcentuales respecto a igual mes del año 2017.</a:t>
            </a:r>
          </a:p>
          <a:p>
            <a:pPr marL="342900" indent="-342900" algn="just">
              <a:spcBef>
                <a:spcPts val="1200"/>
              </a:spcBef>
              <a:spcAft>
                <a:spcPts val="1200"/>
              </a:spcAft>
              <a:buFont typeface="+mj-lt"/>
              <a:buAutoNum type="arabicPeriod"/>
            </a:pPr>
            <a:r>
              <a:rPr lang="es-CL" sz="1600" dirty="0"/>
              <a:t>En cuanto a los programas, el 55,5% del presupuesto vigente, se concentra en el Programa Administración de Bienes, que al mes de enero alcanzó niveles de ejecución del 1%, calculados respecto al presupuesto vigente, siendo al mismo tiempo el programa con menor erogación en el período.  Por su parte el programa Catastro es el que presenta la ejecución mayor con un 5,1%.</a:t>
            </a:r>
          </a:p>
          <a:p>
            <a:pPr marL="342900" indent="-342900" algn="just">
              <a:spcBef>
                <a:spcPts val="1200"/>
              </a:spcBef>
              <a:spcAft>
                <a:spcPts val="1200"/>
              </a:spcAft>
              <a:buFont typeface="+mj-lt"/>
              <a:buAutoNum type="arabicPeriod"/>
            </a:pPr>
            <a:r>
              <a:rPr lang="es-CL" sz="1600" dirty="0"/>
              <a:t>La Partida no presenta al mes de enero modificaciones al presupuesto inicial.</a:t>
            </a:r>
          </a:p>
          <a:p>
            <a:pPr marL="342900" indent="-342900" algn="just">
              <a:spcBef>
                <a:spcPts val="1200"/>
              </a:spcBef>
              <a:spcAft>
                <a:spcPts val="1200"/>
              </a:spcAft>
              <a:buFont typeface="+mj-lt"/>
              <a:buAutoNum type="arabicPeriod"/>
            </a:pPr>
            <a:endParaRPr lang="es-CL" sz="1600" dirty="0"/>
          </a:p>
          <a:p>
            <a:pPr marL="342900" indent="-342900" algn="just">
              <a:spcBef>
                <a:spcPts val="1200"/>
              </a:spcBef>
              <a:spcAft>
                <a:spcPts val="1200"/>
              </a:spcAft>
              <a:buFont typeface="+mj-lt"/>
              <a:buAutoNum type="arabicPeriod"/>
            </a:pPr>
            <a:endParaRPr lang="es-CL" sz="1600" dirty="0"/>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enero de 2018 </a:t>
            </a:r>
          </a:p>
        </p:txBody>
      </p:sp>
      <p:sp>
        <p:nvSpPr>
          <p:cNvPr id="4" name="3 Marcador de pie de página"/>
          <p:cNvSpPr>
            <a:spLocks noGrp="1"/>
          </p:cNvSpPr>
          <p:nvPr>
            <p:ph type="ftr" sz="quarter" idx="11"/>
          </p:nvPr>
        </p:nvSpPr>
        <p:spPr>
          <a:xfrm>
            <a:off x="425003" y="4221088"/>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8" name="Objeto 7">
            <a:extLst>
              <a:ext uri="{FF2B5EF4-FFF2-40B4-BE49-F238E27FC236}">
                <a16:creationId xmlns:a16="http://schemas.microsoft.com/office/drawing/2014/main" id="{849F09F0-9FDD-42C3-91B4-582D5BF851AE}"/>
              </a:ext>
            </a:extLst>
          </p:cNvPr>
          <p:cNvGraphicFramePr>
            <a:graphicFrameLocks noChangeAspect="1"/>
          </p:cNvGraphicFramePr>
          <p:nvPr>
            <p:extLst>
              <p:ext uri="{D42A27DB-BD31-4B8C-83A1-F6EECF244321}">
                <p14:modId xmlns:p14="http://schemas.microsoft.com/office/powerpoint/2010/main" val="298007848"/>
              </p:ext>
            </p:extLst>
          </p:nvPr>
        </p:nvGraphicFramePr>
        <p:xfrm>
          <a:off x="414338" y="1724101"/>
          <a:ext cx="8229600" cy="2424979"/>
        </p:xfrm>
        <a:graphic>
          <a:graphicData uri="http://schemas.openxmlformats.org/presentationml/2006/ole">
            <mc:AlternateContent xmlns:mc="http://schemas.openxmlformats.org/markup-compatibility/2006">
              <mc:Choice xmlns:v="urn:schemas-microsoft-com:vml" Requires="v">
                <p:oleObj spid="_x0000_s17426" name="Worksheet" r:id="rId3" imgW="8105879" imgH="2600370" progId="Excel.Sheet.12">
                  <p:embed/>
                </p:oleObj>
              </mc:Choice>
              <mc:Fallback>
                <p:oleObj name="Worksheet" r:id="rId3" imgW="8105879" imgH="2600370" progId="Excel.Sheet.12">
                  <p:embed/>
                  <p:pic>
                    <p:nvPicPr>
                      <p:cNvPr id="0" name=""/>
                      <p:cNvPicPr/>
                      <p:nvPr/>
                    </p:nvPicPr>
                    <p:blipFill>
                      <a:blip r:embed="rId4"/>
                      <a:stretch>
                        <a:fillRect/>
                      </a:stretch>
                    </p:blipFill>
                    <p:spPr>
                      <a:xfrm>
                        <a:off x="414338" y="1724101"/>
                        <a:ext cx="8229600" cy="2424979"/>
                      </a:xfrm>
                      <a:prstGeom prst="rect">
                        <a:avLst/>
                      </a:prstGeom>
                    </p:spPr>
                  </p:pic>
                </p:oleObj>
              </mc:Fallback>
            </mc:AlternateContent>
          </a:graphicData>
        </a:graphic>
      </p:graphicFrame>
    </p:spTree>
    <p:extLst>
      <p:ext uri="{BB962C8B-B14F-4D97-AF65-F5344CB8AC3E}">
        <p14:creationId xmlns:p14="http://schemas.microsoft.com/office/powerpoint/2010/main" val="52481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del Ministerio de Bienes Nacionales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al mes de enero de 2018 </a:t>
            </a:r>
          </a:p>
        </p:txBody>
      </p:sp>
      <p:sp>
        <p:nvSpPr>
          <p:cNvPr id="4" name="3 Marcador de pie de página"/>
          <p:cNvSpPr>
            <a:spLocks noGrp="1"/>
          </p:cNvSpPr>
          <p:nvPr>
            <p:ph type="ftr" sz="quarter" idx="11"/>
          </p:nvPr>
        </p:nvSpPr>
        <p:spPr>
          <a:xfrm>
            <a:off x="420363" y="4286889"/>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7" name="1 Título"/>
          <p:cNvSpPr txBox="1">
            <a:spLocks/>
          </p:cNvSpPr>
          <p:nvPr/>
        </p:nvSpPr>
        <p:spPr>
          <a:xfrm>
            <a:off x="395536" y="1340768"/>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Comportamiento de la Ejecución Presupuestaria de la Partida 2017 - 2018</a:t>
            </a:r>
          </a:p>
        </p:txBody>
      </p:sp>
      <p:pic>
        <p:nvPicPr>
          <p:cNvPr id="9" name="Imagen 8">
            <a:extLst>
              <a:ext uri="{FF2B5EF4-FFF2-40B4-BE49-F238E27FC236}">
                <a16:creationId xmlns:a16="http://schemas.microsoft.com/office/drawing/2014/main" id="{FD53FDCD-1381-4117-B34A-1B7A4F638C66}"/>
              </a:ext>
            </a:extLst>
          </p:cNvPr>
          <p:cNvPicPr>
            <a:picLocks noChangeAspect="1"/>
          </p:cNvPicPr>
          <p:nvPr/>
        </p:nvPicPr>
        <p:blipFill>
          <a:blip r:embed="rId2"/>
          <a:stretch>
            <a:fillRect/>
          </a:stretch>
        </p:blipFill>
        <p:spPr>
          <a:xfrm>
            <a:off x="2494885" y="1791266"/>
            <a:ext cx="4049703" cy="2495623"/>
          </a:xfrm>
          <a:prstGeom prst="rect">
            <a:avLst/>
          </a:prstGeom>
        </p:spPr>
      </p:pic>
    </p:spTree>
    <p:extLst>
      <p:ext uri="{BB962C8B-B14F-4D97-AF65-F5344CB8AC3E}">
        <p14:creationId xmlns:p14="http://schemas.microsoft.com/office/powerpoint/2010/main" val="10996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6" y="548680"/>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latin typeface="+mn-lt"/>
                <a:ea typeface="Verdana" pitchFamily="34" charset="0"/>
                <a:cs typeface="Verdana" pitchFamily="34" charset="0"/>
              </a:rPr>
              <a:t>Ejecución Presupuestaria </a:t>
            </a:r>
            <a:r>
              <a:rPr lang="es-CL" sz="1800" b="1" dirty="0">
                <a:solidFill>
                  <a:schemeClr val="tx1"/>
                </a:solidFill>
                <a:ea typeface="Verdana" pitchFamily="34" charset="0"/>
                <a:cs typeface="Verdana" pitchFamily="34" charset="0"/>
              </a:rPr>
              <a:t>de Gastos</a:t>
            </a:r>
            <a:r>
              <a:rPr lang="es-CL" sz="1800" b="1" dirty="0">
                <a:solidFill>
                  <a:schemeClr val="tx1"/>
                </a:solidFill>
                <a:latin typeface="+mn-lt"/>
                <a:ea typeface="Verdana" pitchFamily="34" charset="0"/>
                <a:cs typeface="Verdana" pitchFamily="34" charset="0"/>
              </a:rPr>
              <a:t> </a:t>
            </a:r>
            <a:r>
              <a:rPr lang="es-CL" sz="1800" b="1" dirty="0">
                <a:solidFill>
                  <a:schemeClr val="tx1"/>
                </a:solidFill>
                <a:ea typeface="Verdana" pitchFamily="34" charset="0"/>
                <a:cs typeface="Verdana" pitchFamily="34" charset="0"/>
              </a:rPr>
              <a:t>Partida 14, Resumen por Capítulos</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acumulada </a:t>
            </a:r>
            <a:r>
              <a:rPr lang="es-CL" sz="1800" b="1" dirty="0">
                <a:solidFill>
                  <a:schemeClr val="tx1"/>
                </a:solidFill>
                <a:latin typeface="+mn-lt"/>
                <a:ea typeface="Verdana" pitchFamily="34" charset="0"/>
                <a:cs typeface="Verdana" pitchFamily="34" charset="0"/>
              </a:rPr>
              <a:t>al mes de enero</a:t>
            </a:r>
            <a:r>
              <a:rPr lang="es-CL" sz="1800" b="1" dirty="0">
                <a:solidFill>
                  <a:schemeClr val="tx1"/>
                </a:solidFill>
                <a:ea typeface="Verdana" pitchFamily="34" charset="0"/>
                <a:cs typeface="Verdana" pitchFamily="34" charset="0"/>
              </a:rPr>
              <a:t> </a:t>
            </a:r>
            <a:r>
              <a:rPr lang="es-CL" sz="1800" b="1" dirty="0">
                <a:solidFill>
                  <a:schemeClr val="tx1"/>
                </a:solidFill>
                <a:latin typeface="+mn-lt"/>
                <a:ea typeface="Verdana" pitchFamily="34" charset="0"/>
                <a:cs typeface="Verdana" pitchFamily="34" charset="0"/>
              </a:rPr>
              <a:t>de 2018 </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sp>
        <p:nvSpPr>
          <p:cNvPr id="8" name="3 Marcador de pie de página"/>
          <p:cNvSpPr txBox="1">
            <a:spLocks/>
          </p:cNvSpPr>
          <p:nvPr/>
        </p:nvSpPr>
        <p:spPr>
          <a:xfrm>
            <a:off x="414336" y="3177602"/>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386224" y="12687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7" name="Objeto 6">
            <a:extLst>
              <a:ext uri="{FF2B5EF4-FFF2-40B4-BE49-F238E27FC236}">
                <a16:creationId xmlns:a16="http://schemas.microsoft.com/office/drawing/2014/main" id="{DB84B051-B1BF-4475-9D89-AA92732D0C0F}"/>
              </a:ext>
            </a:extLst>
          </p:cNvPr>
          <p:cNvGraphicFramePr>
            <a:graphicFrameLocks noChangeAspect="1"/>
          </p:cNvGraphicFramePr>
          <p:nvPr>
            <p:extLst>
              <p:ext uri="{D42A27DB-BD31-4B8C-83A1-F6EECF244321}">
                <p14:modId xmlns:p14="http://schemas.microsoft.com/office/powerpoint/2010/main" val="1255351863"/>
              </p:ext>
            </p:extLst>
          </p:nvPr>
        </p:nvGraphicFramePr>
        <p:xfrm>
          <a:off x="414336" y="1714722"/>
          <a:ext cx="8210799" cy="1457325"/>
        </p:xfrm>
        <a:graphic>
          <a:graphicData uri="http://schemas.openxmlformats.org/presentationml/2006/ole">
            <mc:AlternateContent xmlns:mc="http://schemas.openxmlformats.org/markup-compatibility/2006">
              <mc:Choice xmlns:v="urn:schemas-microsoft-com:vml" Requires="v">
                <p:oleObj spid="_x0000_s18450" name="Worksheet" r:id="rId4" imgW="8420044" imgH="1457460" progId="Excel.Sheet.12">
                  <p:embed/>
                </p:oleObj>
              </mc:Choice>
              <mc:Fallback>
                <p:oleObj name="Worksheet" r:id="rId4" imgW="8420044" imgH="1457460" progId="Excel.Sheet.12">
                  <p:embed/>
                  <p:pic>
                    <p:nvPicPr>
                      <p:cNvPr id="0" name=""/>
                      <p:cNvPicPr/>
                      <p:nvPr/>
                    </p:nvPicPr>
                    <p:blipFill>
                      <a:blip r:embed="rId5"/>
                      <a:stretch>
                        <a:fillRect/>
                      </a:stretch>
                    </p:blipFill>
                    <p:spPr>
                      <a:xfrm>
                        <a:off x="414336" y="1714722"/>
                        <a:ext cx="8210799" cy="1457325"/>
                      </a:xfrm>
                      <a:prstGeom prst="rect">
                        <a:avLst/>
                      </a:prstGeom>
                    </p:spPr>
                  </p:pic>
                </p:oleObj>
              </mc:Fallback>
            </mc:AlternateContent>
          </a:graphicData>
        </a:graphic>
      </p:graphicFrame>
    </p:spTree>
    <p:extLst>
      <p:ext uri="{BB962C8B-B14F-4D97-AF65-F5344CB8AC3E}">
        <p14:creationId xmlns:p14="http://schemas.microsoft.com/office/powerpoint/2010/main" val="17871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6" y="5141937"/>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7"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01: SUBSECRETARÍA DE BIENES NACIONALES</a:t>
            </a:r>
          </a:p>
          <a:p>
            <a:pPr algn="ctr" defTabSz="733425" fontAlgn="base">
              <a:spcAft>
                <a:spcPct val="0"/>
              </a:spcAft>
            </a:pPr>
            <a:r>
              <a:rPr lang="es-CL" sz="1800" b="1" dirty="0">
                <a:solidFill>
                  <a:schemeClr val="tx1"/>
                </a:solidFill>
                <a:ea typeface="Verdana" pitchFamily="34" charset="0"/>
                <a:cs typeface="Verdana" pitchFamily="34" charset="0"/>
              </a:rPr>
              <a:t>acumulada al mes de enero de 2018</a:t>
            </a:r>
          </a:p>
        </p:txBody>
      </p:sp>
      <p:sp>
        <p:nvSpPr>
          <p:cNvPr id="9"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6" name="Objeto 5">
            <a:extLst>
              <a:ext uri="{FF2B5EF4-FFF2-40B4-BE49-F238E27FC236}">
                <a16:creationId xmlns:a16="http://schemas.microsoft.com/office/drawing/2014/main" id="{A46F9AA0-18F3-49CC-90DE-3031017E9976}"/>
              </a:ext>
            </a:extLst>
          </p:cNvPr>
          <p:cNvGraphicFramePr>
            <a:graphicFrameLocks noChangeAspect="1"/>
          </p:cNvGraphicFramePr>
          <p:nvPr>
            <p:extLst>
              <p:ext uri="{D42A27DB-BD31-4B8C-83A1-F6EECF244321}">
                <p14:modId xmlns:p14="http://schemas.microsoft.com/office/powerpoint/2010/main" val="1335621023"/>
              </p:ext>
            </p:extLst>
          </p:nvPr>
        </p:nvGraphicFramePr>
        <p:xfrm>
          <a:off x="414336" y="1988840"/>
          <a:ext cx="8210799" cy="3121323"/>
        </p:xfrm>
        <a:graphic>
          <a:graphicData uri="http://schemas.openxmlformats.org/presentationml/2006/ole">
            <mc:AlternateContent xmlns:mc="http://schemas.openxmlformats.org/markup-compatibility/2006">
              <mc:Choice xmlns:v="urn:schemas-microsoft-com:vml" Requires="v">
                <p:oleObj spid="_x0000_s19474" name="Worksheet" r:id="rId3" imgW="8648576" imgH="3362310" progId="Excel.Sheet.12">
                  <p:embed/>
                </p:oleObj>
              </mc:Choice>
              <mc:Fallback>
                <p:oleObj name="Worksheet" r:id="rId3" imgW="8648576" imgH="3362310" progId="Excel.Sheet.12">
                  <p:embed/>
                  <p:pic>
                    <p:nvPicPr>
                      <p:cNvPr id="0" name=""/>
                      <p:cNvPicPr/>
                      <p:nvPr/>
                    </p:nvPicPr>
                    <p:blipFill>
                      <a:blip r:embed="rId4"/>
                      <a:stretch>
                        <a:fillRect/>
                      </a:stretch>
                    </p:blipFill>
                    <p:spPr>
                      <a:xfrm>
                        <a:off x="414336" y="1988840"/>
                        <a:ext cx="8210799" cy="3121323"/>
                      </a:xfrm>
                      <a:prstGeom prst="rect">
                        <a:avLst/>
                      </a:prstGeom>
                    </p:spPr>
                  </p:pic>
                </p:oleObj>
              </mc:Fallback>
            </mc:AlternateContent>
          </a:graphicData>
        </a:graphic>
      </p:graphicFrame>
    </p:spTree>
    <p:extLst>
      <p:ext uri="{BB962C8B-B14F-4D97-AF65-F5344CB8AC3E}">
        <p14:creationId xmlns:p14="http://schemas.microsoft.com/office/powerpoint/2010/main" val="82732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4336" y="3939069"/>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6" name="1 Título"/>
          <p:cNvSpPr txBox="1">
            <a:spLocks/>
          </p:cNvSpPr>
          <p:nvPr/>
        </p:nvSpPr>
        <p:spPr>
          <a:xfrm>
            <a:off x="414336" y="476672"/>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03: REGULARIZACIÓN DE LA PROPIEDAD RAÍZ</a:t>
            </a:r>
          </a:p>
          <a:p>
            <a:pPr algn="ctr" defTabSz="733425" fontAlgn="base">
              <a:spcAft>
                <a:spcPct val="0"/>
              </a:spcAft>
            </a:pPr>
            <a:r>
              <a:rPr lang="es-CL" sz="1800" b="1" dirty="0">
                <a:solidFill>
                  <a:schemeClr val="tx1"/>
                </a:solidFill>
                <a:ea typeface="Verdana" pitchFamily="34" charset="0"/>
                <a:cs typeface="Verdana" pitchFamily="34" charset="0"/>
              </a:rPr>
              <a:t>acumulada al mes de enero de 2018</a:t>
            </a:r>
          </a:p>
        </p:txBody>
      </p:sp>
      <p:sp>
        <p:nvSpPr>
          <p:cNvPr id="8" name="1 Título"/>
          <p:cNvSpPr txBox="1">
            <a:spLocks/>
          </p:cNvSpPr>
          <p:nvPr/>
        </p:nvSpPr>
        <p:spPr>
          <a:xfrm>
            <a:off x="386224" y="1412776"/>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a:t>
            </a:r>
          </a:p>
        </p:txBody>
      </p:sp>
      <p:graphicFrame>
        <p:nvGraphicFramePr>
          <p:cNvPr id="7" name="Objeto 6">
            <a:extLst>
              <a:ext uri="{FF2B5EF4-FFF2-40B4-BE49-F238E27FC236}">
                <a16:creationId xmlns:a16="http://schemas.microsoft.com/office/drawing/2014/main" id="{2A24A0ED-8E99-4AFE-BF24-95B9D0ED9F07}"/>
              </a:ext>
            </a:extLst>
          </p:cNvPr>
          <p:cNvGraphicFramePr>
            <a:graphicFrameLocks noChangeAspect="1"/>
          </p:cNvGraphicFramePr>
          <p:nvPr>
            <p:extLst>
              <p:ext uri="{D42A27DB-BD31-4B8C-83A1-F6EECF244321}">
                <p14:modId xmlns:p14="http://schemas.microsoft.com/office/powerpoint/2010/main" val="2030360448"/>
              </p:ext>
            </p:extLst>
          </p:nvPr>
        </p:nvGraphicFramePr>
        <p:xfrm>
          <a:off x="414336" y="1874573"/>
          <a:ext cx="8229600" cy="2038350"/>
        </p:xfrm>
        <a:graphic>
          <a:graphicData uri="http://schemas.openxmlformats.org/presentationml/2006/ole">
            <mc:AlternateContent xmlns:mc="http://schemas.openxmlformats.org/markup-compatibility/2006">
              <mc:Choice xmlns:v="urn:schemas-microsoft-com:vml" Requires="v">
                <p:oleObj spid="_x0000_s14365" name="Worksheet" r:id="rId3" imgW="8648576" imgH="2038230" progId="Excel.Sheet.12">
                  <p:embed/>
                </p:oleObj>
              </mc:Choice>
              <mc:Fallback>
                <p:oleObj name="Worksheet" r:id="rId3" imgW="8648576" imgH="2038230" progId="Excel.Sheet.12">
                  <p:embed/>
                  <p:pic>
                    <p:nvPicPr>
                      <p:cNvPr id="0" name=""/>
                      <p:cNvPicPr/>
                      <p:nvPr/>
                    </p:nvPicPr>
                    <p:blipFill>
                      <a:blip r:embed="rId4"/>
                      <a:stretch>
                        <a:fillRect/>
                      </a:stretch>
                    </p:blipFill>
                    <p:spPr>
                      <a:xfrm>
                        <a:off x="414336" y="1874573"/>
                        <a:ext cx="8229600" cy="2038350"/>
                      </a:xfrm>
                      <a:prstGeom prst="rect">
                        <a:avLst/>
                      </a:prstGeom>
                    </p:spPr>
                  </p:pic>
                </p:oleObj>
              </mc:Fallback>
            </mc:AlternateContent>
          </a:graphicData>
        </a:graphic>
      </p:graphicFrame>
    </p:spTree>
    <p:extLst>
      <p:ext uri="{BB962C8B-B14F-4D97-AF65-F5344CB8AC3E}">
        <p14:creationId xmlns:p14="http://schemas.microsoft.com/office/powerpoint/2010/main" val="385839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1254" y="5324500"/>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6"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04: ADMINISTRACIÓN DE BIENES</a:t>
            </a:r>
          </a:p>
          <a:p>
            <a:pPr algn="ctr" defTabSz="733425" fontAlgn="base">
              <a:spcAft>
                <a:spcPct val="0"/>
              </a:spcAft>
            </a:pPr>
            <a:r>
              <a:rPr lang="es-CL" sz="1800" b="1" dirty="0">
                <a:solidFill>
                  <a:schemeClr val="tx1"/>
                </a:solidFill>
                <a:ea typeface="Verdana" pitchFamily="34" charset="0"/>
                <a:cs typeface="Verdana" pitchFamily="34" charset="0"/>
              </a:rPr>
              <a:t>acumulada al mes de enero de 2018 </a:t>
            </a:r>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a:t>
            </a:r>
            <a:r>
              <a:rPr lang="es-CL" sz="1600" b="1" dirty="0">
                <a:ea typeface="Verdana" pitchFamily="34" charset="0"/>
                <a:cs typeface="Verdana" pitchFamily="34" charset="0"/>
              </a:rPr>
              <a:t>… </a:t>
            </a:r>
            <a:r>
              <a:rPr lang="es-CL" sz="1600" b="1" i="1" dirty="0">
                <a:ea typeface="Verdana" pitchFamily="34" charset="0"/>
                <a:cs typeface="Verdana" pitchFamily="34" charset="0"/>
              </a:rPr>
              <a:t>1 de 2</a:t>
            </a:r>
            <a:endParaRPr lang="es-CL" sz="1600" b="1" dirty="0">
              <a:latin typeface="+mn-lt"/>
              <a:ea typeface="Verdana" pitchFamily="34" charset="0"/>
              <a:cs typeface="Verdana" pitchFamily="34" charset="0"/>
            </a:endParaRPr>
          </a:p>
        </p:txBody>
      </p:sp>
      <p:graphicFrame>
        <p:nvGraphicFramePr>
          <p:cNvPr id="7" name="Objeto 6">
            <a:extLst>
              <a:ext uri="{FF2B5EF4-FFF2-40B4-BE49-F238E27FC236}">
                <a16:creationId xmlns:a16="http://schemas.microsoft.com/office/drawing/2014/main" id="{DB1F2A14-F99A-4DB8-A5F6-7500DA894758}"/>
              </a:ext>
            </a:extLst>
          </p:cNvPr>
          <p:cNvGraphicFramePr>
            <a:graphicFrameLocks noChangeAspect="1"/>
          </p:cNvGraphicFramePr>
          <p:nvPr>
            <p:extLst>
              <p:ext uri="{D42A27DB-BD31-4B8C-83A1-F6EECF244321}">
                <p14:modId xmlns:p14="http://schemas.microsoft.com/office/powerpoint/2010/main" val="1174123485"/>
              </p:ext>
            </p:extLst>
          </p:nvPr>
        </p:nvGraphicFramePr>
        <p:xfrm>
          <a:off x="411254" y="1971459"/>
          <a:ext cx="8238911" cy="3324225"/>
        </p:xfrm>
        <a:graphic>
          <a:graphicData uri="http://schemas.openxmlformats.org/presentationml/2006/ole">
            <mc:AlternateContent xmlns:mc="http://schemas.openxmlformats.org/markup-compatibility/2006">
              <mc:Choice xmlns:v="urn:schemas-microsoft-com:vml" Requires="v">
                <p:oleObj spid="_x0000_s13345" name="Worksheet" r:id="rId3" imgW="8648576" imgH="3324240" progId="Excel.Sheet.12">
                  <p:embed/>
                </p:oleObj>
              </mc:Choice>
              <mc:Fallback>
                <p:oleObj name="Worksheet" r:id="rId3" imgW="8648576" imgH="3324240" progId="Excel.Sheet.12">
                  <p:embed/>
                  <p:pic>
                    <p:nvPicPr>
                      <p:cNvPr id="0" name=""/>
                      <p:cNvPicPr/>
                      <p:nvPr/>
                    </p:nvPicPr>
                    <p:blipFill>
                      <a:blip r:embed="rId4"/>
                      <a:stretch>
                        <a:fillRect/>
                      </a:stretch>
                    </p:blipFill>
                    <p:spPr>
                      <a:xfrm>
                        <a:off x="411254" y="1971459"/>
                        <a:ext cx="8238911" cy="3324225"/>
                      </a:xfrm>
                      <a:prstGeom prst="rect">
                        <a:avLst/>
                      </a:prstGeom>
                    </p:spPr>
                  </p:pic>
                </p:oleObj>
              </mc:Fallback>
            </mc:AlternateContent>
          </a:graphicData>
        </a:graphic>
      </p:graphicFrame>
    </p:spTree>
    <p:extLst>
      <p:ext uri="{BB962C8B-B14F-4D97-AF65-F5344CB8AC3E}">
        <p14:creationId xmlns:p14="http://schemas.microsoft.com/office/powerpoint/2010/main" val="336112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411254" y="5624267"/>
            <a:ext cx="840613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6" name="1 Título"/>
          <p:cNvSpPr txBox="1">
            <a:spLocks/>
          </p:cNvSpPr>
          <p:nvPr/>
        </p:nvSpPr>
        <p:spPr>
          <a:xfrm>
            <a:off x="414336" y="555137"/>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Partida 14, Capítulo 01, Programa 04: ADMINISTRACIÓN DE BIENES</a:t>
            </a:r>
          </a:p>
          <a:p>
            <a:pPr algn="ctr" defTabSz="733425" fontAlgn="base">
              <a:spcAft>
                <a:spcPct val="0"/>
              </a:spcAft>
            </a:pPr>
            <a:r>
              <a:rPr lang="es-CL" sz="1800" b="1" dirty="0">
                <a:solidFill>
                  <a:schemeClr val="tx1"/>
                </a:solidFill>
                <a:ea typeface="Verdana" pitchFamily="34" charset="0"/>
                <a:cs typeface="Verdana" pitchFamily="34" charset="0"/>
              </a:rPr>
              <a:t>acumulada al mes de enero de 2018</a:t>
            </a:r>
          </a:p>
        </p:txBody>
      </p:sp>
      <p:sp>
        <p:nvSpPr>
          <p:cNvPr id="8" name="1 Título"/>
          <p:cNvSpPr txBox="1">
            <a:spLocks/>
          </p:cNvSpPr>
          <p:nvPr/>
        </p:nvSpPr>
        <p:spPr>
          <a:xfrm>
            <a:off x="386224" y="153350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a:latin typeface="+mn-lt"/>
                <a:ea typeface="Verdana" pitchFamily="34" charset="0"/>
                <a:cs typeface="Verdana" pitchFamily="34" charset="0"/>
              </a:rPr>
              <a:t>en miles de pesos 2018                                                                                                                     … </a:t>
            </a:r>
            <a:r>
              <a:rPr lang="es-CL" sz="1600" b="1" i="1" dirty="0">
                <a:latin typeface="+mn-lt"/>
                <a:ea typeface="Verdana" pitchFamily="34" charset="0"/>
                <a:cs typeface="Verdana" pitchFamily="34" charset="0"/>
              </a:rPr>
              <a:t>2 de 2</a:t>
            </a:r>
          </a:p>
        </p:txBody>
      </p:sp>
      <p:graphicFrame>
        <p:nvGraphicFramePr>
          <p:cNvPr id="7" name="Objeto 6">
            <a:extLst>
              <a:ext uri="{FF2B5EF4-FFF2-40B4-BE49-F238E27FC236}">
                <a16:creationId xmlns:a16="http://schemas.microsoft.com/office/drawing/2014/main" id="{035D4165-051E-478D-A036-124EBB897391}"/>
              </a:ext>
            </a:extLst>
          </p:cNvPr>
          <p:cNvGraphicFramePr>
            <a:graphicFrameLocks noChangeAspect="1"/>
          </p:cNvGraphicFramePr>
          <p:nvPr>
            <p:extLst>
              <p:ext uri="{D42A27DB-BD31-4B8C-83A1-F6EECF244321}">
                <p14:modId xmlns:p14="http://schemas.microsoft.com/office/powerpoint/2010/main" val="997073178"/>
              </p:ext>
            </p:extLst>
          </p:nvPr>
        </p:nvGraphicFramePr>
        <p:xfrm>
          <a:off x="411254" y="1988839"/>
          <a:ext cx="8229601" cy="3630463"/>
        </p:xfrm>
        <a:graphic>
          <a:graphicData uri="http://schemas.openxmlformats.org/presentationml/2006/ole">
            <mc:AlternateContent xmlns:mc="http://schemas.openxmlformats.org/markup-compatibility/2006">
              <mc:Choice xmlns:v="urn:schemas-microsoft-com:vml" Requires="v">
                <p:oleObj spid="_x0000_s15389" name="Worksheet" r:id="rId3" imgW="8648576" imgH="3876660" progId="Excel.Sheet.12">
                  <p:embed/>
                </p:oleObj>
              </mc:Choice>
              <mc:Fallback>
                <p:oleObj name="Worksheet" r:id="rId3" imgW="8648576" imgH="3876660" progId="Excel.Sheet.12">
                  <p:embed/>
                  <p:pic>
                    <p:nvPicPr>
                      <p:cNvPr id="0" name=""/>
                      <p:cNvPicPr/>
                      <p:nvPr/>
                    </p:nvPicPr>
                    <p:blipFill>
                      <a:blip r:embed="rId4"/>
                      <a:stretch>
                        <a:fillRect/>
                      </a:stretch>
                    </p:blipFill>
                    <p:spPr>
                      <a:xfrm>
                        <a:off x="411254" y="1988839"/>
                        <a:ext cx="8229601" cy="3630463"/>
                      </a:xfrm>
                      <a:prstGeom prst="rect">
                        <a:avLst/>
                      </a:prstGeom>
                    </p:spPr>
                  </p:pic>
                </p:oleObj>
              </mc:Fallback>
            </mc:AlternateContent>
          </a:graphicData>
        </a:graphic>
      </p:graphicFrame>
    </p:spTree>
    <p:extLst>
      <p:ext uri="{BB962C8B-B14F-4D97-AF65-F5344CB8AC3E}">
        <p14:creationId xmlns:p14="http://schemas.microsoft.com/office/powerpoint/2010/main" val="230803250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TotalTime>
  <Words>534</Words>
  <Application>Microsoft Office PowerPoint</Application>
  <PresentationFormat>Presentación en pantalla (4:3)</PresentationFormat>
  <Paragraphs>49</Paragraphs>
  <Slides>10</Slides>
  <Notes>1</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2</vt:i4>
      </vt:variant>
      <vt:variant>
        <vt:lpstr>Títulos de diapositiva</vt:lpstr>
      </vt:variant>
      <vt:variant>
        <vt:i4>10</vt:i4>
      </vt:variant>
    </vt:vector>
  </HeadingPairs>
  <TitlesOfParts>
    <vt:vector size="19" baseType="lpstr">
      <vt:lpstr>Andalus</vt:lpstr>
      <vt:lpstr>Arial</vt:lpstr>
      <vt:lpstr>Calibri</vt:lpstr>
      <vt:lpstr>Times New Roman</vt:lpstr>
      <vt:lpstr>Verdana</vt:lpstr>
      <vt:lpstr>1_Tema de Office</vt:lpstr>
      <vt:lpstr>Tema de Office</vt:lpstr>
      <vt:lpstr>Imagen de mapa de bits</vt:lpstr>
      <vt:lpstr>Worksheet</vt:lpstr>
      <vt:lpstr>EJECUCIÓN PRESUPUESTARIA DE GASTOS  acumulada al mes de enero de 2018 Partida 14: MINISTERIO DE BIENES NACIONALES</vt:lpstr>
      <vt:lpstr>Ejecución Presupuestaria de Gastos del Ministerio de Bienes Nacionales acumulada al mes de enero de 2018 </vt:lpstr>
      <vt:lpstr>Ejecución Presupuestaria de Gastos del Ministerio de Bienes Nacionales acumulada al mes de enero de 2018 </vt:lpstr>
      <vt:lpstr>Ejecución Presupuestaria de Gastos del Ministerio de Bienes Nacionales acumulada al mes de enero de 2018 </vt:lpstr>
      <vt:lpstr>Ejecución Presupuestaria de Gastos Partida 14, Resumen por Capítulos acumulada al mes de enero de 2018 </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rodrigo ruiz</cp:lastModifiedBy>
  <cp:revision>182</cp:revision>
  <cp:lastPrinted>2018-06-11T15:48:09Z</cp:lastPrinted>
  <dcterms:created xsi:type="dcterms:W3CDTF">2016-06-23T13:38:47Z</dcterms:created>
  <dcterms:modified xsi:type="dcterms:W3CDTF">2018-08-01T19:42:44Z</dcterms:modified>
</cp:coreProperties>
</file>