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39"/>
  </p:notesMasterIdLst>
  <p:sldIdLst>
    <p:sldId id="257" r:id="rId17"/>
    <p:sldId id="258" r:id="rId18"/>
    <p:sldId id="259" r:id="rId19"/>
    <p:sldId id="260" r:id="rId20"/>
    <p:sldId id="261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81" d="100"/>
          <a:sy n="81" d="100"/>
        </p:scale>
        <p:origin x="-156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156176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09570673"/>
              </p:ext>
            </p:extLst>
          </p:nvPr>
        </p:nvGraphicFramePr>
        <p:xfrm>
          <a:off x="5436096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940152" y="44624"/>
            <a:ext cx="3203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</a:t>
            </a:r>
            <a:r>
              <a:rPr lang="es-CL" sz="1050" b="1" baseline="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 PRESUPUESTARIO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156176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18211360"/>
              </p:ext>
            </p:extLst>
          </p:nvPr>
        </p:nvGraphicFramePr>
        <p:xfrm>
          <a:off x="5436096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5940152" y="44624"/>
            <a:ext cx="3203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</a:t>
            </a:r>
            <a:r>
              <a:rPr lang="es-CL" sz="1050" b="1" baseline="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 PRESUPUESTARIO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E</a:t>
            </a:r>
            <a:r>
              <a:rPr lang="es-CL" sz="2400" b="1" cap="all" dirty="0" smtClean="0">
                <a:latin typeface="+mn-lt"/>
              </a:rPr>
              <a:t>nero</a:t>
            </a:r>
            <a:r>
              <a:rPr lang="es-CL" sz="2400" b="1" dirty="0" smtClean="0">
                <a:latin typeface="+mn-lt"/>
              </a:rPr>
              <a:t> 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marzo 2018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661248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555041"/>
              </p:ext>
            </p:extLst>
          </p:nvPr>
        </p:nvGraphicFramePr>
        <p:xfrm>
          <a:off x="383176" y="1688182"/>
          <a:ext cx="8210799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Hoja de cálculo" r:id="rId3" imgW="7858057" imgH="3829050" progId="Excel.Sheet.8">
                  <p:embed/>
                </p:oleObj>
              </mc:Choice>
              <mc:Fallback>
                <p:oleObj name="Hoja de cálculo" r:id="rId3" imgW="7858057" imgH="3829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688182"/>
                        <a:ext cx="8210799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855963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852084"/>
              </p:ext>
            </p:extLst>
          </p:nvPr>
        </p:nvGraphicFramePr>
        <p:xfrm>
          <a:off x="383176" y="1869182"/>
          <a:ext cx="8210799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Hoja de cálculo" r:id="rId3" imgW="7858057" imgH="1847940" progId="Excel.Sheet.8">
                  <p:embed/>
                </p:oleObj>
              </mc:Choice>
              <mc:Fallback>
                <p:oleObj name="Hoja de cálculo" r:id="rId3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869182"/>
                        <a:ext cx="8210799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76043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94418"/>
              </p:ext>
            </p:extLst>
          </p:nvPr>
        </p:nvGraphicFramePr>
        <p:xfrm>
          <a:off x="395536" y="1700808"/>
          <a:ext cx="8198439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21088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695689"/>
              </p:ext>
            </p:extLst>
          </p:nvPr>
        </p:nvGraphicFramePr>
        <p:xfrm>
          <a:off x="383176" y="1772816"/>
          <a:ext cx="8210799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72816"/>
                        <a:ext cx="8210799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96734"/>
              </p:ext>
            </p:extLst>
          </p:nvPr>
        </p:nvGraphicFramePr>
        <p:xfrm>
          <a:off x="467544" y="1772816"/>
          <a:ext cx="8126431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Hoja de cálculo" r:id="rId3" imgW="7858057" imgH="2152560" progId="Excel.Sheet.8">
                  <p:embed/>
                </p:oleObj>
              </mc:Choice>
              <mc:Fallback>
                <p:oleObj name="Hoja de cálculo" r:id="rId3" imgW="7858057" imgH="2152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26431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722598"/>
              </p:ext>
            </p:extLst>
          </p:nvPr>
        </p:nvGraphicFramePr>
        <p:xfrm>
          <a:off x="467544" y="1863452"/>
          <a:ext cx="8126431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Hoja de cálculo" r:id="rId3" imgW="7858057" imgH="2933790" progId="Excel.Sheet.8">
                  <p:embed/>
                </p:oleObj>
              </mc:Choice>
              <mc:Fallback>
                <p:oleObj name="Hoja de cálculo" r:id="rId3" imgW="7858057" imgH="2933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63452"/>
                        <a:ext cx="8126431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3861048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265414"/>
              </p:ext>
            </p:extLst>
          </p:nvPr>
        </p:nvGraphicFramePr>
        <p:xfrm>
          <a:off x="383176" y="1772816"/>
          <a:ext cx="8210799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Hoja de cálculo" r:id="rId3" imgW="7858057" imgH="2000250" progId="Excel.Sheet.8">
                  <p:embed/>
                </p:oleObj>
              </mc:Choice>
              <mc:Fallback>
                <p:oleObj name="Hoja de cálculo" r:id="rId3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72816"/>
                        <a:ext cx="8210799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293096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295509"/>
              </p:ext>
            </p:extLst>
          </p:nvPr>
        </p:nvGraphicFramePr>
        <p:xfrm>
          <a:off x="395536" y="1700808"/>
          <a:ext cx="8198439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Hoja de cálculo" r:id="rId3" imgW="7858057" imgH="2466885" progId="Excel.Sheet.8">
                  <p:embed/>
                </p:oleObj>
              </mc:Choice>
              <mc:Fallback>
                <p:oleObj name="Hoja de cálculo" r:id="rId3" imgW="78580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1600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79848"/>
              </p:ext>
            </p:extLst>
          </p:nvPr>
        </p:nvGraphicFramePr>
        <p:xfrm>
          <a:off x="395536" y="1700808"/>
          <a:ext cx="8198439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Hoja de cálculo" r:id="rId3" imgW="7858057" imgH="2457450" progId="Excel.Sheet.8">
                  <p:embed/>
                </p:oleObj>
              </mc:Choice>
              <mc:Fallback>
                <p:oleObj name="Hoja de cálculo" r:id="rId3" imgW="7858057" imgH="2457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776347"/>
              </p:ext>
            </p:extLst>
          </p:nvPr>
        </p:nvGraphicFramePr>
        <p:xfrm>
          <a:off x="395536" y="1730102"/>
          <a:ext cx="8198439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Hoja de cálculo" r:id="rId3" imgW="7858057" imgH="3066960" progId="Excel.Sheet.8">
                  <p:embed/>
                </p:oleObj>
              </mc:Choice>
              <mc:Fallback>
                <p:oleObj name="Hoja de cálculo" r:id="rId3" imgW="7858057" imgH="3066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30102"/>
                        <a:ext cx="8198439" cy="306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Enero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La Ejecución del Ministerio,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en el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mes 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enero 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$27.285 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5%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En cuanto a las </a:t>
            </a:r>
            <a:r>
              <a:rPr lang="es-MX" sz="1600" b="1" dirty="0" smtClean="0">
                <a:solidFill>
                  <a:prstClr val="black"/>
                </a:solidFill>
                <a:ea typeface="+mn-ea"/>
                <a:cs typeface="+mn-cs"/>
              </a:rPr>
              <a:t>modificaciones presupuestaria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, no se observó diferencias entre el presupuesto aprobado por el Congreso Nacional y los recursos disponibles al mes de enero.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$5.996, no se da cuenta de avance presupuestario 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deuda flotante, correspondiente a los recursos para cancelar obligaciones contraídas en el ejercicio presupuestario anterior, ejecutaron un total de $8.750 millones. Es importante señalar que la Ley inicial no contempló presupuesto para estas obligaciones, ni tampoco se han observado Decretos modificatorios del presupuesto inicial.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$13.835 millones (5% 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 ejecutó un 0,1% 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9% para transferencias corrientes y un 1% para transferencias de capital, y los proyectos de inversión, un 0%. 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861048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324481"/>
              </p:ext>
            </p:extLst>
          </p:nvPr>
        </p:nvGraphicFramePr>
        <p:xfrm>
          <a:off x="383176" y="1772816"/>
          <a:ext cx="8210799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Hoja de cálculo" r:id="rId3" imgW="7858057" imgH="2000250" progId="Excel.Sheet.8">
                  <p:embed/>
                </p:oleObj>
              </mc:Choice>
              <mc:Fallback>
                <p:oleObj name="Hoja de cálculo" r:id="rId3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72816"/>
                        <a:ext cx="8210799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068960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73587"/>
              </p:ext>
            </p:extLst>
          </p:nvPr>
        </p:nvGraphicFramePr>
        <p:xfrm>
          <a:off x="395536" y="1700808"/>
          <a:ext cx="8198439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Hoja de cálculo" r:id="rId3" imgW="7858057" imgH="1247865" progId="Excel.Sheet.8">
                  <p:embed/>
                </p:oleObj>
              </mc:Choice>
              <mc:Fallback>
                <p:oleObj name="Hoja de cálculo" r:id="rId3" imgW="78580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165304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>
                <a:solidFill>
                  <a:prstClr val="black"/>
                </a:solidFill>
              </a:rPr>
              <a:t>2018</a:t>
            </a:r>
            <a:r>
              <a:rPr lang="es-CL" sz="1800" b="1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39646"/>
              </p:ext>
            </p:extLst>
          </p:nvPr>
        </p:nvGraphicFramePr>
        <p:xfrm>
          <a:off x="395536" y="1628800"/>
          <a:ext cx="8198439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Hoja de cálculo" r:id="rId3" imgW="7858057" imgH="4438560" progId="Excel.Sheet.8">
                  <p:embed/>
                </p:oleObj>
              </mc:Choice>
              <mc:Fallback>
                <p:oleObj name="Hoja de cálculo" r:id="rId3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198439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Enero 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br>
              <a:rPr lang="es-CL" sz="1800" b="1" dirty="0">
                <a:solidFill>
                  <a:prstClr val="black"/>
                </a:solidFill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243657"/>
              </p:ext>
            </p:extLst>
          </p:nvPr>
        </p:nvGraphicFramePr>
        <p:xfrm>
          <a:off x="467544" y="1700808"/>
          <a:ext cx="8136904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Hoja de cálculo" r:id="rId3" imgW="7410585" imgH="2581185" progId="Excel.Sheet.8">
                  <p:embed/>
                </p:oleObj>
              </mc:Choice>
              <mc:Fallback>
                <p:oleObj name="Hoja de cálculo" r:id="rId3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36904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6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Enero 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br>
              <a:rPr lang="es-CL" sz="1800" b="1" dirty="0">
                <a:solidFill>
                  <a:prstClr val="black"/>
                </a:solidFill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528058"/>
              </p:ext>
            </p:extLst>
          </p:nvPr>
        </p:nvGraphicFramePr>
        <p:xfrm>
          <a:off x="395535" y="1556792"/>
          <a:ext cx="8280921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Hoja de cálculo" r:id="rId4" imgW="9048885" imgH="3505290" progId="Excel.Sheet.8">
                  <p:embed/>
                </p:oleObj>
              </mc:Choice>
              <mc:Fallback>
                <p:oleObj name="Hoja de cálculo" r:id="rId4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5" y="1556792"/>
                        <a:ext cx="8280921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520259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68760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1530"/>
              </p:ext>
            </p:extLst>
          </p:nvPr>
        </p:nvGraphicFramePr>
        <p:xfrm>
          <a:off x="395537" y="1628800"/>
          <a:ext cx="8198438" cy="486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Hoja de cálculo" r:id="rId3" imgW="7762943" imgH="5362665" progId="Excel.Sheet.8">
                  <p:embed/>
                </p:oleObj>
              </mc:Choice>
              <mc:Fallback>
                <p:oleObj name="Hoja de cálculo" r:id="rId3" imgW="7762943" imgH="5362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628800"/>
                        <a:ext cx="8198438" cy="4869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7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222284"/>
              </p:ext>
            </p:extLst>
          </p:nvPr>
        </p:nvGraphicFramePr>
        <p:xfrm>
          <a:off x="467544" y="1988840"/>
          <a:ext cx="8142074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Hoja de cálculo" r:id="rId3" imgW="7562985" imgH="2524035" progId="Excel.Sheet.8">
                  <p:embed/>
                </p:oleObj>
              </mc:Choice>
              <mc:Fallback>
                <p:oleObj name="Hoja de cálculo" r:id="rId3" imgW="75629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2074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97152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88849"/>
              </p:ext>
            </p:extLst>
          </p:nvPr>
        </p:nvGraphicFramePr>
        <p:xfrm>
          <a:off x="561975" y="1772816"/>
          <a:ext cx="802005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Hoja de cálculo" r:id="rId3" imgW="8020185" imgH="2924085" progId="Excel.Sheet.8">
                  <p:embed/>
                </p:oleObj>
              </mc:Choice>
              <mc:Fallback>
                <p:oleObj name="Hoja de cálculo" r:id="rId3" imgW="8020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" y="1772816"/>
                        <a:ext cx="802005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525344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258860"/>
              </p:ext>
            </p:extLst>
          </p:nvPr>
        </p:nvGraphicFramePr>
        <p:xfrm>
          <a:off x="383177" y="1613170"/>
          <a:ext cx="8210798" cy="4840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Hoja de cálculo" r:id="rId3" imgW="7858057" imgH="5200650" progId="Excel.Sheet.8">
                  <p:embed/>
                </p:oleObj>
              </mc:Choice>
              <mc:Fallback>
                <p:oleObj name="Hoja de cálculo" r:id="rId3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7" y="1613170"/>
                        <a:ext cx="8210798" cy="4840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805264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prstClr val="black"/>
                </a:solidFill>
              </a:rPr>
              <a:t>2018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495523"/>
              </p:ext>
            </p:extLst>
          </p:nvPr>
        </p:nvGraphicFramePr>
        <p:xfrm>
          <a:off x="467544" y="1689323"/>
          <a:ext cx="8126431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Hoja de cálculo" r:id="rId3" imgW="7858057" imgH="3971925" progId="Excel.Sheet.8">
                  <p:embed/>
                </p:oleObj>
              </mc:Choice>
              <mc:Fallback>
                <p:oleObj name="Hoja de cálculo" r:id="rId3" imgW="78580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89323"/>
                        <a:ext cx="8126431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914</Words>
  <Application>Microsoft Office PowerPoint</Application>
  <PresentationFormat>Presentación en pantalla (4:3)</PresentationFormat>
  <Paragraphs>98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40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</vt:lpstr>
      <vt:lpstr>EJECUCIÓN PRESUPUESTARIA ACUMULADA DE GASTOS AL MES DE Enero DE 2018 PARTIDA 13: MINISTERIO DE AGRICULTURA</vt:lpstr>
      <vt:lpstr>Ejecución Presupuestaria de Gastos Acumulada al Mes de Enero de 2018  Ministerio de Agricultura</vt:lpstr>
      <vt:lpstr>Ejecución Presupuestaria de Gastos Acumulada al Mes de Enero de 2018 Partida 13 Ministerio de Agricultura</vt:lpstr>
      <vt:lpstr>Ejecución Presupuestaria de Gastos Acumulada al Mes de  Enero de 2018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49</cp:revision>
  <cp:lastPrinted>2016-08-05T21:17:59Z</cp:lastPrinted>
  <dcterms:created xsi:type="dcterms:W3CDTF">2016-08-05T20:56:34Z</dcterms:created>
  <dcterms:modified xsi:type="dcterms:W3CDTF">2018-08-14T15:36:32Z</dcterms:modified>
</cp:coreProperties>
</file>