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98" r:id="rId4"/>
    <p:sldId id="300" r:id="rId5"/>
    <p:sldId id="264" r:id="rId6"/>
    <p:sldId id="263" r:id="rId7"/>
    <p:sldId id="265" r:id="rId8"/>
    <p:sldId id="269" r:id="rId9"/>
    <p:sldId id="271" r:id="rId10"/>
    <p:sldId id="273" r:id="rId11"/>
    <p:sldId id="274" r:id="rId12"/>
    <p:sldId id="275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>
        <p:scale>
          <a:sx n="96" d="100"/>
          <a:sy n="96" d="100"/>
        </p:scale>
        <p:origin x="-117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14-08-2018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14-08-2018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14-08-2018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14-08-2018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14-08-2018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14-08-2018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4 CuadroTexto"/>
          <p:cNvSpPr txBox="1"/>
          <p:nvPr userDrawn="1"/>
        </p:nvSpPr>
        <p:spPr>
          <a:xfrm>
            <a:off x="6084168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988144508"/>
              </p:ext>
            </p:extLst>
          </p:nvPr>
        </p:nvGraphicFramePr>
        <p:xfrm>
          <a:off x="5364088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Rectángulo"/>
          <p:cNvSpPr/>
          <p:nvPr userDrawn="1"/>
        </p:nvSpPr>
        <p:spPr>
          <a:xfrm>
            <a:off x="5868144" y="21346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Hoja_de_c_lculo_de_Microsoft_Excel_97-2003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DE GASTOS </a:t>
            </a:r>
            <a:r>
              <a:rPr lang="es-CL" sz="2400" b="1" cap="all" dirty="0" smtClean="0">
                <a:latin typeface="+mn-lt"/>
              </a:rPr>
              <a:t>al </a:t>
            </a:r>
            <a:r>
              <a:rPr lang="es-CL" sz="2400" b="1" cap="all" dirty="0">
                <a:latin typeface="+mn-lt"/>
              </a:rPr>
              <a:t>mes de </a:t>
            </a:r>
            <a:r>
              <a:rPr lang="es-CL" sz="2400" b="1" cap="all" dirty="0" smtClean="0">
                <a:latin typeface="+mn-lt"/>
              </a:rPr>
              <a:t>enero </a:t>
            </a:r>
            <a:r>
              <a:rPr lang="es-CL" sz="2400" b="1" cap="all" dirty="0">
                <a:latin typeface="+mn-lt"/>
              </a:rPr>
              <a:t>de </a:t>
            </a:r>
            <a:r>
              <a:rPr lang="es-CL" sz="2400" b="1" cap="all" dirty="0" smtClean="0">
                <a:latin typeface="+mn-lt"/>
              </a:rPr>
              <a:t>2018</a:t>
            </a:r>
            <a:r>
              <a:rPr lang="es-CL" sz="2400" b="1" cap="all" dirty="0">
                <a:latin typeface="+mn-lt"/>
              </a:rPr>
              <a:t/>
            </a:r>
            <a:br>
              <a:rPr lang="es-CL" sz="2400" b="1" cap="all" dirty="0">
                <a:latin typeface="+mn-lt"/>
              </a:rPr>
            </a:br>
            <a:r>
              <a:rPr lang="es-CL" sz="2400" b="1" cap="all" dirty="0">
                <a:latin typeface="+mn-lt"/>
              </a:rPr>
              <a:t>Partida </a:t>
            </a:r>
            <a:r>
              <a:rPr lang="es-CL" sz="2400" b="1" dirty="0">
                <a:latin typeface="+mn-lt"/>
              </a:rPr>
              <a:t>12: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OBRAS PÚBLICAS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marzo 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TÉCNICA DE APOYO PRESUPUESTARIO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148064" y="116632"/>
            <a:ext cx="381642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6409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269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04: Dirección de Vialidad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883323"/>
              </p:ext>
            </p:extLst>
          </p:nvPr>
        </p:nvGraphicFramePr>
        <p:xfrm>
          <a:off x="414336" y="1852761"/>
          <a:ext cx="8201488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Hoja de cálculo" r:id="rId3" imgW="7819957" imgH="4600575" progId="Excel.Sheet.8">
                  <p:embed/>
                </p:oleObj>
              </mc:Choice>
              <mc:Fallback>
                <p:oleObj name="Hoja de cálculo" r:id="rId3" imgW="7819957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52761"/>
                        <a:ext cx="8201488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0800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68761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06: Dirección de Obras Portuarias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5170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651748"/>
              </p:ext>
            </p:extLst>
          </p:nvPr>
        </p:nvGraphicFramePr>
        <p:xfrm>
          <a:off x="414336" y="1983755"/>
          <a:ext cx="8334128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Hoja de cálculo" r:id="rId3" imgW="8496300" imgH="2905215" progId="Excel.Sheet.8">
                  <p:embed/>
                </p:oleObj>
              </mc:Choice>
              <mc:Fallback>
                <p:oleObj name="Hoja de cálculo" r:id="rId3" imgW="8496300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83755"/>
                        <a:ext cx="8334128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269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07: Dirección de Aeropuertos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567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882928"/>
              </p:ext>
            </p:extLst>
          </p:nvPr>
        </p:nvGraphicFramePr>
        <p:xfrm>
          <a:off x="414335" y="1967458"/>
          <a:ext cx="8210799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Hoja de cálculo" r:id="rId3" imgW="7848600" imgH="3333840" progId="Excel.Sheet.8">
                  <p:embed/>
                </p:oleObj>
              </mc:Choice>
              <mc:Fallback>
                <p:oleObj name="Hoja de cálculo" r:id="rId3" imgW="7848600" imgH="33338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967458"/>
                        <a:ext cx="8210799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87218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269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08: Administración Sistema Concesiones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847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807660"/>
              </p:ext>
            </p:extLst>
          </p:nvPr>
        </p:nvGraphicFramePr>
        <p:xfrm>
          <a:off x="414336" y="1916832"/>
          <a:ext cx="8201488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Hoja de cálculo" r:id="rId3" imgW="7819957" imgH="3838485" progId="Excel.Sheet.8">
                  <p:embed/>
                </p:oleObj>
              </mc:Choice>
              <mc:Fallback>
                <p:oleObj name="Hoja de cálculo" r:id="rId3" imgW="7819957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16832"/>
                        <a:ext cx="8201488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6561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269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11: Dirección de Planeamiento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567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160821"/>
              </p:ext>
            </p:extLst>
          </p:nvPr>
        </p:nvGraphicFramePr>
        <p:xfrm>
          <a:off x="467544" y="1983457"/>
          <a:ext cx="8208912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Hoja de cálculo" r:id="rId3" imgW="8239057" imgH="3533865" progId="Excel.Sheet.8">
                  <p:embed/>
                </p:oleObj>
              </mc:Choice>
              <mc:Fallback>
                <p:oleObj name="Hoja de cálculo" r:id="rId3" imgW="82390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83457"/>
                        <a:ext cx="8208912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93608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8761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12: Agua Potable Rural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5170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290810"/>
              </p:ext>
            </p:extLst>
          </p:nvPr>
        </p:nvGraphicFramePr>
        <p:xfrm>
          <a:off x="414336" y="1983755"/>
          <a:ext cx="8201487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Hoja de cálculo" r:id="rId3" imgW="7801043" imgH="2781210" progId="Excel.Sheet.8">
                  <p:embed/>
                </p:oleObj>
              </mc:Choice>
              <mc:Fallback>
                <p:oleObj name="Hoja de cálculo" r:id="rId3" imgW="7801043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83755"/>
                        <a:ext cx="8201487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94419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8761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04, Programa 01: Dirección General de Aguas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5170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85585"/>
              </p:ext>
            </p:extLst>
          </p:nvPr>
        </p:nvGraphicFramePr>
        <p:xfrm>
          <a:off x="467544" y="1952079"/>
          <a:ext cx="8148279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Hoja de cálculo" r:id="rId3" imgW="8886757" imgH="3848190" progId="Excel.Sheet.8">
                  <p:embed/>
                </p:oleObj>
              </mc:Choice>
              <mc:Fallback>
                <p:oleObj name="Hoja de cálculo" r:id="rId3" imgW="8886757" imgH="38481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52079"/>
                        <a:ext cx="8148279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00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269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05, Programa 01: Instituto Nacional de Hidráulica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567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307897"/>
              </p:ext>
            </p:extLst>
          </p:nvPr>
        </p:nvGraphicFramePr>
        <p:xfrm>
          <a:off x="467544" y="1988840"/>
          <a:ext cx="814828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Hoja de cálculo" r:id="rId3" imgW="7734300" imgH="2924085" progId="Excel.Sheet.8">
                  <p:embed/>
                </p:oleObj>
              </mc:Choice>
              <mc:Fallback>
                <p:oleObj name="Hoja de cálculo" r:id="rId3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14828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157192"/>
            <a:ext cx="8406135" cy="3426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8812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07, Programa 01: Superintendencia de Servicios Sanitarios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233458"/>
              </p:ext>
            </p:extLst>
          </p:nvPr>
        </p:nvGraphicFramePr>
        <p:xfrm>
          <a:off x="467544" y="1856209"/>
          <a:ext cx="8148279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Hoja de cálculo" r:id="rId3" imgW="7724843" imgH="3228975" progId="Excel.Sheet.8">
                  <p:embed/>
                </p:oleObj>
              </mc:Choice>
              <mc:Fallback>
                <p:oleObj name="Hoja de cálculo" r:id="rId3" imgW="7724843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56209"/>
                        <a:ext cx="8148279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616112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</a:t>
            </a:r>
            <a:r>
              <a:rPr lang="es-CL" sz="1600" dirty="0" smtClean="0">
                <a:latin typeface="+mn-lt"/>
              </a:rPr>
              <a:t>2018 </a:t>
            </a:r>
            <a:r>
              <a:rPr lang="es-CL" sz="1600" dirty="0">
                <a:latin typeface="+mn-lt"/>
              </a:rPr>
              <a:t>la Partida presenta un presupuesto aprobado de </a:t>
            </a:r>
            <a:r>
              <a:rPr lang="es-CL" sz="1600" b="1" dirty="0">
                <a:latin typeface="+mn-lt"/>
              </a:rPr>
              <a:t>$</a:t>
            </a:r>
            <a:r>
              <a:rPr lang="es-CL" sz="1600" b="1" dirty="0" smtClean="0">
                <a:latin typeface="+mn-lt"/>
              </a:rPr>
              <a:t>2.404.756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de los cuales un 90% se destina a iniciativas de inversión y transferencias de </a:t>
            </a:r>
            <a:r>
              <a:rPr lang="es-CL" sz="1600" dirty="0" smtClean="0">
                <a:latin typeface="+mn-lt"/>
              </a:rPr>
              <a:t>capital.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La gasto total </a:t>
            </a:r>
            <a:r>
              <a:rPr lang="es-CL" sz="1600" dirty="0"/>
              <a:t>del </a:t>
            </a:r>
            <a:r>
              <a:rPr lang="es-CL" sz="1600" dirty="0" smtClean="0"/>
              <a:t>Ministerio ascendió </a:t>
            </a:r>
            <a:r>
              <a:rPr lang="es-CL" sz="1600" dirty="0"/>
              <a:t>a </a:t>
            </a:r>
            <a:r>
              <a:rPr lang="es-CL" sz="1600" b="1" dirty="0" smtClean="0"/>
              <a:t>$34.915 </a:t>
            </a:r>
            <a:r>
              <a:rPr lang="es-CL" sz="1600" b="1" dirty="0"/>
              <a:t>millones</a:t>
            </a:r>
            <a:r>
              <a:rPr lang="es-CL" sz="1600" dirty="0"/>
              <a:t>, es decir, un </a:t>
            </a:r>
            <a:r>
              <a:rPr lang="es-CL" sz="1600" b="1" dirty="0" smtClean="0"/>
              <a:t>14%</a:t>
            </a:r>
            <a:r>
              <a:rPr lang="es-CL" sz="1600" dirty="0" smtClean="0"/>
              <a:t> </a:t>
            </a:r>
            <a:r>
              <a:rPr lang="es-CL" sz="1600" dirty="0"/>
              <a:t>respecto de la ley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iniciativas de inversión, con recursos vigentes por $6.119 millones, alcanzaron un avance presupuestario de un 0,4%, según la siguiente desagregación: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 smtClean="0">
                <a:latin typeface="+mn-lt"/>
              </a:rPr>
              <a:t> </a:t>
            </a: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897522"/>
              </p:ext>
            </p:extLst>
          </p:nvPr>
        </p:nvGraphicFramePr>
        <p:xfrm>
          <a:off x="1004888" y="4149080"/>
          <a:ext cx="713422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Hoja de cálculo" r:id="rId3" imgW="7134157" imgH="2143125" progId="Excel.Sheet.12">
                  <p:embed/>
                </p:oleObj>
              </mc:Choice>
              <mc:Fallback>
                <p:oleObj name="Hoja de cálculo" r:id="rId3" imgW="7134157" imgH="2143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4888" y="4149080"/>
                        <a:ext cx="7134225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Respecto </a:t>
            </a:r>
            <a:r>
              <a:rPr lang="es-CL" sz="1600" dirty="0"/>
              <a:t>a </a:t>
            </a:r>
            <a:r>
              <a:rPr lang="es-CL" sz="1600" dirty="0" smtClean="0"/>
              <a:t>las variaciones del presupuesto </a:t>
            </a:r>
            <a:r>
              <a:rPr lang="es-CL" sz="1600" dirty="0"/>
              <a:t>inicial, la Partida </a:t>
            </a:r>
            <a:r>
              <a:rPr lang="es-CL" sz="1600" dirty="0" smtClean="0"/>
              <a:t>no presenta </a:t>
            </a:r>
            <a:r>
              <a:rPr lang="es-CL" sz="1600" dirty="0"/>
              <a:t>al mes de </a:t>
            </a:r>
            <a:r>
              <a:rPr lang="es-CL" sz="1600" dirty="0" smtClean="0"/>
              <a:t>enero un aumento de recursos.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En </a:t>
            </a:r>
            <a:r>
              <a:rPr lang="es-CL" sz="1600" dirty="0"/>
              <a:t>cuanto a los programas, </a:t>
            </a:r>
            <a:r>
              <a:rPr lang="es-CL" sz="1600" dirty="0" smtClean="0"/>
              <a:t>la </a:t>
            </a:r>
            <a:r>
              <a:rPr lang="es-CL" sz="1600" b="1" dirty="0"/>
              <a:t>Dirección de </a:t>
            </a:r>
            <a:r>
              <a:rPr lang="es-CL" sz="1600" b="1" dirty="0" smtClean="0"/>
              <a:t>Vialidad</a:t>
            </a:r>
            <a:r>
              <a:rPr lang="es-CL" sz="1600" dirty="0" smtClean="0"/>
              <a:t>, con recursos aprobados por </a:t>
            </a:r>
            <a:r>
              <a:rPr lang="es-CL" sz="1600" b="1" dirty="0" smtClean="0"/>
              <a:t> </a:t>
            </a:r>
            <a:r>
              <a:rPr lang="es-CL" sz="1600" dirty="0" smtClean="0"/>
              <a:t> $1.107.545, representa </a:t>
            </a:r>
            <a:r>
              <a:rPr lang="es-CL" sz="1600" dirty="0"/>
              <a:t>el </a:t>
            </a:r>
            <a:r>
              <a:rPr lang="es-CL" sz="1600" dirty="0" smtClean="0"/>
              <a:t>46% de los recursos del Ministerio, </a:t>
            </a:r>
            <a:r>
              <a:rPr lang="es-CL" sz="1600" dirty="0"/>
              <a:t>el que al mes de </a:t>
            </a:r>
            <a:r>
              <a:rPr lang="es-CL" sz="1600" dirty="0" smtClean="0"/>
              <a:t>enero </a:t>
            </a:r>
            <a:r>
              <a:rPr lang="es-CL" sz="1600" dirty="0"/>
              <a:t>alcanzó una ejecución de </a:t>
            </a:r>
            <a:r>
              <a:rPr lang="es-CL" sz="1600" b="1" dirty="0" smtClean="0"/>
              <a:t>13%</a:t>
            </a:r>
            <a:r>
              <a:rPr lang="es-CL" sz="1600" dirty="0" smtClean="0"/>
              <a:t> </a:t>
            </a:r>
            <a:r>
              <a:rPr lang="es-CL" sz="1600" dirty="0"/>
              <a:t>respecto al presupuesto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En el Servicio de la Deuda, con recursos aprobados por $681 millones, presentó un gasto total de $285.508 millones. Este gasto se explica por el mayor gasto en la deuda flotante, que corresponde a compromisos del año 2017, en donde el Ministerio de Hacienda no ha dispuesto los Decretos Modificatorios del presupuesto 2018.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68812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013704"/>
              </p:ext>
            </p:extLst>
          </p:nvPr>
        </p:nvGraphicFramePr>
        <p:xfrm>
          <a:off x="467544" y="1916832"/>
          <a:ext cx="8148280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Hoja de cálculo" r:id="rId3" imgW="7134157" imgH="2486025" progId="Excel.Sheet.8">
                  <p:embed/>
                </p:oleObj>
              </mc:Choice>
              <mc:Fallback>
                <p:oleObj name="Hoja de cálculo" r:id="rId3" imgW="7134157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48280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648" y="687611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12,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648" y="493608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384399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869826"/>
              </p:ext>
            </p:extLst>
          </p:nvPr>
        </p:nvGraphicFramePr>
        <p:xfrm>
          <a:off x="423649" y="1767731"/>
          <a:ext cx="8262119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Hoja de cálculo" r:id="rId4" imgW="8220143" imgH="3095535" progId="Excel.Sheet.8">
                  <p:embed/>
                </p:oleObj>
              </mc:Choice>
              <mc:Fallback>
                <p:oleObj name="Hoja de cálculo" r:id="rId4" imgW="8220143" imgH="30955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649" y="1767731"/>
                        <a:ext cx="8262119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1640" y="50800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51640" y="764703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01, Programa 01: Secretaría y Administración General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23528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89631"/>
              </p:ext>
            </p:extLst>
          </p:nvPr>
        </p:nvGraphicFramePr>
        <p:xfrm>
          <a:off x="404849" y="1844824"/>
          <a:ext cx="8157590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Hoja de cálculo" r:id="rId3" imgW="7839143" imgH="3086100" progId="Excel.Sheet.8">
                  <p:embed/>
                </p:oleObj>
              </mc:Choice>
              <mc:Fallback>
                <p:oleObj name="Hoja de cálculo" r:id="rId3" imgW="7839143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849" y="1844824"/>
                        <a:ext cx="8157590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872187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269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01: Administración y Ejecución de Obras Públicas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785174"/>
              </p:ext>
            </p:extLst>
          </p:nvPr>
        </p:nvGraphicFramePr>
        <p:xfrm>
          <a:off x="414336" y="1814289"/>
          <a:ext cx="8262120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Hoja de cálculo" r:id="rId3" imgW="8124757" imgH="3991065" progId="Excel.Sheet.8">
                  <p:embed/>
                </p:oleObj>
              </mc:Choice>
              <mc:Fallback>
                <p:oleObj name="Hoja de cálculo" r:id="rId3" imgW="8124757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14289"/>
                        <a:ext cx="8262120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8469" y="522411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76055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02: Dirección de Arquitectura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28415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415347"/>
              </p:ext>
            </p:extLst>
          </p:nvPr>
        </p:nvGraphicFramePr>
        <p:xfrm>
          <a:off x="414336" y="1983755"/>
          <a:ext cx="8201488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Hoja de cálculo" r:id="rId3" imgW="7581900" imgH="3076665" progId="Excel.Sheet.8">
                  <p:embed/>
                </p:oleObj>
              </mc:Choice>
              <mc:Fallback>
                <p:oleObj name="Hoja de cálculo" r:id="rId3" imgW="7581900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983755"/>
                        <a:ext cx="8201488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7783" y="551214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92696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enero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03: Dirección de Obras Hidráulicas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567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187036"/>
              </p:ext>
            </p:extLst>
          </p:nvPr>
        </p:nvGraphicFramePr>
        <p:xfrm>
          <a:off x="414335" y="1991841"/>
          <a:ext cx="8210799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Hoja de cálculo" r:id="rId3" imgW="8039100" imgH="3381285" progId="Excel.Sheet.8">
                  <p:embed/>
                </p:oleObj>
              </mc:Choice>
              <mc:Fallback>
                <p:oleObj name="Hoja de cálculo" r:id="rId3" imgW="8039100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991841"/>
                        <a:ext cx="8210799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723</Words>
  <Application>Microsoft Office PowerPoint</Application>
  <PresentationFormat>Presentación en pantalla (4:3)</PresentationFormat>
  <Paragraphs>85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1_Tema de Office</vt:lpstr>
      <vt:lpstr>Tema de Office</vt:lpstr>
      <vt:lpstr>Imagen de mapa de bits</vt:lpstr>
      <vt:lpstr>Hoja de cálculo</vt:lpstr>
      <vt:lpstr>EJECUCIÓN PRESUPUESTARIA ACUMULADA DE GASTOS al mes de enero de 2018 Partida 12: MINISTERIO DE OBRAS PÚBLICAS</vt:lpstr>
      <vt:lpstr>Ejecución Presupuestaria de Gastos Acumulada al Mes de enero de 2018  Ministerio de Obras Públicas</vt:lpstr>
      <vt:lpstr>Ejecución Presupuestaria de Gastos Acumulada al Mes de enero de 2018  Ministerio de Obras Públicas</vt:lpstr>
      <vt:lpstr>Ejecución Presupuestaria de Gastos Acumulada al Mes de enero de 2018  Ministerio de Obras Públicas</vt:lpstr>
      <vt:lpstr>Ejecución Presupuestaria de Gastos Acumulada al mes de enero de 2018  Partida 12,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173</cp:revision>
  <cp:lastPrinted>2017-05-12T12:49:10Z</cp:lastPrinted>
  <dcterms:created xsi:type="dcterms:W3CDTF">2016-06-23T13:38:47Z</dcterms:created>
  <dcterms:modified xsi:type="dcterms:W3CDTF">2018-08-14T15:34:00Z</dcterms:modified>
</cp:coreProperties>
</file>