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23" r:id="rId5"/>
    <p:sldId id="264" r:id="rId6"/>
    <p:sldId id="322" r:id="rId7"/>
    <p:sldId id="263" r:id="rId8"/>
    <p:sldId id="302" r:id="rId9"/>
    <p:sldId id="303" r:id="rId10"/>
    <p:sldId id="299" r:id="rId11"/>
    <p:sldId id="300" r:id="rId12"/>
    <p:sldId id="301" r:id="rId13"/>
    <p:sldId id="304" r:id="rId14"/>
    <p:sldId id="305" r:id="rId15"/>
    <p:sldId id="306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Partida'!$W$24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Partida'!$X$23</c:f>
              <c:strCache>
                <c:ptCount val="1"/>
                <c:pt idx="0">
                  <c:v>enero</c:v>
                </c:pt>
              </c:strCache>
            </c:strRef>
          </c:cat>
          <c:val>
            <c:numRef>
              <c:f>'Resumen Partida'!$X$24</c:f>
              <c:numCache>
                <c:formatCode>0.0%</c:formatCode>
                <c:ptCount val="1"/>
                <c:pt idx="0">
                  <c:v>8.7720182717655817E-2</c:v>
                </c:pt>
              </c:numCache>
            </c:numRef>
          </c:val>
        </c:ser>
        <c:ser>
          <c:idx val="1"/>
          <c:order val="1"/>
          <c:tx>
            <c:strRef>
              <c:f>'Resumen Partida'!$W$25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Partida'!$X$23</c:f>
              <c:strCache>
                <c:ptCount val="1"/>
                <c:pt idx="0">
                  <c:v>enero</c:v>
                </c:pt>
              </c:strCache>
            </c:strRef>
          </c:cat>
          <c:val>
            <c:numRef>
              <c:f>'Resumen Partida'!$X$25</c:f>
              <c:numCache>
                <c:formatCode>0.0%</c:formatCode>
                <c:ptCount val="1"/>
                <c:pt idx="0">
                  <c:v>8.5008162380253091E-2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865024"/>
        <c:axId val="84866560"/>
      </c:barChart>
      <c:catAx>
        <c:axId val="8486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866560"/>
        <c:crosses val="autoZero"/>
        <c:auto val="1"/>
        <c:lblAlgn val="ctr"/>
        <c:lblOffset val="100"/>
        <c:noMultiLvlLbl val="0"/>
      </c:catAx>
      <c:valAx>
        <c:axId val="848665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84865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8" name="Picture 18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49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ENERO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8" name="Picture 1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4051694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9405" y="623731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6823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6823" y="1177828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199" y="1891004"/>
          <a:ext cx="8229602" cy="3944355"/>
        </p:xfrm>
        <a:graphic>
          <a:graphicData uri="http://schemas.openxmlformats.org/drawingml/2006/table">
            <a:tbl>
              <a:tblPr/>
              <a:tblGrid>
                <a:gridCol w="267729"/>
                <a:gridCol w="328575"/>
                <a:gridCol w="304237"/>
                <a:gridCol w="2948053"/>
                <a:gridCol w="730168"/>
                <a:gridCol w="730168"/>
                <a:gridCol w="730168"/>
                <a:gridCol w="730168"/>
                <a:gridCol w="730168"/>
                <a:gridCol w="730168"/>
              </a:tblGrid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2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265.955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3.237.585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3.237.585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248.421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1.578.129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1.578.129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6.085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6.085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408.350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408.350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100.382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100.382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9.119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181.648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181.648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60.935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60.935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56.266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56.266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942156" y="1600200"/>
          <a:ext cx="7259688" cy="4525963"/>
        </p:xfrm>
        <a:graphic>
          <a:graphicData uri="http://schemas.openxmlformats.org/drawingml/2006/table">
            <a:tbl>
              <a:tblPr/>
              <a:tblGrid>
                <a:gridCol w="317487"/>
                <a:gridCol w="306148"/>
                <a:gridCol w="317487"/>
                <a:gridCol w="2236586"/>
                <a:gridCol w="680330"/>
                <a:gridCol w="680330"/>
                <a:gridCol w="680330"/>
                <a:gridCol w="680330"/>
                <a:gridCol w="680330"/>
                <a:gridCol w="680330"/>
              </a:tblGrid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2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34.463.461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306.682.749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306.682.749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26.521.075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62.393.113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62.393.113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2.989.278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1.241.655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1.241.655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10.842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261.938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261.938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233.206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233.206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210.045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210.045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303.655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303.655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8.470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232.811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232.811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2.242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574.537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574.537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657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199" y="2675858"/>
          <a:ext cx="8229602" cy="2374647"/>
        </p:xfrm>
        <a:graphic>
          <a:graphicData uri="http://schemas.openxmlformats.org/drawingml/2006/table">
            <a:tbl>
              <a:tblPr/>
              <a:tblGrid>
                <a:gridCol w="367365"/>
                <a:gridCol w="339106"/>
                <a:gridCol w="351665"/>
                <a:gridCol w="2650052"/>
                <a:gridCol w="753569"/>
                <a:gridCol w="753569"/>
                <a:gridCol w="753569"/>
                <a:gridCol w="753569"/>
                <a:gridCol w="753569"/>
                <a:gridCol w="753569"/>
              </a:tblGrid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74.062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74.062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2.143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21.432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21.432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50.367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50.367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200" y="1618750"/>
          <a:ext cx="8229599" cy="4488862"/>
        </p:xfrm>
        <a:graphic>
          <a:graphicData uri="http://schemas.openxmlformats.org/drawingml/2006/table">
            <a:tbl>
              <a:tblPr/>
              <a:tblGrid>
                <a:gridCol w="370760"/>
                <a:gridCol w="342240"/>
                <a:gridCol w="354915"/>
                <a:gridCol w="2598486"/>
                <a:gridCol w="760533"/>
                <a:gridCol w="760533"/>
                <a:gridCol w="760533"/>
                <a:gridCol w="760533"/>
                <a:gridCol w="760533"/>
                <a:gridCol w="760533"/>
              </a:tblGrid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2.877.917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19.320.439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19.320.439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1.611.403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37.904.780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37.904.780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1.096.454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1.051.862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1.051.862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105.208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51.732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51.732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542.595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28.090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324.237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324.237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Compra de Títulos y Valores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71.570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71.570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4174" y="548680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08. PROGRAMA 01:  DIRECCIÓN DE SANIDAD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86224" y="13789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996281"/>
          <a:ext cx="7937498" cy="3733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13.672.144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2.403.978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2.922.575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448.425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448.425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8.288.811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8.288.811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1155" y="6453336"/>
            <a:ext cx="6840760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404664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400" b="1" dirty="0" smtClean="0">
                <a:solidFill>
                  <a:prstClr val="black"/>
                </a:solidFill>
                <a:ea typeface="+mj-ea"/>
                <a:cs typeface="+mj-cs"/>
              </a:rPr>
              <a:t>09. 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PROGRAMA 01: FUERZA AÉREA DE CHILE</a:t>
            </a:r>
            <a:endParaRPr lang="es-CL" sz="14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938183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0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0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529449"/>
              </p:ext>
            </p:extLst>
          </p:nvPr>
        </p:nvGraphicFramePr>
        <p:xfrm>
          <a:off x="1259636" y="1165868"/>
          <a:ext cx="6912763" cy="5359472"/>
        </p:xfrm>
        <a:graphic>
          <a:graphicData uri="http://schemas.openxmlformats.org/drawingml/2006/table">
            <a:tbl>
              <a:tblPr/>
              <a:tblGrid>
                <a:gridCol w="309053"/>
                <a:gridCol w="285280"/>
                <a:gridCol w="295847"/>
                <a:gridCol w="2218847"/>
                <a:gridCol w="633956"/>
                <a:gridCol w="633956"/>
                <a:gridCol w="633956"/>
                <a:gridCol w="633956"/>
                <a:gridCol w="633956"/>
                <a:gridCol w="633956"/>
              </a:tblGrid>
              <a:tr h="1548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7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17.843.366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185.282.244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185.282.244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15.955.590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28.097.180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28.097.180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493.328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199.327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199.327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1.693.074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1.693.074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796.541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796.541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80.622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80.622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219.558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219.558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441.903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441.903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92.812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92.812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61.638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61.638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123.826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123.826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1.069.372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1.069.372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395536" y="620688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09.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FUERZA AÉREA DE CHILE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9657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711199" y="2129631"/>
          <a:ext cx="7721601" cy="3467100"/>
        </p:xfrm>
        <a:graphic>
          <a:graphicData uri="http://schemas.openxmlformats.org/drawingml/2006/table">
            <a:tbl>
              <a:tblPr/>
              <a:tblGrid>
                <a:gridCol w="371322"/>
                <a:gridCol w="342759"/>
                <a:gridCol w="355454"/>
                <a:gridCol w="208194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64.853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548680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11.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ORGANISMOS DE SALUD DE LA FACH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28651" y="2091531"/>
          <a:ext cx="7886698" cy="3543300"/>
        </p:xfrm>
        <a:graphic>
          <a:graphicData uri="http://schemas.openxmlformats.org/drawingml/2006/table">
            <a:tbl>
              <a:tblPr/>
              <a:tblGrid>
                <a:gridCol w="371326"/>
                <a:gridCol w="342762"/>
                <a:gridCol w="355457"/>
                <a:gridCol w="2246995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5.214.643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1.263.291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1.137.170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703.901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468.084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107.873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680" y="521578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18.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DIRECCIÓN GENERAL DE MOVILIZACIÓN NACIONAL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22299" y="1805781"/>
          <a:ext cx="7899401" cy="4114800"/>
        </p:xfrm>
        <a:graphic>
          <a:graphicData uri="http://schemas.openxmlformats.org/drawingml/2006/table">
            <a:tbl>
              <a:tblPr/>
              <a:tblGrid>
                <a:gridCol w="371326"/>
                <a:gridCol w="342762"/>
                <a:gridCol w="355457"/>
                <a:gridCol w="2259692"/>
                <a:gridCol w="761694"/>
                <a:gridCol w="761694"/>
                <a:gridCol w="761694"/>
                <a:gridCol w="761694"/>
                <a:gridCol w="761694"/>
                <a:gridCol w="761694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1.534.593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1.410.069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1.410.069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548680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19.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INSTITUTO GEOGRÁFICO MILITAR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58799" y="2215356"/>
          <a:ext cx="8026402" cy="3295650"/>
        </p:xfrm>
        <a:graphic>
          <a:graphicData uri="http://schemas.openxmlformats.org/drawingml/2006/table">
            <a:tbl>
              <a:tblPr/>
              <a:tblGrid>
                <a:gridCol w="371181"/>
                <a:gridCol w="342629"/>
                <a:gridCol w="355319"/>
                <a:gridCol w="2388885"/>
                <a:gridCol w="761398"/>
                <a:gridCol w="761398"/>
                <a:gridCol w="761398"/>
                <a:gridCol w="761398"/>
                <a:gridCol w="761398"/>
                <a:gridCol w="761398"/>
              </a:tblGrid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224.562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128.576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218.230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429362"/>
            <a:ext cx="8004264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El </a:t>
            </a:r>
            <a:r>
              <a:rPr lang="es-CL" sz="1500" dirty="0"/>
              <a:t>presupuesto </a:t>
            </a:r>
            <a:r>
              <a:rPr lang="es-CL" sz="1500" dirty="0" smtClean="0"/>
              <a:t>2018 de este Ministerio asciende a $1.785.462 millones. De éste total, un 69% </a:t>
            </a:r>
            <a:r>
              <a:rPr lang="es-CL" sz="1500" dirty="0"/>
              <a:t>se </a:t>
            </a:r>
            <a:r>
              <a:rPr lang="es-CL" sz="1500" dirty="0" smtClean="0"/>
              <a:t>destinó </a:t>
            </a:r>
            <a:r>
              <a:rPr lang="es-CL" sz="1500" dirty="0"/>
              <a:t>a Gastos en Personal; </a:t>
            </a:r>
            <a:r>
              <a:rPr lang="es-CL" sz="1500" dirty="0" smtClean="0"/>
              <a:t>19% en Bienes y Servicios de Consumo y 3% </a:t>
            </a:r>
            <a:r>
              <a:rPr lang="es-CL" sz="1500" dirty="0"/>
              <a:t>a </a:t>
            </a:r>
            <a:r>
              <a:rPr lang="es-CL" sz="1500" dirty="0" smtClean="0"/>
              <a:t>Transferencias de Capital. En cuanto a los programas, el 30,5% se destina a Ejército, 21% a la Armada, 12,3% a la Fuerza Aérea, 5,9% a la Dirección General de Territorio Marítimo, 4,3% a Organismos de Salud del Ejército y 4,2% a la Dirección de Sanidad, quedando los otros Servicios con participación presupuestaria menores.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sz="1500" dirty="0" smtClean="0"/>
              <a:t>Dentro del Ministerio de Defensa Nacional, </a:t>
            </a:r>
            <a:r>
              <a:rPr lang="es-CL" sz="1500" dirty="0" smtClean="0"/>
              <a:t>los capítulos de: FACH</a:t>
            </a:r>
            <a:r>
              <a:rPr lang="es-CL" sz="1500" dirty="0"/>
              <a:t>, Armada , Ejercito y Estado Mayor </a:t>
            </a:r>
            <a:r>
              <a:rPr lang="es-CL" sz="1500" dirty="0" smtClean="0"/>
              <a:t>Conjunto, </a:t>
            </a:r>
            <a:r>
              <a:rPr lang="es-CL" sz="1500" dirty="0"/>
              <a:t>tienen programas presupuestarios en </a:t>
            </a:r>
            <a:r>
              <a:rPr lang="es-CL" sz="1500" dirty="0" smtClean="0"/>
              <a:t>dólares y en pesos.</a:t>
            </a:r>
            <a:endParaRPr lang="es-CL" sz="1500" dirty="0"/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La </a:t>
            </a:r>
            <a:r>
              <a:rPr lang="es-CL" sz="1500" dirty="0"/>
              <a:t>ejecución </a:t>
            </a:r>
            <a:r>
              <a:rPr lang="es-CL" sz="1500" dirty="0" smtClean="0"/>
              <a:t>a ENERO acumuló $151.778 millones, equivalente a un 8,5% respecto de la ley inicial de presupuestos. Este porcentaje es inferior al 8,8% ejecutado en igual fecha del año anterior. La tasa de ejecución en dólares alcanzó a 4,7%. 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Durante el primer mes del año, el presupuesto inicial no sufrió variaciones.</a:t>
            </a:r>
            <a:endParaRPr lang="es-CL" sz="1500" dirty="0"/>
          </a:p>
          <a:p>
            <a:pPr algn="just"/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548680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20.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SERVICIO HIDROGRÁFICO Y OCEANOGRÁFICO DE LA ARMADA DE CHILE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457199" y="2294141"/>
          <a:ext cx="8229602" cy="3138081"/>
        </p:xfrm>
        <a:graphic>
          <a:graphicData uri="http://schemas.openxmlformats.org/drawingml/2006/table">
            <a:tbl>
              <a:tblPr/>
              <a:tblGrid>
                <a:gridCol w="368490"/>
                <a:gridCol w="340145"/>
                <a:gridCol w="352742"/>
                <a:gridCol w="2632969"/>
                <a:gridCol w="755876"/>
                <a:gridCol w="755876"/>
                <a:gridCol w="755876"/>
                <a:gridCol w="755876"/>
                <a:gridCol w="755876"/>
                <a:gridCol w="755876"/>
              </a:tblGrid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2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686.549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223.793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234.726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227.131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56.430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56.430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28.660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29.721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828.027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828.027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95.825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94.643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94.643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19.161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530.616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530.616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83.074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589861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126" y="476672"/>
            <a:ext cx="8210799" cy="46798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2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2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200" b="1" dirty="0" smtClean="0">
                <a:solidFill>
                  <a:prstClr val="black"/>
                </a:solidFill>
                <a:ea typeface="+mj-ea"/>
                <a:cs typeface="+mj-cs"/>
              </a:rPr>
              <a:t>21. </a:t>
            </a:r>
            <a:r>
              <a:rPr lang="es-CL" sz="1200" b="1" dirty="0">
                <a:solidFill>
                  <a:prstClr val="black"/>
                </a:solidFill>
                <a:ea typeface="+mj-ea"/>
                <a:cs typeface="+mj-cs"/>
              </a:rPr>
              <a:t>PROGRAMA 01: DIRECCIÓN GENERAL DE AERONÁUTICA CIVIL 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91325" y="940371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0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0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76830"/>
              </p:ext>
            </p:extLst>
          </p:nvPr>
        </p:nvGraphicFramePr>
        <p:xfrm>
          <a:off x="1763690" y="1168023"/>
          <a:ext cx="5760637" cy="5357330"/>
        </p:xfrm>
        <a:graphic>
          <a:graphicData uri="http://schemas.openxmlformats.org/drawingml/2006/table">
            <a:tbl>
              <a:tblPr/>
              <a:tblGrid>
                <a:gridCol w="250650"/>
                <a:gridCol w="231368"/>
                <a:gridCol w="239938"/>
                <a:gridCol w="1953775"/>
                <a:gridCol w="514151"/>
                <a:gridCol w="514151"/>
                <a:gridCol w="514151"/>
                <a:gridCol w="514151"/>
                <a:gridCol w="514151"/>
                <a:gridCol w="514151"/>
              </a:tblGrid>
              <a:tr h="128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60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13.093.365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106.581.292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106.581.292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7.259.822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26.087.663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26.087.663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430.372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133.107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133.107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73.013.694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73.013.694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21.765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3.239.049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3.239.049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21.765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Integros al Fisco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577.062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577.062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52.296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85.917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85.917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Aplicación  Fondos de Terceros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491.145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491.145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52.296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14.108.279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14.108.279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652.901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652.901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301.479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301.479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10.719.861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10.719.861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1.382.244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1.382.244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1.051.794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1.051.794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40.314.758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40.314.758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1.216.209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1.216.209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1.216.209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6.195.242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6.195.242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6.123.422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6.123.422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3.977.860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3.977.860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491368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22.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SERVICIO AEROFOTOGRAMÉTRICO DE LA FACH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84199" y="2186781"/>
          <a:ext cx="7975601" cy="335280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8"/>
                <a:gridCol w="2335870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393.279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102.333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476672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23.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SUBSECRETARÍA PARA LAS FUERZAS ARMADAS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996281"/>
          <a:ext cx="7937498" cy="3733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720.627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26.841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26.841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26.841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476672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24.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SUBSECRETARÍA DE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77850" y="2329656"/>
          <a:ext cx="7988299" cy="306705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9"/>
                <a:gridCol w="2348567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2.866.077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2.866.077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195.236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608.056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608.056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476672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25.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ESTADO MAYOR CONJUNTO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457201" y="1756059"/>
          <a:ext cx="8229598" cy="4214245"/>
        </p:xfrm>
        <a:graphic>
          <a:graphicData uri="http://schemas.openxmlformats.org/drawingml/2006/table">
            <a:tbl>
              <a:tblPr/>
              <a:tblGrid>
                <a:gridCol w="363345"/>
                <a:gridCol w="335395"/>
                <a:gridCol w="347817"/>
                <a:gridCol w="2711109"/>
                <a:gridCol w="745322"/>
                <a:gridCol w="745322"/>
                <a:gridCol w="745322"/>
                <a:gridCol w="745322"/>
                <a:gridCol w="745322"/>
                <a:gridCol w="745322"/>
              </a:tblGrid>
              <a:tr h="186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2.216.339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665.067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665.067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46.583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1.149.911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1.149.911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28.059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12.460.663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12.460.663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2.141.697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5.438.083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5.438.083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2.040.000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169.830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169.830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108.748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108.748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35.870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35.870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1.147.249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1.147.249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1.849.683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1.849.683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2.126.703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2.126.703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7.022.580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7.022.580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101.697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3.318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2.399.825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2.399.825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47.545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4.061.207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4.061.207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48.078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2.674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20.242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20.242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2.415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2.415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17.827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17.827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476672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25.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ESTADO MAYOR CONJUNTO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9657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2313131"/>
          <a:ext cx="8229599" cy="3100100"/>
        </p:xfrm>
        <a:graphic>
          <a:graphicData uri="http://schemas.openxmlformats.org/drawingml/2006/table">
            <a:tbl>
              <a:tblPr/>
              <a:tblGrid>
                <a:gridCol w="364032"/>
                <a:gridCol w="336029"/>
                <a:gridCol w="348475"/>
                <a:gridCol w="2700677"/>
                <a:gridCol w="746731"/>
                <a:gridCol w="746731"/>
                <a:gridCol w="746731"/>
                <a:gridCol w="746731"/>
                <a:gridCol w="746731"/>
                <a:gridCol w="746731"/>
              </a:tblGrid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13.485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13.485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12.512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12.512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4.392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2.275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8.117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8.117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7.336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7.336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4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768350" y="2223929"/>
          <a:ext cx="7607299" cy="3278505"/>
        </p:xfrm>
        <a:graphic>
          <a:graphicData uri="http://schemas.openxmlformats.org/drawingml/2006/table">
            <a:tbl>
              <a:tblPr/>
              <a:tblGrid>
                <a:gridCol w="805444"/>
                <a:gridCol w="2297884"/>
                <a:gridCol w="808405"/>
                <a:gridCol w="781754"/>
                <a:gridCol w="781754"/>
                <a:gridCol w="710686"/>
                <a:gridCol w="710686"/>
                <a:gridCol w="710686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1.785.462.028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1.785.462.028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151.778.846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1.192.791.572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1.192.791.572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100.677.946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328.388.800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328.388.800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12.633.247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3.391.635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3.391.635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173.568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22.865.724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22.865.724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4.510.285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73.751.563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73.751.563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253.672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792.348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1.216.209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8.023.294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8.023.294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31.321.574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11.360.834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11.360.834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889000" y="2795429"/>
          <a:ext cx="7365999" cy="2135505"/>
        </p:xfrm>
        <a:graphic>
          <a:graphicData uri="http://schemas.openxmlformats.org/drawingml/2006/table">
            <a:tbl>
              <a:tblPr/>
              <a:tblGrid>
                <a:gridCol w="718634"/>
                <a:gridCol w="2335561"/>
                <a:gridCol w="718634"/>
                <a:gridCol w="718634"/>
                <a:gridCol w="718634"/>
                <a:gridCol w="718634"/>
                <a:gridCol w="718634"/>
                <a:gridCol w="718634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190.168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190.168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50.745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ENERO 2018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11199" y="1996281"/>
          <a:ext cx="7721601" cy="3733800"/>
        </p:xfrm>
        <a:graphic>
          <a:graphicData uri="http://schemas.openxmlformats.org/drawingml/2006/table">
            <a:tbl>
              <a:tblPr/>
              <a:tblGrid>
                <a:gridCol w="599828"/>
                <a:gridCol w="761687"/>
                <a:gridCol w="178996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47.483.436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14.571.514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la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34.463.461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2.877.917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13.672.144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Aerea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17.843.366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5.214.643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13.093.365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las FFAA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2.216.339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1.795.883.161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1.795.883.161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154.018.173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</a:t>
            </a:r>
            <a:r>
              <a:rPr lang="es-CL" sz="800" dirty="0" smtClean="0"/>
              <a:t>propia en </a:t>
            </a:r>
            <a:r>
              <a:rPr lang="es-CL" sz="800" dirty="0"/>
              <a:t>base </a:t>
            </a:r>
            <a:r>
              <a:rPr lang="es-CL" sz="800" dirty="0" smtClean="0"/>
              <a:t> a Informes de </a:t>
            </a:r>
            <a:r>
              <a:rPr lang="es-CL" sz="800" dirty="0"/>
              <a:t>e</a:t>
            </a:r>
            <a:r>
              <a:rPr lang="es-CL" sz="800" dirty="0" smtClean="0"/>
              <a:t>jecución </a:t>
            </a:r>
            <a:r>
              <a:rPr lang="es-CL" sz="800" dirty="0"/>
              <a:t>p</a:t>
            </a:r>
            <a:r>
              <a:rPr lang="es-CL" sz="800" dirty="0" smtClean="0"/>
              <a:t>resupuestaria mensual de DIPRES</a:t>
            </a:r>
            <a:endParaRPr lang="es-CL" sz="8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5" y="404664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94791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323533"/>
              </p:ext>
            </p:extLst>
          </p:nvPr>
        </p:nvGraphicFramePr>
        <p:xfrm>
          <a:off x="1331642" y="1150323"/>
          <a:ext cx="6624734" cy="5303017"/>
        </p:xfrm>
        <a:graphic>
          <a:graphicData uri="http://schemas.openxmlformats.org/drawingml/2006/table">
            <a:tbl>
              <a:tblPr/>
              <a:tblGrid>
                <a:gridCol w="280356"/>
                <a:gridCol w="332275"/>
                <a:gridCol w="301124"/>
                <a:gridCol w="1972884"/>
                <a:gridCol w="623016"/>
                <a:gridCol w="591865"/>
                <a:gridCol w="654166"/>
                <a:gridCol w="623016"/>
                <a:gridCol w="623016"/>
                <a:gridCol w="623016"/>
              </a:tblGrid>
              <a:tr h="1534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5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47.483.436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467.091.944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467.091.944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40.289.769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73.316.119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73.316.119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1.496.823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1.418.783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1.418.783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293.459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293.459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595.343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595.343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99.234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99.234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126.084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126.084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157.317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157.317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147.346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147.346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92.723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92.723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5.603.368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5.603.368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08001" y="1862931"/>
          <a:ext cx="8127997" cy="4000500"/>
        </p:xfrm>
        <a:graphic>
          <a:graphicData uri="http://schemas.openxmlformats.org/drawingml/2006/table">
            <a:tbl>
              <a:tblPr/>
              <a:tblGrid>
                <a:gridCol w="371330"/>
                <a:gridCol w="342766"/>
                <a:gridCol w="355461"/>
                <a:gridCol w="2488228"/>
                <a:gridCol w="761702"/>
                <a:gridCol w="761702"/>
                <a:gridCol w="761702"/>
                <a:gridCol w="761702"/>
                <a:gridCol w="761702"/>
                <a:gridCol w="761702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ENERO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34999" y="2458244"/>
          <a:ext cx="7874001" cy="2809875"/>
        </p:xfrm>
        <a:graphic>
          <a:graphicData uri="http://schemas.openxmlformats.org/drawingml/2006/table">
            <a:tbl>
              <a:tblPr/>
              <a:tblGrid>
                <a:gridCol w="371325"/>
                <a:gridCol w="342762"/>
                <a:gridCol w="355457"/>
                <a:gridCol w="2234299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14.571.514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3.529.296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1.640.041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735.699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501.346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9.376.026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9.376.026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2387</TotalTime>
  <Words>7360</Words>
  <Application>Microsoft Office PowerPoint</Application>
  <PresentationFormat>Presentación en pantalla (4:3)</PresentationFormat>
  <Paragraphs>4654</Paragraphs>
  <Slides>26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1_Tema de Office</vt:lpstr>
      <vt:lpstr>Tema de Office</vt:lpstr>
      <vt:lpstr>Imagen de mapa de bits</vt:lpstr>
      <vt:lpstr>EJECUCIÓN PRESUPUESTARIA DE GASTOS ACUMULADA ENERO 2018 PARTIDA 11: MINISTERIO DE DEFENSA NACIONAL</vt:lpstr>
      <vt:lpstr>EJECUCIÓN PRESUPUESTARIA DE GASTOS ACUMULADA A ENERO DE 2018  PARTIDA 11 MINISTERIO DE DEFENSA NACIONAL</vt:lpstr>
      <vt:lpstr>EJECUCIÓN PRESUPUESTARIA DE GASTOS ACUMULADA A ENERO DE 2018  PARTIDA 11 MINISTERIO DE DEFENSA NACIONAL</vt:lpstr>
      <vt:lpstr>EJECUCIÓN PRESUPUESTARIA DE GASTOS ACUMULADA A ENERO 2018  PARTIDA 11 MINISTERIO DE DEFENSA NACIONAL</vt:lpstr>
      <vt:lpstr>EJECUCIÓN PRESUPUESTARIA DE GASTOS ACUMULADA A ENERO 2018  PARTIDA 11 MINISTERIO DE DEFENSA NACIONAL</vt:lpstr>
      <vt:lpstr>EJECUCIÓN PRESUPUESTARIA DE GASTOS ACUMULADA A ENERO 2018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180</cp:revision>
  <cp:lastPrinted>2016-07-14T20:27:16Z</cp:lastPrinted>
  <dcterms:created xsi:type="dcterms:W3CDTF">2016-06-23T13:38:47Z</dcterms:created>
  <dcterms:modified xsi:type="dcterms:W3CDTF">2018-12-28T13:07:57Z</dcterms:modified>
</cp:coreProperties>
</file>