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299" r:id="rId5"/>
    <p:sldId id="264" r:id="rId6"/>
    <p:sldId id="263" r:id="rId7"/>
    <p:sldId id="265" r:id="rId8"/>
    <p:sldId id="300" r:id="rId9"/>
    <p:sldId id="268" r:id="rId10"/>
    <p:sldId id="269" r:id="rId11"/>
    <p:sldId id="271" r:id="rId12"/>
    <p:sldId id="273" r:id="rId13"/>
    <p:sldId id="302" r:id="rId14"/>
    <p:sldId id="274" r:id="rId15"/>
    <p:sldId id="275" r:id="rId16"/>
    <p:sldId id="276" r:id="rId1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276" y="-114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241200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9113413"/>
              </p:ext>
            </p:extLst>
          </p:nvPr>
        </p:nvGraphicFramePr>
        <p:xfrm>
          <a:off x="5364088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26064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 TÉCNICA</a:t>
            </a:r>
            <a:r>
              <a:rPr lang="es-CL" sz="1050" b="1" kern="1200" baseline="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25802789"/>
              </p:ext>
            </p:extLst>
          </p:nvPr>
        </p:nvGraphicFramePr>
        <p:xfrm>
          <a:off x="5436096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940152" y="4462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E</a:t>
            </a:r>
            <a:r>
              <a:rPr lang="es-CL" sz="2400" b="1" cap="all" dirty="0" smtClean="0">
                <a:latin typeface="+mn-lt"/>
              </a:rPr>
              <a:t>nero</a:t>
            </a:r>
            <a:r>
              <a:rPr lang="es-CL" sz="2400" b="1" dirty="0" smtClean="0">
                <a:latin typeface="+mn-lt"/>
              </a:rPr>
              <a:t>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371822"/>
              </p:ext>
            </p:extLst>
          </p:nvPr>
        </p:nvGraphicFramePr>
        <p:xfrm>
          <a:off x="414336" y="1844824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Hoja de cálculo" r:id="rId3" imgW="8734357" imgH="2771775" progId="Excel.Sheet.8">
                  <p:embed/>
                </p:oleObj>
              </mc:Choice>
              <mc:Fallback>
                <p:oleObj name="Hoja de cálculo" r:id="rId3" imgW="8734357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444625"/>
              </p:ext>
            </p:extLst>
          </p:nvPr>
        </p:nvGraphicFramePr>
        <p:xfrm>
          <a:off x="467544" y="1861145"/>
          <a:ext cx="8157591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61145"/>
                        <a:ext cx="8157591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142324"/>
              </p:ext>
            </p:extLst>
          </p:nvPr>
        </p:nvGraphicFramePr>
        <p:xfrm>
          <a:off x="467544" y="1916832"/>
          <a:ext cx="8157591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Hoja de cálculo" r:id="rId3" imgW="8734357" imgH="2162265" progId="Excel.Sheet.8">
                  <p:embed/>
                </p:oleObj>
              </mc:Choice>
              <mc:Fallback>
                <p:oleObj name="Hoja de cálculo" r:id="rId3" imgW="8734357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57591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995839"/>
              </p:ext>
            </p:extLst>
          </p:nvPr>
        </p:nvGraphicFramePr>
        <p:xfrm>
          <a:off x="467545" y="1772816"/>
          <a:ext cx="8157592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Hoja de cálculo" r:id="rId3" imgW="8734357" imgH="2476590" progId="Excel.Sheet.8">
                  <p:embed/>
                </p:oleObj>
              </mc:Choice>
              <mc:Fallback>
                <p:oleObj name="Hoja de cálculo" r:id="rId3" imgW="87343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72816"/>
                        <a:ext cx="8157592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88713"/>
              </p:ext>
            </p:extLst>
          </p:nvPr>
        </p:nvGraphicFramePr>
        <p:xfrm>
          <a:off x="414336" y="2060848"/>
          <a:ext cx="821079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43444"/>
              </p:ext>
            </p:extLst>
          </p:nvPr>
        </p:nvGraphicFramePr>
        <p:xfrm>
          <a:off x="467544" y="1661889"/>
          <a:ext cx="8157591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61889"/>
                        <a:ext cx="8157591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enero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$82.439 </a:t>
            </a:r>
            <a:r>
              <a:rPr lang="es-CL" sz="1600" dirty="0"/>
              <a:t>millones, </a:t>
            </a:r>
            <a:r>
              <a:rPr lang="es-CL" sz="1600" b="1" dirty="0"/>
              <a:t>equivalentes a un </a:t>
            </a:r>
            <a:r>
              <a:rPr lang="es-CL" sz="1600" b="1" dirty="0" smtClean="0"/>
              <a:t>7% </a:t>
            </a:r>
            <a:r>
              <a:rPr lang="es-CL" sz="1600" b="1" dirty="0"/>
              <a:t>del Presupuesto </a:t>
            </a:r>
            <a:r>
              <a:rPr lang="es-CL" sz="16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un aumento de recursos por $6.415 millones.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$3.476 </a:t>
            </a:r>
            <a:r>
              <a:rPr lang="es-ES" sz="1600" dirty="0"/>
              <a:t>millones, compuesto </a:t>
            </a:r>
            <a:r>
              <a:rPr lang="es-ES" sz="1600" dirty="0" smtClean="0"/>
              <a:t>$488 millones del </a:t>
            </a:r>
            <a:r>
              <a:rPr lang="es-ES" sz="1600" dirty="0"/>
              <a:t>Fondo de Emergencia y por </a:t>
            </a:r>
            <a:r>
              <a:rPr lang="es-ES" sz="1600" dirty="0" smtClean="0"/>
              <a:t>$2.988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</a:t>
            </a:r>
            <a:r>
              <a:rPr lang="es-CL" sz="1600" dirty="0" smtClean="0"/>
              <a:t>GENCHI);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0%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enero.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</a:t>
            </a:r>
            <a:r>
              <a:rPr lang="es-ES" sz="1600" dirty="0" smtClean="0"/>
              <a:t>inversión incluyen la </a:t>
            </a:r>
            <a:r>
              <a:rPr lang="es-CL" sz="1600" dirty="0" smtClean="0"/>
              <a:t>construcción de la Oficina de </a:t>
            </a:r>
            <a:r>
              <a:rPr lang="es-CL" sz="1600" dirty="0"/>
              <a:t>Servicio </a:t>
            </a:r>
            <a:r>
              <a:rPr lang="es-CL" sz="1600" dirty="0" smtClean="0"/>
              <a:t>del </a:t>
            </a:r>
            <a:r>
              <a:rPr lang="es-CL" sz="1600" dirty="0"/>
              <a:t>Registro Civil De </a:t>
            </a:r>
            <a:r>
              <a:rPr lang="es-CL" sz="1600" dirty="0" smtClean="0"/>
              <a:t>Linares ($160 millones);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Curicó ($ 159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/>
              <a:t>Mulchén</a:t>
            </a:r>
            <a:r>
              <a:rPr lang="es-CL" sz="1600" dirty="0"/>
              <a:t> </a:t>
            </a:r>
            <a:r>
              <a:rPr lang="es-CL" sz="1600" dirty="0" smtClean="0"/>
              <a:t>($108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de La Dirección Regional del Maule y Oficina </a:t>
            </a:r>
            <a:r>
              <a:rPr lang="es-CL" sz="1600" dirty="0" smtClean="0"/>
              <a:t>de Talca ($615 </a:t>
            </a:r>
            <a:r>
              <a:rPr lang="es-CL" sz="1600" dirty="0"/>
              <a:t>millones</a:t>
            </a:r>
            <a:r>
              <a:rPr lang="es-CL" sz="1600" dirty="0" smtClean="0"/>
              <a:t>); y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 smtClean="0"/>
              <a:t>Pelluhue</a:t>
            </a:r>
            <a:r>
              <a:rPr lang="es-CL" sz="1600" dirty="0" smtClean="0"/>
              <a:t> </a:t>
            </a:r>
            <a:r>
              <a:rPr lang="es-CL" sz="1600" dirty="0"/>
              <a:t>(Ex - </a:t>
            </a:r>
            <a:r>
              <a:rPr lang="es-CL" sz="1600" dirty="0" err="1" smtClean="0"/>
              <a:t>Curanipe</a:t>
            </a:r>
            <a:r>
              <a:rPr lang="es-CL" sz="1600" dirty="0" smtClean="0"/>
              <a:t>) ($11 </a:t>
            </a:r>
            <a:r>
              <a:rPr lang="es-CL" sz="1600" dirty="0"/>
              <a:t>millones</a:t>
            </a:r>
            <a:r>
              <a:rPr lang="es-CL" sz="1600" dirty="0" smtClean="0"/>
              <a:t>)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0% sus recursos.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221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2018 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($792 millones). </a:t>
            </a:r>
            <a:r>
              <a:rPr lang="es-CL" sz="1600" b="1" dirty="0" smtClean="0"/>
              <a:t>Su </a:t>
            </a:r>
            <a:r>
              <a:rPr lang="es-ES" sz="1600" b="1" dirty="0" smtClean="0"/>
              <a:t>ejecución alcanzó un 0%.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($28.461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($5.312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($2.228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($1.402 millones), </a:t>
            </a:r>
            <a:r>
              <a:rPr lang="es-ES" sz="1600" b="1" dirty="0"/>
              <a:t>mostró un avance de </a:t>
            </a:r>
            <a:r>
              <a:rPr lang="es-ES" sz="1600" b="1" dirty="0" smtClean="0"/>
              <a:t>0%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</a:t>
            </a:r>
            <a:r>
              <a:rPr lang="es-ES" sz="1600" b="1" dirty="0"/>
              <a:t>totalizaron un gasto de </a:t>
            </a:r>
            <a:r>
              <a:rPr lang="es-ES" sz="1600" b="1" dirty="0" smtClean="0"/>
              <a:t>$6 millones (0,1% 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6% ($634 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sin información de gasto.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enero </a:t>
            </a:r>
            <a:r>
              <a:rPr lang="es-CL" sz="1600" dirty="0"/>
              <a:t>ejecutó un gasto total de </a:t>
            </a:r>
            <a:r>
              <a:rPr lang="es-CL" sz="1600" dirty="0" smtClean="0"/>
              <a:t>$14.433 </a:t>
            </a:r>
            <a:r>
              <a:rPr lang="es-CL" sz="1600" dirty="0"/>
              <a:t>millones </a:t>
            </a:r>
            <a:r>
              <a:rPr lang="es-CL" sz="1600" dirty="0" smtClean="0"/>
              <a:t>(8%) </a:t>
            </a:r>
            <a:r>
              <a:rPr lang="es-CL" sz="1600" dirty="0"/>
              <a:t>y la “Subvención Proyectos Área Justicia Juvenil”, ejecutó un total de </a:t>
            </a:r>
            <a:r>
              <a:rPr lang="es-CL" sz="1600" dirty="0" smtClean="0"/>
              <a:t>$1.376 </a:t>
            </a:r>
            <a:r>
              <a:rPr lang="es-CL" sz="1600" dirty="0"/>
              <a:t>millones </a:t>
            </a:r>
            <a:r>
              <a:rPr lang="es-CL" sz="1600" dirty="0" smtClean="0"/>
              <a:t>(6</a:t>
            </a:r>
            <a:r>
              <a:rPr lang="es-CL" sz="1600" dirty="0"/>
              <a:t>% de ejecución presupuestaria respecto al presupuesto vigente a </a:t>
            </a:r>
            <a:r>
              <a:rPr lang="es-CL" sz="1600" dirty="0" smtClean="0"/>
              <a:t>enero </a:t>
            </a:r>
            <a:r>
              <a:rPr lang="es-CL" sz="1600" dirty="0"/>
              <a:t>de 2018</a:t>
            </a:r>
            <a:r>
              <a:rPr lang="es-CL" sz="1600" dirty="0" smtClean="0"/>
              <a:t>).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104318"/>
              </p:ext>
            </p:extLst>
          </p:nvPr>
        </p:nvGraphicFramePr>
        <p:xfrm>
          <a:off x="386224" y="1834505"/>
          <a:ext cx="829023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34505"/>
                        <a:ext cx="829023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471244"/>
              </p:ext>
            </p:extLst>
          </p:nvPr>
        </p:nvGraphicFramePr>
        <p:xfrm>
          <a:off x="467544" y="1700808"/>
          <a:ext cx="814828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Hoja de cálculo" r:id="rId4" imgW="7658100" imgH="2448015" progId="Excel.Sheet.8">
                  <p:embed/>
                </p:oleObj>
              </mc:Choice>
              <mc:Fallback>
                <p:oleObj name="Hoja de cálculo" r:id="rId4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299370"/>
              </p:ext>
            </p:extLst>
          </p:nvPr>
        </p:nvGraphicFramePr>
        <p:xfrm>
          <a:off x="414336" y="1689695"/>
          <a:ext cx="8210799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Hoja de cálculo" r:id="rId3" imgW="8724900" imgH="4619715" progId="Excel.Sheet.8">
                  <p:embed/>
                </p:oleObj>
              </mc:Choice>
              <mc:Fallback>
                <p:oleObj name="Hoja de cálculo" r:id="rId3" imgW="8724900" imgH="46197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89695"/>
                        <a:ext cx="8210799" cy="461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1409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71543"/>
              </p:ext>
            </p:extLst>
          </p:nvPr>
        </p:nvGraphicFramePr>
        <p:xfrm>
          <a:off x="414336" y="2053977"/>
          <a:ext cx="8210799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Hoja de cálculo" r:id="rId3" imgW="8734357" imgH="942975" progId="Excel.Sheet.8">
                  <p:embed/>
                </p:oleObj>
              </mc:Choice>
              <mc:Fallback>
                <p:oleObj name="Hoja de cálculo" r:id="rId3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53977"/>
                        <a:ext cx="8210799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59219"/>
              </p:ext>
            </p:extLst>
          </p:nvPr>
        </p:nvGraphicFramePr>
        <p:xfrm>
          <a:off x="414336" y="1866875"/>
          <a:ext cx="8210799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Hoja de cálculo" r:id="rId3" imgW="8734357" imgH="3362415" progId="Excel.Sheet.8">
                  <p:embed/>
                </p:oleObj>
              </mc:Choice>
              <mc:Fallback>
                <p:oleObj name="Hoja de cálculo" r:id="rId3" imgW="8734357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6875"/>
                        <a:ext cx="8210799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0809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03500"/>
              </p:ext>
            </p:extLst>
          </p:nvPr>
        </p:nvGraphicFramePr>
        <p:xfrm>
          <a:off x="467544" y="1700808"/>
          <a:ext cx="8157591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Hoja de cálculo" r:id="rId3" imgW="8734357" imgH="3228975" progId="Excel.Sheet.8">
                  <p:embed/>
                </p:oleObj>
              </mc:Choice>
              <mc:Fallback>
                <p:oleObj name="Hoja de cálculo" r:id="rId3" imgW="87343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1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871</Words>
  <Application>Microsoft Office PowerPoint</Application>
  <PresentationFormat>Presentación en pantalla (4:3)</PresentationFormat>
  <Paragraphs>75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1_Tema de Office</vt:lpstr>
      <vt:lpstr>Tema de Office</vt:lpstr>
      <vt:lpstr>Imagen de mapa de bits</vt:lpstr>
      <vt:lpstr>Hoja de cálculo</vt:lpstr>
      <vt:lpstr>EJECUCIÓN PRESUPUESTARIA ACUMULADA DE GASTOS AL MES DE Enero DE 2018 PARTIDA 10: MINISTERIO DE JUSTICIA</vt:lpstr>
      <vt:lpstr>Ejecución Presupuestaria de Gastos Acumulada al mes de Enero de 2018  Ministerio de Justicia</vt:lpstr>
      <vt:lpstr>Ejecución Presupuestaria de Gastos Acumulada al mes de Enero de 2018  Ministerio de Justicia</vt:lpstr>
      <vt:lpstr>Ejecución Presupuestaria de Gastos Acumulada al mes de Enero de 2018  Ministerio de Justicia</vt:lpstr>
      <vt:lpstr>Ejecución Presupuestaria de Gastos Acumulada al mes de Enero de 2018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173</cp:revision>
  <cp:lastPrinted>2016-10-20T14:15:11Z</cp:lastPrinted>
  <dcterms:created xsi:type="dcterms:W3CDTF">2016-06-23T13:38:47Z</dcterms:created>
  <dcterms:modified xsi:type="dcterms:W3CDTF">2018-08-14T15:25:42Z</dcterms:modified>
</cp:coreProperties>
</file>