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51"/>
  </p:notesMasterIdLst>
  <p:handoutMasterIdLst>
    <p:handoutMasterId r:id="rId52"/>
  </p:handoutMasterIdLst>
  <p:sldIdLst>
    <p:sldId id="256" r:id="rId3"/>
    <p:sldId id="298" r:id="rId4"/>
    <p:sldId id="347" r:id="rId5"/>
    <p:sldId id="264" r:id="rId6"/>
    <p:sldId id="299" r:id="rId7"/>
    <p:sldId id="263" r:id="rId8"/>
    <p:sldId id="330" r:id="rId9"/>
    <p:sldId id="265" r:id="rId10"/>
    <p:sldId id="331" r:id="rId11"/>
    <p:sldId id="271" r:id="rId12"/>
    <p:sldId id="301" r:id="rId13"/>
    <p:sldId id="304" r:id="rId14"/>
    <p:sldId id="307" r:id="rId15"/>
    <p:sldId id="332" r:id="rId16"/>
    <p:sldId id="333" r:id="rId17"/>
    <p:sldId id="308" r:id="rId18"/>
    <p:sldId id="309" r:id="rId19"/>
    <p:sldId id="310" r:id="rId20"/>
    <p:sldId id="334" r:id="rId21"/>
    <p:sldId id="311" r:id="rId22"/>
    <p:sldId id="312" r:id="rId23"/>
    <p:sldId id="313" r:id="rId24"/>
    <p:sldId id="314" r:id="rId25"/>
    <p:sldId id="340" r:id="rId26"/>
    <p:sldId id="345" r:id="rId27"/>
    <p:sldId id="341" r:id="rId28"/>
    <p:sldId id="342" r:id="rId29"/>
    <p:sldId id="315" r:id="rId30"/>
    <p:sldId id="335" r:id="rId31"/>
    <p:sldId id="316" r:id="rId32"/>
    <p:sldId id="336" r:id="rId33"/>
    <p:sldId id="317" r:id="rId34"/>
    <p:sldId id="318" r:id="rId35"/>
    <p:sldId id="319" r:id="rId36"/>
    <p:sldId id="338" r:id="rId37"/>
    <p:sldId id="320" r:id="rId38"/>
    <p:sldId id="321" r:id="rId39"/>
    <p:sldId id="322" r:id="rId40"/>
    <p:sldId id="343" r:id="rId41"/>
    <p:sldId id="346" r:id="rId42"/>
    <p:sldId id="344" r:id="rId43"/>
    <p:sldId id="323" r:id="rId44"/>
    <p:sldId id="324" r:id="rId45"/>
    <p:sldId id="325" r:id="rId46"/>
    <p:sldId id="326" r:id="rId47"/>
    <p:sldId id="327" r:id="rId48"/>
    <p:sldId id="328" r:id="rId49"/>
    <p:sldId id="329" r:id="rId50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67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1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4594082"/>
              </p:ext>
            </p:extLst>
          </p:nvPr>
        </p:nvGraphicFramePr>
        <p:xfrm>
          <a:off x="5447159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159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085AE28-369A-45B4-891F-932962E90BD6}"/>
              </a:ext>
            </a:extLst>
          </p:cNvPr>
          <p:cNvSpPr/>
          <p:nvPr userDrawn="1"/>
        </p:nvSpPr>
        <p:spPr>
          <a:xfrm>
            <a:off x="425049" y="6381328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00" b="1" dirty="0"/>
              <a:t>Fuente</a:t>
            </a:r>
            <a:r>
              <a:rPr lang="es-CL" sz="100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enero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09: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EDUCACIÓN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5A92C207-25A2-4986-A4B1-B272F1396A04}"/>
              </a:ext>
            </a:extLst>
          </p:cNvPr>
          <p:cNvSpPr/>
          <p:nvPr/>
        </p:nvSpPr>
        <p:spPr>
          <a:xfrm>
            <a:off x="78242" y="6165304"/>
            <a:ext cx="586191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01,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MEJORAMIENTO DE LA CALIDAD DE LA EDUCACIÓN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4A7E6C0-BCF9-4219-A2AA-A259AB108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121852"/>
              </p:ext>
            </p:extLst>
          </p:nvPr>
        </p:nvGraphicFramePr>
        <p:xfrm>
          <a:off x="428770" y="1912684"/>
          <a:ext cx="8187056" cy="3490281"/>
        </p:xfrm>
        <a:graphic>
          <a:graphicData uri="http://schemas.openxmlformats.org/drawingml/2006/table">
            <a:tbl>
              <a:tblPr/>
              <a:tblGrid>
                <a:gridCol w="339555">
                  <a:extLst>
                    <a:ext uri="{9D8B030D-6E8A-4147-A177-3AD203B41FA5}">
                      <a16:colId xmlns:a16="http://schemas.microsoft.com/office/drawing/2014/main" val="1395637578"/>
                    </a:ext>
                  </a:extLst>
                </a:gridCol>
                <a:gridCol w="313435">
                  <a:extLst>
                    <a:ext uri="{9D8B030D-6E8A-4147-A177-3AD203B41FA5}">
                      <a16:colId xmlns:a16="http://schemas.microsoft.com/office/drawing/2014/main" val="2578519250"/>
                    </a:ext>
                  </a:extLst>
                </a:gridCol>
                <a:gridCol w="325045">
                  <a:extLst>
                    <a:ext uri="{9D8B030D-6E8A-4147-A177-3AD203B41FA5}">
                      <a16:colId xmlns:a16="http://schemas.microsoft.com/office/drawing/2014/main" val="2241145683"/>
                    </a:ext>
                  </a:extLst>
                </a:gridCol>
                <a:gridCol w="3029877">
                  <a:extLst>
                    <a:ext uri="{9D8B030D-6E8A-4147-A177-3AD203B41FA5}">
                      <a16:colId xmlns:a16="http://schemas.microsoft.com/office/drawing/2014/main" val="3506138046"/>
                    </a:ext>
                  </a:extLst>
                </a:gridCol>
                <a:gridCol w="696524">
                  <a:extLst>
                    <a:ext uri="{9D8B030D-6E8A-4147-A177-3AD203B41FA5}">
                      <a16:colId xmlns:a16="http://schemas.microsoft.com/office/drawing/2014/main" val="3443579166"/>
                    </a:ext>
                  </a:extLst>
                </a:gridCol>
                <a:gridCol w="696524">
                  <a:extLst>
                    <a:ext uri="{9D8B030D-6E8A-4147-A177-3AD203B41FA5}">
                      <a16:colId xmlns:a16="http://schemas.microsoft.com/office/drawing/2014/main" val="451707810"/>
                    </a:ext>
                  </a:extLst>
                </a:gridCol>
                <a:gridCol w="696524">
                  <a:extLst>
                    <a:ext uri="{9D8B030D-6E8A-4147-A177-3AD203B41FA5}">
                      <a16:colId xmlns:a16="http://schemas.microsoft.com/office/drawing/2014/main" val="2401096490"/>
                    </a:ext>
                  </a:extLst>
                </a:gridCol>
                <a:gridCol w="696524">
                  <a:extLst>
                    <a:ext uri="{9D8B030D-6E8A-4147-A177-3AD203B41FA5}">
                      <a16:colId xmlns:a16="http://schemas.microsoft.com/office/drawing/2014/main" val="3547372281"/>
                    </a:ext>
                  </a:extLst>
                </a:gridCol>
                <a:gridCol w="696524">
                  <a:extLst>
                    <a:ext uri="{9D8B030D-6E8A-4147-A177-3AD203B41FA5}">
                      <a16:colId xmlns:a16="http://schemas.microsoft.com/office/drawing/2014/main" val="4022610446"/>
                    </a:ext>
                  </a:extLst>
                </a:gridCol>
                <a:gridCol w="696524">
                  <a:extLst>
                    <a:ext uri="{9D8B030D-6E8A-4147-A177-3AD203B41FA5}">
                      <a16:colId xmlns:a16="http://schemas.microsoft.com/office/drawing/2014/main" val="3800268419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460958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04302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27.393.457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27.393.457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45.128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17406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27.391.456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27.391.456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45.128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17844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27.391.456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27.391.456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45.128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20036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 Curricular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1.807.512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1.807.512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17.405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38188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Estándares de Aprendizaje Indicativos y de Gestión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183.563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183.563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02238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Intercultural Bilingüe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3.544.164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3.544.164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17468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Aprendizaje del Inglés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2.462.581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2.462.581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18987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Supervisión Técnico Pedagógica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1.431.270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1.431.270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410399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para el Mejoramiento de la Calidad de la Educación y Fomento de la Participación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1.268.136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1.268.136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83867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Técnico Profesional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2.197.081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2.197.081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43345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y Apoyo a la Educación Escolar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898.541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898.541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4131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de Adultos y Reinserción Escolar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10.390.626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10.390.626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793446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Transversalidad Educativa, Convivencia Escolar y Prevención del Consumo de Drogas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1.547.260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1.547.260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9818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 Escolar Rural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1.556.446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1.556.446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98583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Acceso a la Educación superior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104.276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7659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19031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177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01, Programa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DESARROLLO CURRICULAR Y EVALUACIÓN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1254" y="14262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505A097-D011-441B-B4A9-27940B0A2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676260"/>
              </p:ext>
            </p:extLst>
          </p:nvPr>
        </p:nvGraphicFramePr>
        <p:xfrm>
          <a:off x="411253" y="1879271"/>
          <a:ext cx="8213881" cy="3482683"/>
        </p:xfrm>
        <a:graphic>
          <a:graphicData uri="http://schemas.openxmlformats.org/drawingml/2006/table">
            <a:tbl>
              <a:tblPr/>
              <a:tblGrid>
                <a:gridCol w="340668">
                  <a:extLst>
                    <a:ext uri="{9D8B030D-6E8A-4147-A177-3AD203B41FA5}">
                      <a16:colId xmlns:a16="http://schemas.microsoft.com/office/drawing/2014/main" val="4068261146"/>
                    </a:ext>
                  </a:extLst>
                </a:gridCol>
                <a:gridCol w="314462">
                  <a:extLst>
                    <a:ext uri="{9D8B030D-6E8A-4147-A177-3AD203B41FA5}">
                      <a16:colId xmlns:a16="http://schemas.microsoft.com/office/drawing/2014/main" val="223976023"/>
                    </a:ext>
                  </a:extLst>
                </a:gridCol>
                <a:gridCol w="326110">
                  <a:extLst>
                    <a:ext uri="{9D8B030D-6E8A-4147-A177-3AD203B41FA5}">
                      <a16:colId xmlns:a16="http://schemas.microsoft.com/office/drawing/2014/main" val="532043936"/>
                    </a:ext>
                  </a:extLst>
                </a:gridCol>
                <a:gridCol w="3039805">
                  <a:extLst>
                    <a:ext uri="{9D8B030D-6E8A-4147-A177-3AD203B41FA5}">
                      <a16:colId xmlns:a16="http://schemas.microsoft.com/office/drawing/2014/main" val="2713489579"/>
                    </a:ext>
                  </a:extLst>
                </a:gridCol>
                <a:gridCol w="698806">
                  <a:extLst>
                    <a:ext uri="{9D8B030D-6E8A-4147-A177-3AD203B41FA5}">
                      <a16:colId xmlns:a16="http://schemas.microsoft.com/office/drawing/2014/main" val="2802151574"/>
                    </a:ext>
                  </a:extLst>
                </a:gridCol>
                <a:gridCol w="698806">
                  <a:extLst>
                    <a:ext uri="{9D8B030D-6E8A-4147-A177-3AD203B41FA5}">
                      <a16:colId xmlns:a16="http://schemas.microsoft.com/office/drawing/2014/main" val="3309105959"/>
                    </a:ext>
                  </a:extLst>
                </a:gridCol>
                <a:gridCol w="698806">
                  <a:extLst>
                    <a:ext uri="{9D8B030D-6E8A-4147-A177-3AD203B41FA5}">
                      <a16:colId xmlns:a16="http://schemas.microsoft.com/office/drawing/2014/main" val="367531596"/>
                    </a:ext>
                  </a:extLst>
                </a:gridCol>
                <a:gridCol w="698806">
                  <a:extLst>
                    <a:ext uri="{9D8B030D-6E8A-4147-A177-3AD203B41FA5}">
                      <a16:colId xmlns:a16="http://schemas.microsoft.com/office/drawing/2014/main" val="1271618234"/>
                    </a:ext>
                  </a:extLst>
                </a:gridCol>
                <a:gridCol w="698806">
                  <a:extLst>
                    <a:ext uri="{9D8B030D-6E8A-4147-A177-3AD203B41FA5}">
                      <a16:colId xmlns:a16="http://schemas.microsoft.com/office/drawing/2014/main" val="3225017291"/>
                    </a:ext>
                  </a:extLst>
                </a:gridCol>
                <a:gridCol w="698806">
                  <a:extLst>
                    <a:ext uri="{9D8B030D-6E8A-4147-A177-3AD203B41FA5}">
                      <a16:colId xmlns:a16="http://schemas.microsoft.com/office/drawing/2014/main" val="4112123882"/>
                    </a:ext>
                  </a:extLst>
                </a:gridCol>
              </a:tblGrid>
              <a:tr h="174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234637"/>
                  </a:ext>
                </a:extLst>
              </a:tr>
              <a:tr h="2784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441312"/>
                  </a:ext>
                </a:extLst>
              </a:tr>
              <a:tr h="174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22.950.811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22.950.811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715965"/>
                  </a:ext>
                </a:extLst>
              </a:tr>
              <a:tr h="174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22.574.293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22.574.293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90094"/>
                  </a:ext>
                </a:extLst>
              </a:tr>
              <a:tr h="174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22.574.293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22.574.293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867865"/>
                  </a:ext>
                </a:extLst>
              </a:tr>
              <a:tr h="174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los Profesionales de la Educación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2.657.615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2.657.615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175996"/>
                  </a:ext>
                </a:extLst>
              </a:tr>
              <a:tr h="234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 Adicional, Red de Maestros de Maestros, Art.17, Ley 19.715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681.066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681.066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684747"/>
                  </a:ext>
                </a:extLst>
              </a:tr>
              <a:tr h="174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Desempeño Docente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6.619.698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6.619.698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066335"/>
                  </a:ext>
                </a:extLst>
              </a:tr>
              <a:tr h="208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Bonificación, por Aplicación letra g) Art. 72, DFL(Ed.) N° 1, de 1996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432298"/>
                  </a:ext>
                </a:extLst>
              </a:tr>
              <a:tr h="174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Calidad de la Formación Inicial de Docentes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2.170.956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2.170.956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568641"/>
                  </a:ext>
                </a:extLst>
              </a:tr>
              <a:tr h="174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Formación de Directores y Liderazgo Educativo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1.627.072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1.627.072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560063"/>
                  </a:ext>
                </a:extLst>
              </a:tr>
              <a:tr h="174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Liderazgo Educativo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267926"/>
                  </a:ext>
                </a:extLst>
              </a:tr>
              <a:tr h="220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Reconocimiento y Promoción del Desarrollo Profesional Docente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4.196.340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4.196.340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993902"/>
                  </a:ext>
                </a:extLst>
              </a:tr>
              <a:tr h="278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Inducción al Ejercicio Profesional Docente y Mentoría a Docentes Principiantes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2.703.445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2.703.445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665825"/>
                  </a:ext>
                </a:extLst>
              </a:tr>
              <a:tr h="174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374.490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374.490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460933"/>
                  </a:ext>
                </a:extLst>
              </a:tr>
              <a:tr h="174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374.490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374.490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702015"/>
                  </a:ext>
                </a:extLst>
              </a:tr>
              <a:tr h="174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348121"/>
                  </a:ext>
                </a:extLst>
              </a:tr>
              <a:tr h="174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048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01, Programa 11: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RECURSOS EDUCATIVOS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148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D5B554E-99BF-4A8C-B640-C1211CEAB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135563"/>
              </p:ext>
            </p:extLst>
          </p:nvPr>
        </p:nvGraphicFramePr>
        <p:xfrm>
          <a:off x="424089" y="1856829"/>
          <a:ext cx="8201044" cy="2785513"/>
        </p:xfrm>
        <a:graphic>
          <a:graphicData uri="http://schemas.openxmlformats.org/drawingml/2006/table">
            <a:tbl>
              <a:tblPr/>
              <a:tblGrid>
                <a:gridCol w="340135">
                  <a:extLst>
                    <a:ext uri="{9D8B030D-6E8A-4147-A177-3AD203B41FA5}">
                      <a16:colId xmlns:a16="http://schemas.microsoft.com/office/drawing/2014/main" val="3128228960"/>
                    </a:ext>
                  </a:extLst>
                </a:gridCol>
                <a:gridCol w="313970">
                  <a:extLst>
                    <a:ext uri="{9D8B030D-6E8A-4147-A177-3AD203B41FA5}">
                      <a16:colId xmlns:a16="http://schemas.microsoft.com/office/drawing/2014/main" val="2141212722"/>
                    </a:ext>
                  </a:extLst>
                </a:gridCol>
                <a:gridCol w="325600">
                  <a:extLst>
                    <a:ext uri="{9D8B030D-6E8A-4147-A177-3AD203B41FA5}">
                      <a16:colId xmlns:a16="http://schemas.microsoft.com/office/drawing/2014/main" val="1072390601"/>
                    </a:ext>
                  </a:extLst>
                </a:gridCol>
                <a:gridCol w="3035055">
                  <a:extLst>
                    <a:ext uri="{9D8B030D-6E8A-4147-A177-3AD203B41FA5}">
                      <a16:colId xmlns:a16="http://schemas.microsoft.com/office/drawing/2014/main" val="3080079673"/>
                    </a:ext>
                  </a:extLst>
                </a:gridCol>
                <a:gridCol w="697714">
                  <a:extLst>
                    <a:ext uri="{9D8B030D-6E8A-4147-A177-3AD203B41FA5}">
                      <a16:colId xmlns:a16="http://schemas.microsoft.com/office/drawing/2014/main" val="429203910"/>
                    </a:ext>
                  </a:extLst>
                </a:gridCol>
                <a:gridCol w="697714">
                  <a:extLst>
                    <a:ext uri="{9D8B030D-6E8A-4147-A177-3AD203B41FA5}">
                      <a16:colId xmlns:a16="http://schemas.microsoft.com/office/drawing/2014/main" val="2146559334"/>
                    </a:ext>
                  </a:extLst>
                </a:gridCol>
                <a:gridCol w="697714">
                  <a:extLst>
                    <a:ext uri="{9D8B030D-6E8A-4147-A177-3AD203B41FA5}">
                      <a16:colId xmlns:a16="http://schemas.microsoft.com/office/drawing/2014/main" val="513780690"/>
                    </a:ext>
                  </a:extLst>
                </a:gridCol>
                <a:gridCol w="697714">
                  <a:extLst>
                    <a:ext uri="{9D8B030D-6E8A-4147-A177-3AD203B41FA5}">
                      <a16:colId xmlns:a16="http://schemas.microsoft.com/office/drawing/2014/main" val="295537984"/>
                    </a:ext>
                  </a:extLst>
                </a:gridCol>
                <a:gridCol w="697714">
                  <a:extLst>
                    <a:ext uri="{9D8B030D-6E8A-4147-A177-3AD203B41FA5}">
                      <a16:colId xmlns:a16="http://schemas.microsoft.com/office/drawing/2014/main" val="2016013857"/>
                    </a:ext>
                  </a:extLst>
                </a:gridCol>
                <a:gridCol w="697714">
                  <a:extLst>
                    <a:ext uri="{9D8B030D-6E8A-4147-A177-3AD203B41FA5}">
                      <a16:colId xmlns:a16="http://schemas.microsoft.com/office/drawing/2014/main" val="2316647444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654766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36412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50.179.377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50.179.377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58414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43.213.946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43.213.946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67.362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58516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43.213.946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43.213.946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67.362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00993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Recursos de Aprendizaje (Bibliotecas CRA)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5.521.676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5.521.676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60.506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38018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Textos para la Educación Escolar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35.314.920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35.314.920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737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Informática Educativa en Escuelas y Liceos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2.102.018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2.102.018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11843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Deporte y la Recreación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275.332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275.332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61715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6.963.431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6.963.431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78213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4.546.944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4.546.944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8170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4.546.944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4.546.944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45484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2.416.487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08590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Informática Educativa en Escuelas y Liceos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2.416.487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8902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78397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677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430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01, Programa 20: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SUBVENCIONES A LOS ESTABLECIMIENTOS EDUCACIONALES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1777DF5-53AD-4C45-AE16-AEA6AF9C7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49390"/>
              </p:ext>
            </p:extLst>
          </p:nvPr>
        </p:nvGraphicFramePr>
        <p:xfrm>
          <a:off x="425001" y="1908071"/>
          <a:ext cx="8200135" cy="3423160"/>
        </p:xfrm>
        <a:graphic>
          <a:graphicData uri="http://schemas.openxmlformats.org/drawingml/2006/table">
            <a:tbl>
              <a:tblPr/>
              <a:tblGrid>
                <a:gridCol w="340097">
                  <a:extLst>
                    <a:ext uri="{9D8B030D-6E8A-4147-A177-3AD203B41FA5}">
                      <a16:colId xmlns:a16="http://schemas.microsoft.com/office/drawing/2014/main" val="3846359370"/>
                    </a:ext>
                  </a:extLst>
                </a:gridCol>
                <a:gridCol w="313935">
                  <a:extLst>
                    <a:ext uri="{9D8B030D-6E8A-4147-A177-3AD203B41FA5}">
                      <a16:colId xmlns:a16="http://schemas.microsoft.com/office/drawing/2014/main" val="2322524010"/>
                    </a:ext>
                  </a:extLst>
                </a:gridCol>
                <a:gridCol w="325564">
                  <a:extLst>
                    <a:ext uri="{9D8B030D-6E8A-4147-A177-3AD203B41FA5}">
                      <a16:colId xmlns:a16="http://schemas.microsoft.com/office/drawing/2014/main" val="4280406059"/>
                    </a:ext>
                  </a:extLst>
                </a:gridCol>
                <a:gridCol w="3034717">
                  <a:extLst>
                    <a:ext uri="{9D8B030D-6E8A-4147-A177-3AD203B41FA5}">
                      <a16:colId xmlns:a16="http://schemas.microsoft.com/office/drawing/2014/main" val="2861267651"/>
                    </a:ext>
                  </a:extLst>
                </a:gridCol>
                <a:gridCol w="697637">
                  <a:extLst>
                    <a:ext uri="{9D8B030D-6E8A-4147-A177-3AD203B41FA5}">
                      <a16:colId xmlns:a16="http://schemas.microsoft.com/office/drawing/2014/main" val="1352634377"/>
                    </a:ext>
                  </a:extLst>
                </a:gridCol>
                <a:gridCol w="697637">
                  <a:extLst>
                    <a:ext uri="{9D8B030D-6E8A-4147-A177-3AD203B41FA5}">
                      <a16:colId xmlns:a16="http://schemas.microsoft.com/office/drawing/2014/main" val="2361045221"/>
                    </a:ext>
                  </a:extLst>
                </a:gridCol>
                <a:gridCol w="697637">
                  <a:extLst>
                    <a:ext uri="{9D8B030D-6E8A-4147-A177-3AD203B41FA5}">
                      <a16:colId xmlns:a16="http://schemas.microsoft.com/office/drawing/2014/main" val="3919242160"/>
                    </a:ext>
                  </a:extLst>
                </a:gridCol>
                <a:gridCol w="697637">
                  <a:extLst>
                    <a:ext uri="{9D8B030D-6E8A-4147-A177-3AD203B41FA5}">
                      <a16:colId xmlns:a16="http://schemas.microsoft.com/office/drawing/2014/main" val="1177668557"/>
                    </a:ext>
                  </a:extLst>
                </a:gridCol>
                <a:gridCol w="697637">
                  <a:extLst>
                    <a:ext uri="{9D8B030D-6E8A-4147-A177-3AD203B41FA5}">
                      <a16:colId xmlns:a16="http://schemas.microsoft.com/office/drawing/2014/main" val="427435322"/>
                    </a:ext>
                  </a:extLst>
                </a:gridCol>
                <a:gridCol w="697637">
                  <a:extLst>
                    <a:ext uri="{9D8B030D-6E8A-4147-A177-3AD203B41FA5}">
                      <a16:colId xmlns:a16="http://schemas.microsoft.com/office/drawing/2014/main" val="566792988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161804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75799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5.507.788.912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5.507.788.912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466.199.644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75375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5.463.942.339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5.463.942.339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424.457.691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7631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4.783.420.284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4.783.420.284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373.393.627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64873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Convenio D.L. 3.166/80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60.330.606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60.330.606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44660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Escolaridad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3.314.911.189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3.314.911.189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274.125.775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16333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Internado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19.508.023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19.508.023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614.981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82679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Ruralidad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78.599.502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78.599.502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6.141.757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347218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Refuerzo Educativo, Art.39, D.F.L.(Ed) N°2, de 1998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795.715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795.715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943037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inciso 1° y 2° art. 5 transitorio, D.F.L.(Ed.) N°2, de 1998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34.628.205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34.628.205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2.910.781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377564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inciso 3°  art. 5° transitorio D.F.L. (Ed.) N° 2, de 1998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385.462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385.462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54368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Proretención, Ley  N° 19.873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40.465.981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40.465.981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61033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Escolar Preferencial, Ley N° 20.248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786.099.272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786.099.272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61.909.096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69363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por Concentración, Art.16 de la ley N°20.248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145.520.928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145.520.928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11.835.905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38294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por Gratuidad, Art.49 bis, D.F.L.(Ed.)N°2, de 1998.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302.175.401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302.175.401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15.843.136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89764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57.215.989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57.215.989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68628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57.215.989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57.215.989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95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326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01, Programa 20: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SUBVENCIONES A LOS ESTABLECIMIENTOS EDUCACIONALES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C38B0F1-085F-4B6F-8134-6974FDF77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820741"/>
              </p:ext>
            </p:extLst>
          </p:nvPr>
        </p:nvGraphicFramePr>
        <p:xfrm>
          <a:off x="418373" y="1896763"/>
          <a:ext cx="8206758" cy="3692477"/>
        </p:xfrm>
        <a:graphic>
          <a:graphicData uri="http://schemas.openxmlformats.org/drawingml/2006/table">
            <a:tbl>
              <a:tblPr/>
              <a:tblGrid>
                <a:gridCol w="340372">
                  <a:extLst>
                    <a:ext uri="{9D8B030D-6E8A-4147-A177-3AD203B41FA5}">
                      <a16:colId xmlns:a16="http://schemas.microsoft.com/office/drawing/2014/main" val="2376582390"/>
                    </a:ext>
                  </a:extLst>
                </a:gridCol>
                <a:gridCol w="314189">
                  <a:extLst>
                    <a:ext uri="{9D8B030D-6E8A-4147-A177-3AD203B41FA5}">
                      <a16:colId xmlns:a16="http://schemas.microsoft.com/office/drawing/2014/main" val="3876276034"/>
                    </a:ext>
                  </a:extLst>
                </a:gridCol>
                <a:gridCol w="325827">
                  <a:extLst>
                    <a:ext uri="{9D8B030D-6E8A-4147-A177-3AD203B41FA5}">
                      <a16:colId xmlns:a16="http://schemas.microsoft.com/office/drawing/2014/main" val="3887022169"/>
                    </a:ext>
                  </a:extLst>
                </a:gridCol>
                <a:gridCol w="3037170">
                  <a:extLst>
                    <a:ext uri="{9D8B030D-6E8A-4147-A177-3AD203B41FA5}">
                      <a16:colId xmlns:a16="http://schemas.microsoft.com/office/drawing/2014/main" val="2462076290"/>
                    </a:ext>
                  </a:extLst>
                </a:gridCol>
                <a:gridCol w="698200">
                  <a:extLst>
                    <a:ext uri="{9D8B030D-6E8A-4147-A177-3AD203B41FA5}">
                      <a16:colId xmlns:a16="http://schemas.microsoft.com/office/drawing/2014/main" val="1799708443"/>
                    </a:ext>
                  </a:extLst>
                </a:gridCol>
                <a:gridCol w="698200">
                  <a:extLst>
                    <a:ext uri="{9D8B030D-6E8A-4147-A177-3AD203B41FA5}">
                      <a16:colId xmlns:a16="http://schemas.microsoft.com/office/drawing/2014/main" val="2742998094"/>
                    </a:ext>
                  </a:extLst>
                </a:gridCol>
                <a:gridCol w="698200">
                  <a:extLst>
                    <a:ext uri="{9D8B030D-6E8A-4147-A177-3AD203B41FA5}">
                      <a16:colId xmlns:a16="http://schemas.microsoft.com/office/drawing/2014/main" val="3192045100"/>
                    </a:ext>
                  </a:extLst>
                </a:gridCol>
                <a:gridCol w="698200">
                  <a:extLst>
                    <a:ext uri="{9D8B030D-6E8A-4147-A177-3AD203B41FA5}">
                      <a16:colId xmlns:a16="http://schemas.microsoft.com/office/drawing/2014/main" val="3848913509"/>
                    </a:ext>
                  </a:extLst>
                </a:gridCol>
                <a:gridCol w="698200">
                  <a:extLst>
                    <a:ext uri="{9D8B030D-6E8A-4147-A177-3AD203B41FA5}">
                      <a16:colId xmlns:a16="http://schemas.microsoft.com/office/drawing/2014/main" val="4115805415"/>
                    </a:ext>
                  </a:extLst>
                </a:gridCol>
                <a:gridCol w="698200">
                  <a:extLst>
                    <a:ext uri="{9D8B030D-6E8A-4147-A177-3AD203B41FA5}">
                      <a16:colId xmlns:a16="http://schemas.microsoft.com/office/drawing/2014/main" val="840394845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666781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8933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623.306.066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623.306.066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51.064.064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49795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Desempeño Díficil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12.284.363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12.284.363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5.904.544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77202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Compensatoria, Art.3°,Ley N° 19.200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2.045.308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2.045.308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192.371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516155"/>
                  </a:ext>
                </a:extLst>
              </a:tr>
              <a:tr h="30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Adicional Especial, Art.41,D.F.L .(Ed) N°2, de 1998 e  inciso final del Art. cuadragésimo octavo transitorio de la Ley N°20.903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61.736.562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61.736.562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5.158.457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5994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Desempeño de Excelencia, Art.40,D.F.L.(Ed) N°2, de 1998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60.777.073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60.777.073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25861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Profesores Encargados, Ley N°19.715, Art.13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3.752.202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3.752.202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234.044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53870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de Excelencia Pedagógica, ley N°19.715 y Art. octavo transitorio de la Ley N°20.903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2.091.199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2.091.199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878.208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471003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Variable de Desempeño Individual Art.17, ley N°19.933 y Art. octavo transitorio de la Ley N° 20.903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2.788.351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2.788.351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377.743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85934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por Desempeño Colectivo, Art.18, Ley N°19.933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4.719.800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4.719.800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621794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Reconocimiento Profesional,  Art. 54 del D.F.L. (Ed.)N°1, de 1996 y la Ley N° 20.158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323.762.865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323.762.865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30.512.118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220471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Desempeño de Excelencia, Asistentes de la Educación, Ley N° 20.244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4.269.171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4.269.171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15012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Especial para Docentes Jubilados, Art.4°, Ley N°20.501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78366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Adicional por Antigüedad, Art.7°, Ley N°20.964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10.400.907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10.400.907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151101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Extraordinario, Art. 6° y 7° de la  Ley N°20.822 y Ley N° 20.976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6.213.270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6.213.270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720501"/>
                  </a:ext>
                </a:extLst>
              </a:tr>
              <a:tr h="2186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Complementario, Art. 6° de la Ley N° 20.822 y la Ley N° 20.976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7.258.245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7.258.245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221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599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01, Programa 20: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SUBVENCIONES A LOS ESTABLECIMIENTOS EDUCACIONALES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01CDB6E-9162-42E6-AED9-AE59D2A538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036554"/>
              </p:ext>
            </p:extLst>
          </p:nvPr>
        </p:nvGraphicFramePr>
        <p:xfrm>
          <a:off x="414336" y="1861658"/>
          <a:ext cx="8210799" cy="2215415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:a16="http://schemas.microsoft.com/office/drawing/2014/main" val="187868986"/>
                    </a:ext>
                  </a:extLst>
                </a:gridCol>
                <a:gridCol w="314344">
                  <a:extLst>
                    <a:ext uri="{9D8B030D-6E8A-4147-A177-3AD203B41FA5}">
                      <a16:colId xmlns:a16="http://schemas.microsoft.com/office/drawing/2014/main" val="4046639938"/>
                    </a:ext>
                  </a:extLst>
                </a:gridCol>
                <a:gridCol w="325987">
                  <a:extLst>
                    <a:ext uri="{9D8B030D-6E8A-4147-A177-3AD203B41FA5}">
                      <a16:colId xmlns:a16="http://schemas.microsoft.com/office/drawing/2014/main" val="1601905445"/>
                    </a:ext>
                  </a:extLst>
                </a:gridCol>
                <a:gridCol w="3038664">
                  <a:extLst>
                    <a:ext uri="{9D8B030D-6E8A-4147-A177-3AD203B41FA5}">
                      <a16:colId xmlns:a16="http://schemas.microsoft.com/office/drawing/2014/main" val="4034344710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338536372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1468855751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584719009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863408564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55104044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964294882"/>
                    </a:ext>
                  </a:extLst>
                </a:gridCol>
              </a:tblGrid>
              <a:tr h="173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30405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616699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Tramo de Desarrollo Profesional, artículos 49 y 63 del D.F.L. (Ed.) N°1, de 1996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56.953.692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56.953.692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4.235.842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1748"/>
                  </a:ext>
                </a:extLst>
              </a:tr>
              <a:tr h="29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Docencia en Establecimientos de Alta Concentración de  Alumnos Prioritarios, artículos 50 y 63 del D.F.L.(Ed.) N°1,de 1996.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61.402.628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61.402.628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3.570.737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13013"/>
                  </a:ext>
                </a:extLst>
              </a:tr>
              <a:tr h="222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 Personal Asistente de la Educación, Art.59 de la Ley N° 20.883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2.788.870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2.788.870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14094"/>
                  </a:ext>
                </a:extLst>
              </a:tr>
              <a:tr h="17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43.836.573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43.836.573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41.741.953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479351"/>
                  </a:ext>
                </a:extLst>
              </a:tr>
              <a:tr h="17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43.378.271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43.378.271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41.741.953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069964"/>
                  </a:ext>
                </a:extLst>
              </a:tr>
              <a:tr h="277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Anual de Apoyo al Mantenimiento, Art. 37, DFL(Ed) N°2, de 1998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43.378.271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43.378.271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41.741.953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633341"/>
                  </a:ext>
                </a:extLst>
              </a:tr>
              <a:tr h="17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458.302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458.302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34118"/>
                  </a:ext>
                </a:extLst>
              </a:tr>
              <a:tr h="17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458.302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458.302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02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852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01, Programa 21: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GESTIÓN DE SUBVENCIONES A ESTABLECIMIENTOS EDUCACIONALES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869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7B29577-F545-4512-AA76-2F6AD4FF7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784208"/>
              </p:ext>
            </p:extLst>
          </p:nvPr>
        </p:nvGraphicFramePr>
        <p:xfrm>
          <a:off x="414335" y="1864035"/>
          <a:ext cx="8210799" cy="1275295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:a16="http://schemas.microsoft.com/office/drawing/2014/main" val="256322620"/>
                    </a:ext>
                  </a:extLst>
                </a:gridCol>
                <a:gridCol w="314344">
                  <a:extLst>
                    <a:ext uri="{9D8B030D-6E8A-4147-A177-3AD203B41FA5}">
                      <a16:colId xmlns:a16="http://schemas.microsoft.com/office/drawing/2014/main" val="3643032828"/>
                    </a:ext>
                  </a:extLst>
                </a:gridCol>
                <a:gridCol w="325987">
                  <a:extLst>
                    <a:ext uri="{9D8B030D-6E8A-4147-A177-3AD203B41FA5}">
                      <a16:colId xmlns:a16="http://schemas.microsoft.com/office/drawing/2014/main" val="2501804677"/>
                    </a:ext>
                  </a:extLst>
                </a:gridCol>
                <a:gridCol w="3038664">
                  <a:extLst>
                    <a:ext uri="{9D8B030D-6E8A-4147-A177-3AD203B41FA5}">
                      <a16:colId xmlns:a16="http://schemas.microsoft.com/office/drawing/2014/main" val="1399666697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59193559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1111699407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996704710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435770897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1834383570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790106035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198856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83910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4.288.812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4.288.812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288.786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65077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4.061.091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4.061.091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277.789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63712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225.721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225.721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10.997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18180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76985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652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603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01, Programa 29: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FORTALECIMIENTO DE LA EDUCACIÓN SUPERIOR PÚBLICA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6034" y="141246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874F906-5E72-4D8C-9371-6C50E838C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83729"/>
              </p:ext>
            </p:extLst>
          </p:nvPr>
        </p:nvGraphicFramePr>
        <p:xfrm>
          <a:off x="414336" y="1825626"/>
          <a:ext cx="8210799" cy="4266790"/>
        </p:xfrm>
        <a:graphic>
          <a:graphicData uri="http://schemas.openxmlformats.org/drawingml/2006/table">
            <a:tbl>
              <a:tblPr/>
              <a:tblGrid>
                <a:gridCol w="340539">
                  <a:extLst>
                    <a:ext uri="{9D8B030D-6E8A-4147-A177-3AD203B41FA5}">
                      <a16:colId xmlns:a16="http://schemas.microsoft.com/office/drawing/2014/main" val="2175744231"/>
                    </a:ext>
                  </a:extLst>
                </a:gridCol>
                <a:gridCol w="314344">
                  <a:extLst>
                    <a:ext uri="{9D8B030D-6E8A-4147-A177-3AD203B41FA5}">
                      <a16:colId xmlns:a16="http://schemas.microsoft.com/office/drawing/2014/main" val="2505321640"/>
                    </a:ext>
                  </a:extLst>
                </a:gridCol>
                <a:gridCol w="325987">
                  <a:extLst>
                    <a:ext uri="{9D8B030D-6E8A-4147-A177-3AD203B41FA5}">
                      <a16:colId xmlns:a16="http://schemas.microsoft.com/office/drawing/2014/main" val="934928703"/>
                    </a:ext>
                  </a:extLst>
                </a:gridCol>
                <a:gridCol w="3038665">
                  <a:extLst>
                    <a:ext uri="{9D8B030D-6E8A-4147-A177-3AD203B41FA5}">
                      <a16:colId xmlns:a16="http://schemas.microsoft.com/office/drawing/2014/main" val="1363084969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679738668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232192585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982919571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712467893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245734449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095097581"/>
                    </a:ext>
                  </a:extLst>
                </a:gridCol>
              </a:tblGrid>
              <a:tr h="1431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812021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594456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271.092.092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271.092.092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26.808.103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941411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220.175.791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220.175.791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26.668.893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190397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220.175.791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220.175.791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26.668.893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719315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Artículo 2° DFL (Ed) N°4, de 1981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137.948.148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137.948.148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26.643.747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038290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 art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5.508.376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5.508.376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25.146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63707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10.202.282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10.202.282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554983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20.374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2.971.128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2.971.128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322623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3.358.026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3.358.026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200965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4.351.399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4.351.399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367340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Fortalecimiento Universidades Estatales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8.822.061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8.822.061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98773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Marco Universidades Estatales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37.602.668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37.602.668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69191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Internacionalización de Universidades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485745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20.807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002552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N°20.910, CFT Estatales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5.258.414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5.258.414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526756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20.996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2.511.689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2.511.689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976605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50.775.091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50.775.091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031487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50.775.091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50.775.091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331301"/>
                  </a:ext>
                </a:extLst>
              </a:tr>
              <a:tr h="16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Institucional-Infraestructura Art 1° DFL. (Ed.) N° 4 de 1981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2.569.650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2.569.650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37338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036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Letra a) Art.71 bis de la Ley N° 18.591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121.854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121.854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330485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621.804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621.804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320411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494.991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494.991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785849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Marco Universidades Estatales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23.471.392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23.471.392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787656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 20.842, Universidades O´Higgins y Aysén-Infraestructura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2.462.400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2.462.400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582218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 20.910, CFT Estatales, Infraestructura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16.929.000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16.929.000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128106"/>
                  </a:ext>
                </a:extLst>
              </a:tr>
              <a:tr h="20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Fortalecimiento Universidades Estatales-Infraestructura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4.104.000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4.104.000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821392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140.210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140.210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139.210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003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1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01, Programa 30: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EDUCACIÓN SUPERIOR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595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6624D0A-FB3C-4263-86A7-6BA0C55D8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184975"/>
              </p:ext>
            </p:extLst>
          </p:nvPr>
        </p:nvGraphicFramePr>
        <p:xfrm>
          <a:off x="414336" y="1861293"/>
          <a:ext cx="8229598" cy="3870663"/>
        </p:xfrm>
        <a:graphic>
          <a:graphicData uri="http://schemas.openxmlformats.org/drawingml/2006/table">
            <a:tbl>
              <a:tblPr/>
              <a:tblGrid>
                <a:gridCol w="341320">
                  <a:extLst>
                    <a:ext uri="{9D8B030D-6E8A-4147-A177-3AD203B41FA5}">
                      <a16:colId xmlns:a16="http://schemas.microsoft.com/office/drawing/2014/main" val="2915276805"/>
                    </a:ext>
                  </a:extLst>
                </a:gridCol>
                <a:gridCol w="315064">
                  <a:extLst>
                    <a:ext uri="{9D8B030D-6E8A-4147-A177-3AD203B41FA5}">
                      <a16:colId xmlns:a16="http://schemas.microsoft.com/office/drawing/2014/main" val="3890458778"/>
                    </a:ext>
                  </a:extLst>
                </a:gridCol>
                <a:gridCol w="326734">
                  <a:extLst>
                    <a:ext uri="{9D8B030D-6E8A-4147-A177-3AD203B41FA5}">
                      <a16:colId xmlns:a16="http://schemas.microsoft.com/office/drawing/2014/main" val="826532810"/>
                    </a:ext>
                  </a:extLst>
                </a:gridCol>
                <a:gridCol w="3045622">
                  <a:extLst>
                    <a:ext uri="{9D8B030D-6E8A-4147-A177-3AD203B41FA5}">
                      <a16:colId xmlns:a16="http://schemas.microsoft.com/office/drawing/2014/main" val="891460279"/>
                    </a:ext>
                  </a:extLst>
                </a:gridCol>
                <a:gridCol w="700143">
                  <a:extLst>
                    <a:ext uri="{9D8B030D-6E8A-4147-A177-3AD203B41FA5}">
                      <a16:colId xmlns:a16="http://schemas.microsoft.com/office/drawing/2014/main" val="3547100169"/>
                    </a:ext>
                  </a:extLst>
                </a:gridCol>
                <a:gridCol w="700143">
                  <a:extLst>
                    <a:ext uri="{9D8B030D-6E8A-4147-A177-3AD203B41FA5}">
                      <a16:colId xmlns:a16="http://schemas.microsoft.com/office/drawing/2014/main" val="1059935517"/>
                    </a:ext>
                  </a:extLst>
                </a:gridCol>
                <a:gridCol w="700143">
                  <a:extLst>
                    <a:ext uri="{9D8B030D-6E8A-4147-A177-3AD203B41FA5}">
                      <a16:colId xmlns:a16="http://schemas.microsoft.com/office/drawing/2014/main" val="845918735"/>
                    </a:ext>
                  </a:extLst>
                </a:gridCol>
                <a:gridCol w="700143">
                  <a:extLst>
                    <a:ext uri="{9D8B030D-6E8A-4147-A177-3AD203B41FA5}">
                      <a16:colId xmlns:a16="http://schemas.microsoft.com/office/drawing/2014/main" val="3717303807"/>
                    </a:ext>
                  </a:extLst>
                </a:gridCol>
                <a:gridCol w="700143">
                  <a:extLst>
                    <a:ext uri="{9D8B030D-6E8A-4147-A177-3AD203B41FA5}">
                      <a16:colId xmlns:a16="http://schemas.microsoft.com/office/drawing/2014/main" val="3502280507"/>
                    </a:ext>
                  </a:extLst>
                </a:gridCol>
                <a:gridCol w="700143">
                  <a:extLst>
                    <a:ext uri="{9D8B030D-6E8A-4147-A177-3AD203B41FA5}">
                      <a16:colId xmlns:a16="http://schemas.microsoft.com/office/drawing/2014/main" val="526347277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458409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27317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2.073.138.073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2.073.138.073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26.574.851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39608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1.397.432.657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1.397.432.657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19.870.071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93808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1.397.432.657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1.397.432.657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19.870.071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30763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Artículo 2° DFL (Ed) N°4, de 1981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96.049.203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96.049.203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18.247.409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98810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Artículo 3° DFL (Ed) N°4, de 1981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6613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del acceso gratuito a las Universidades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680.992.458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680.992.458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233935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del acceso gratuito a Institutos Profesionales y Centros de Formación Técnica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311.980.662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311.980.662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51866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Educación Superior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229.789.634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229.789.634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7375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 art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1.129.829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1.129.829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00927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Pasantías Técnicos Nivel Superior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3.489.445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3.489.445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43925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443.162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443.162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79612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955.752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955.752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7775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Universidades art.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1.426.653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1.426.653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348777"/>
                  </a:ext>
                </a:extLst>
              </a:tr>
              <a:tr h="145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Basal por Desempeño Universidades Art. 1° DFL. (Ed.) N° 4 de 1981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29.675.500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29.675.500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0153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Semestre en el Extranjero Beca Vocación de Profesor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493.622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493.622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33940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186.480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186.480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99761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Institucional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183.937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53573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20.634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30.873.956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30.873.956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1.530.907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35072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Internacionalización de Universidades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2.667.600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2.667.600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00494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Fomento de Investigación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7.093.764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7.093.764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346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463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01, Programa 30: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EDUCACIÓN SUPERIOR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BA3680C-A81C-41E3-9463-4EE41BEDA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36292"/>
              </p:ext>
            </p:extLst>
          </p:nvPr>
        </p:nvGraphicFramePr>
        <p:xfrm>
          <a:off x="414335" y="1910375"/>
          <a:ext cx="8210799" cy="3101501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:a16="http://schemas.microsoft.com/office/drawing/2014/main" val="3296732806"/>
                    </a:ext>
                  </a:extLst>
                </a:gridCol>
                <a:gridCol w="314344">
                  <a:extLst>
                    <a:ext uri="{9D8B030D-6E8A-4147-A177-3AD203B41FA5}">
                      <a16:colId xmlns:a16="http://schemas.microsoft.com/office/drawing/2014/main" val="2949971057"/>
                    </a:ext>
                  </a:extLst>
                </a:gridCol>
                <a:gridCol w="325987">
                  <a:extLst>
                    <a:ext uri="{9D8B030D-6E8A-4147-A177-3AD203B41FA5}">
                      <a16:colId xmlns:a16="http://schemas.microsoft.com/office/drawing/2014/main" val="2762088132"/>
                    </a:ext>
                  </a:extLst>
                </a:gridCol>
                <a:gridCol w="3038664">
                  <a:extLst>
                    <a:ext uri="{9D8B030D-6E8A-4147-A177-3AD203B41FA5}">
                      <a16:colId xmlns:a16="http://schemas.microsoft.com/office/drawing/2014/main" val="2268661359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425004788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73773680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059717442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245433719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1949531024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737548706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503874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76010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45509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48578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9.419.453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9.419.453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00845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9.419.453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9.419.453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638281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Institucional-Infraestructura Art 1° DFL. (Ed.) N° 4 de 1981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1.006.964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1.006.964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93088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Letra a) Art.71 bis de la Ley N° 18.591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483.835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483.835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00822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155.451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155.451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2729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74.898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134192"/>
                  </a:ext>
                </a:extLst>
              </a:tr>
              <a:tr h="215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Basal por Desempeño Universidades Art. 1° DFL. (Ed.) N° 4 de 1981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7.698.305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7.698.305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82289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147.528.521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147.528.521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6.704.780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63980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122.407.701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122.407.701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5.692.401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63984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7.683.883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7.683.883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80921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17.078.418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17.078.418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737.734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42161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357.519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357.519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274.645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70850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43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63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76672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Educación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124744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el presupuesto del Ministerio de Educación, contempla entre sus prioridades: asegurar y promover la provisión de una educación de calidad, equitativa e inclusiva; fortalecer la educación pública, en sus diferentes niveles y a nivel de todo territorial; modernizar la institucionalidad del Ministerio y sus servicios, junto con crear nuevos  organismos en miras al nuevo sistema de educación pública; aumentar la cobertura en el nivel parvulario y asegurar el acceso a salas cunas y jardines infantiles de jornada extendida (nivel medio) avanzando hacia la obligatoriedad, y mejorando el acceso a la jornada extendida en pre-kínder y kínder; desarrollar un sistema de evaluación integral de la calidad educativa; desarrollar una Política Nacional Docente que abarque acciones de reforma y fortalecimiento de corto, mediano y largo plazo, para docentes, directivos, asistentes de la educación, educadores y técnicos de educación </a:t>
            </a:r>
            <a:r>
              <a:rPr lang="es-CL" sz="1600" dirty="0" err="1"/>
              <a:t>parvularia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Del presupuesto aprobado al Ministerio de Educación (</a:t>
            </a:r>
            <a:r>
              <a:rPr lang="es-CL" sz="1600" b="1" dirty="0"/>
              <a:t>$11.062.790 millones)</a:t>
            </a:r>
            <a:r>
              <a:rPr lang="es-CL" sz="1600" dirty="0"/>
              <a:t> un 89% se destina a transferencias corrientes y adquisición de activos financieros, recursos que al mes de enero registraron erogaciones del 5,4% y 0% respectivamente, ambos calculados sobre el presupuesto vigente.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01, Programa 31: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DE OPERACIÓN DE EDUCACIÓN SUPERIOR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4281C6B-2E9E-4AD8-9CE7-C0BD70743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482160"/>
              </p:ext>
            </p:extLst>
          </p:nvPr>
        </p:nvGraphicFramePr>
        <p:xfrm>
          <a:off x="409013" y="1861659"/>
          <a:ext cx="8210799" cy="1946503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:a16="http://schemas.microsoft.com/office/drawing/2014/main" val="3840651370"/>
                    </a:ext>
                  </a:extLst>
                </a:gridCol>
                <a:gridCol w="314344">
                  <a:extLst>
                    <a:ext uri="{9D8B030D-6E8A-4147-A177-3AD203B41FA5}">
                      <a16:colId xmlns:a16="http://schemas.microsoft.com/office/drawing/2014/main" val="3419996726"/>
                    </a:ext>
                  </a:extLst>
                </a:gridCol>
                <a:gridCol w="325987">
                  <a:extLst>
                    <a:ext uri="{9D8B030D-6E8A-4147-A177-3AD203B41FA5}">
                      <a16:colId xmlns:a16="http://schemas.microsoft.com/office/drawing/2014/main" val="2882627857"/>
                    </a:ext>
                  </a:extLst>
                </a:gridCol>
                <a:gridCol w="3038664">
                  <a:extLst>
                    <a:ext uri="{9D8B030D-6E8A-4147-A177-3AD203B41FA5}">
                      <a16:colId xmlns:a16="http://schemas.microsoft.com/office/drawing/2014/main" val="1922408917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1606738978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193179406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264995695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114409865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136986277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860505859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8872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80554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6.732.976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6.732.976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281.114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47513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3.848.461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3.848.461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270.636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12711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362.160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362.160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6101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2.520.355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2.520.355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45523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2.520.355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2.520.355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8253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20.129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2.256.557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2.256.557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0463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Ley N° 20.027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263.798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263.798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67036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91767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153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386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EDUCACIÓN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8CC8CA4-1055-47E6-B185-E9D88EAF3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228039"/>
              </p:ext>
            </p:extLst>
          </p:nvPr>
        </p:nvGraphicFramePr>
        <p:xfrm>
          <a:off x="414336" y="1861659"/>
          <a:ext cx="8210801" cy="2018064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1581199545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59353223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570974189"/>
                    </a:ext>
                  </a:extLst>
                </a:gridCol>
                <a:gridCol w="2706758">
                  <a:extLst>
                    <a:ext uri="{9D8B030D-6E8A-4147-A177-3AD203B41FA5}">
                      <a16:colId xmlns:a16="http://schemas.microsoft.com/office/drawing/2014/main" val="1292184156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127078301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1108048064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4050272073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3737439364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1188480305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2224975541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903305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97718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31.832.259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31.832.259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1.785.379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58601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24.258.234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24.258.234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1.751.457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96601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6.513.896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6.513.896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5700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1.058.129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1.058.129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16447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95.588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95.588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14377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37.059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37.059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36677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925.482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925.482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82383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20914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64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788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AGENCIA DE CALIDAD DE LA EDUCACIÓN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205BE0-5780-43DF-8236-370B21969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180210"/>
              </p:ext>
            </p:extLst>
          </p:nvPr>
        </p:nvGraphicFramePr>
        <p:xfrm>
          <a:off x="414336" y="1863124"/>
          <a:ext cx="8210801" cy="3270656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2762785096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3412838159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2734482904"/>
                    </a:ext>
                  </a:extLst>
                </a:gridCol>
                <a:gridCol w="2706758">
                  <a:extLst>
                    <a:ext uri="{9D8B030D-6E8A-4147-A177-3AD203B41FA5}">
                      <a16:colId xmlns:a16="http://schemas.microsoft.com/office/drawing/2014/main" val="422192341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2424367434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3144822745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3733763025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2530447497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3649412655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951060358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593050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925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36.575.043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36.575.043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1.109.279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11016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9.457.978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9.457.978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526.330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36639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2.355.425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2.355.425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102.516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9953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24.146.182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24.146.182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480.433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62426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24.146.182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24.146.182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480.433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88789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Logros de Aprendizaje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18.112.523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18.112.523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103.511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88638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Desempeño, Párrafo 2° del Título II de la Ley N°20.529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4.304.849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4.304.849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370.758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079130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del Cumplimiento de Estándares de Desempeño Profesional Docente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1.728.810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1.728.810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5255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613.458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613.458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42457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60.871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60.871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77612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15.662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6200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92.694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92.694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79228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444.231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444.231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05200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38589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586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165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EDUCACIÓN PARVULARIA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125D4EC-366D-4962-B49E-A9406E4FC7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023050"/>
              </p:ext>
            </p:extLst>
          </p:nvPr>
        </p:nvGraphicFramePr>
        <p:xfrm>
          <a:off x="414336" y="1861659"/>
          <a:ext cx="8210801" cy="3007505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875970281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970387206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105063150"/>
                    </a:ext>
                  </a:extLst>
                </a:gridCol>
                <a:gridCol w="2706758">
                  <a:extLst>
                    <a:ext uri="{9D8B030D-6E8A-4147-A177-3AD203B41FA5}">
                      <a16:colId xmlns:a16="http://schemas.microsoft.com/office/drawing/2014/main" val="4164313020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860739335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2964160660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3448981878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4095241404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1896546596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1267624510"/>
                    </a:ext>
                  </a:extLst>
                </a:gridCol>
              </a:tblGrid>
              <a:tr h="1811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08512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086554"/>
                  </a:ext>
                </a:extLst>
              </a:tr>
              <a:tr h="1811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307.069.007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307.069.007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165.705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138544"/>
                  </a:ext>
                </a:extLst>
              </a:tr>
              <a:tr h="181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3.251.513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3.251.513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146.856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250764"/>
                  </a:ext>
                </a:extLst>
              </a:tr>
              <a:tr h="181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901.435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901.435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538262"/>
                  </a:ext>
                </a:extLst>
              </a:tr>
              <a:tr h="181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296.648.977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296.648.977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077947"/>
                  </a:ext>
                </a:extLst>
              </a:tr>
              <a:tr h="181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296.648.977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296.648.977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138562"/>
                  </a:ext>
                </a:extLst>
              </a:tr>
              <a:tr h="181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Integra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296.648.977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296.648.977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587779"/>
                  </a:ext>
                </a:extLst>
              </a:tr>
              <a:tr h="181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89.981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89.981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107666"/>
                  </a:ext>
                </a:extLst>
              </a:tr>
              <a:tr h="181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040603"/>
                  </a:ext>
                </a:extLst>
              </a:tr>
              <a:tr h="181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81.773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81.773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002592"/>
                  </a:ext>
                </a:extLst>
              </a:tr>
              <a:tr h="181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973726"/>
                  </a:ext>
                </a:extLst>
              </a:tr>
              <a:tr h="181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899330"/>
                  </a:ext>
                </a:extLst>
              </a:tr>
              <a:tr h="181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INTEGRA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6.175.101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820266"/>
                  </a:ext>
                </a:extLst>
              </a:tr>
              <a:tr h="181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733758"/>
                  </a:ext>
                </a:extLst>
              </a:tr>
              <a:tr h="181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653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037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05, Programa01: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BIBLIOTECAS, ARCHIVOS Y MUSEOS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8DE97DA-6E6E-4146-A1DF-412DD294E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880445"/>
              </p:ext>
            </p:extLst>
          </p:nvPr>
        </p:nvGraphicFramePr>
        <p:xfrm>
          <a:off x="414336" y="1861659"/>
          <a:ext cx="8210797" cy="4052096"/>
        </p:xfrm>
        <a:graphic>
          <a:graphicData uri="http://schemas.openxmlformats.org/drawingml/2006/table">
            <a:tbl>
              <a:tblPr/>
              <a:tblGrid>
                <a:gridCol w="348319">
                  <a:extLst>
                    <a:ext uri="{9D8B030D-6E8A-4147-A177-3AD203B41FA5}">
                      <a16:colId xmlns:a16="http://schemas.microsoft.com/office/drawing/2014/main" val="2821194238"/>
                    </a:ext>
                  </a:extLst>
                </a:gridCol>
                <a:gridCol w="321525">
                  <a:extLst>
                    <a:ext uri="{9D8B030D-6E8A-4147-A177-3AD203B41FA5}">
                      <a16:colId xmlns:a16="http://schemas.microsoft.com/office/drawing/2014/main" val="1694266930"/>
                    </a:ext>
                  </a:extLst>
                </a:gridCol>
                <a:gridCol w="333433">
                  <a:extLst>
                    <a:ext uri="{9D8B030D-6E8A-4147-A177-3AD203B41FA5}">
                      <a16:colId xmlns:a16="http://schemas.microsoft.com/office/drawing/2014/main" val="2857540935"/>
                    </a:ext>
                  </a:extLst>
                </a:gridCol>
                <a:gridCol w="2670446">
                  <a:extLst>
                    <a:ext uri="{9D8B030D-6E8A-4147-A177-3AD203B41FA5}">
                      <a16:colId xmlns:a16="http://schemas.microsoft.com/office/drawing/2014/main" val="2550652600"/>
                    </a:ext>
                  </a:extLst>
                </a:gridCol>
                <a:gridCol w="797858">
                  <a:extLst>
                    <a:ext uri="{9D8B030D-6E8A-4147-A177-3AD203B41FA5}">
                      <a16:colId xmlns:a16="http://schemas.microsoft.com/office/drawing/2014/main" val="1033770526"/>
                    </a:ext>
                  </a:extLst>
                </a:gridCol>
                <a:gridCol w="797858">
                  <a:extLst>
                    <a:ext uri="{9D8B030D-6E8A-4147-A177-3AD203B41FA5}">
                      <a16:colId xmlns:a16="http://schemas.microsoft.com/office/drawing/2014/main" val="59575527"/>
                    </a:ext>
                  </a:extLst>
                </a:gridCol>
                <a:gridCol w="797858">
                  <a:extLst>
                    <a:ext uri="{9D8B030D-6E8A-4147-A177-3AD203B41FA5}">
                      <a16:colId xmlns:a16="http://schemas.microsoft.com/office/drawing/2014/main" val="2782504477"/>
                    </a:ext>
                  </a:extLst>
                </a:gridCol>
                <a:gridCol w="714500">
                  <a:extLst>
                    <a:ext uri="{9D8B030D-6E8A-4147-A177-3AD203B41FA5}">
                      <a16:colId xmlns:a16="http://schemas.microsoft.com/office/drawing/2014/main" val="2309185249"/>
                    </a:ext>
                  </a:extLst>
                </a:gridCol>
                <a:gridCol w="714500">
                  <a:extLst>
                    <a:ext uri="{9D8B030D-6E8A-4147-A177-3AD203B41FA5}">
                      <a16:colId xmlns:a16="http://schemas.microsoft.com/office/drawing/2014/main" val="1467447505"/>
                    </a:ext>
                  </a:extLst>
                </a:gridCol>
                <a:gridCol w="714500">
                  <a:extLst>
                    <a:ext uri="{9D8B030D-6E8A-4147-A177-3AD203B41FA5}">
                      <a16:colId xmlns:a16="http://schemas.microsoft.com/office/drawing/2014/main" val="236758570"/>
                    </a:ext>
                  </a:extLst>
                </a:gridCol>
              </a:tblGrid>
              <a:tr h="171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044513"/>
                  </a:ext>
                </a:extLst>
              </a:tr>
              <a:tr h="274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300436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45.443.554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45.443.554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2.161.465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802986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22.534.258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22.534.258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1.584.827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774946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7.276.162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7.276.162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383.134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24659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433.522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433.522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901779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433.522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433.522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355062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8.538.445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8.538.445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186.722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78623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3.620.476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3.620.476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163.292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505795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1.647.876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1.647.876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130.384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184920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65.816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90013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1.734.373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1.734.373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372665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172.411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053423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4.917.969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4.917.969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04171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4.767.189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4.767.189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10711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150.780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150.780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98827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17.482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437609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17.482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390022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2.564.480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2.564.480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56087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2.274.668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2.274.668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709216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81.534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81.534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786750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117.990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117.990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686605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90.288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489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122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05,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BIBLIOTECAS, ARCHIVOS Y MUSEOS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8BB2ED9-3B62-4B4B-ACC6-839FB9B99C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852136"/>
              </p:ext>
            </p:extLst>
          </p:nvPr>
        </p:nvGraphicFramePr>
        <p:xfrm>
          <a:off x="414336" y="1861659"/>
          <a:ext cx="8210797" cy="2226454"/>
        </p:xfrm>
        <a:graphic>
          <a:graphicData uri="http://schemas.openxmlformats.org/drawingml/2006/table">
            <a:tbl>
              <a:tblPr/>
              <a:tblGrid>
                <a:gridCol w="348319">
                  <a:extLst>
                    <a:ext uri="{9D8B030D-6E8A-4147-A177-3AD203B41FA5}">
                      <a16:colId xmlns:a16="http://schemas.microsoft.com/office/drawing/2014/main" val="2730806346"/>
                    </a:ext>
                  </a:extLst>
                </a:gridCol>
                <a:gridCol w="321525">
                  <a:extLst>
                    <a:ext uri="{9D8B030D-6E8A-4147-A177-3AD203B41FA5}">
                      <a16:colId xmlns:a16="http://schemas.microsoft.com/office/drawing/2014/main" val="2239613729"/>
                    </a:ext>
                  </a:extLst>
                </a:gridCol>
                <a:gridCol w="333433">
                  <a:extLst>
                    <a:ext uri="{9D8B030D-6E8A-4147-A177-3AD203B41FA5}">
                      <a16:colId xmlns:a16="http://schemas.microsoft.com/office/drawing/2014/main" val="1639997195"/>
                    </a:ext>
                  </a:extLst>
                </a:gridCol>
                <a:gridCol w="2670446">
                  <a:extLst>
                    <a:ext uri="{9D8B030D-6E8A-4147-A177-3AD203B41FA5}">
                      <a16:colId xmlns:a16="http://schemas.microsoft.com/office/drawing/2014/main" val="4016427676"/>
                    </a:ext>
                  </a:extLst>
                </a:gridCol>
                <a:gridCol w="797858">
                  <a:extLst>
                    <a:ext uri="{9D8B030D-6E8A-4147-A177-3AD203B41FA5}">
                      <a16:colId xmlns:a16="http://schemas.microsoft.com/office/drawing/2014/main" val="4287269587"/>
                    </a:ext>
                  </a:extLst>
                </a:gridCol>
                <a:gridCol w="797858">
                  <a:extLst>
                    <a:ext uri="{9D8B030D-6E8A-4147-A177-3AD203B41FA5}">
                      <a16:colId xmlns:a16="http://schemas.microsoft.com/office/drawing/2014/main" val="175706555"/>
                    </a:ext>
                  </a:extLst>
                </a:gridCol>
                <a:gridCol w="797858">
                  <a:extLst>
                    <a:ext uri="{9D8B030D-6E8A-4147-A177-3AD203B41FA5}">
                      <a16:colId xmlns:a16="http://schemas.microsoft.com/office/drawing/2014/main" val="3569220044"/>
                    </a:ext>
                  </a:extLst>
                </a:gridCol>
                <a:gridCol w="714500">
                  <a:extLst>
                    <a:ext uri="{9D8B030D-6E8A-4147-A177-3AD203B41FA5}">
                      <a16:colId xmlns:a16="http://schemas.microsoft.com/office/drawing/2014/main" val="3924944791"/>
                    </a:ext>
                  </a:extLst>
                </a:gridCol>
                <a:gridCol w="714500">
                  <a:extLst>
                    <a:ext uri="{9D8B030D-6E8A-4147-A177-3AD203B41FA5}">
                      <a16:colId xmlns:a16="http://schemas.microsoft.com/office/drawing/2014/main" val="3823788403"/>
                    </a:ext>
                  </a:extLst>
                </a:gridCol>
                <a:gridCol w="714500">
                  <a:extLst>
                    <a:ext uri="{9D8B030D-6E8A-4147-A177-3AD203B41FA5}">
                      <a16:colId xmlns:a16="http://schemas.microsoft.com/office/drawing/2014/main" val="2271344753"/>
                    </a:ext>
                  </a:extLst>
                </a:gridCol>
              </a:tblGrid>
              <a:tr h="171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3314"/>
                  </a:ext>
                </a:extLst>
              </a:tr>
              <a:tr h="274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565514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827296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023972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1.512.205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1.512.205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836920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240612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485927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1.178.755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1.178.755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932782"/>
                  </a:ext>
                </a:extLst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614.455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614.455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503804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198717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029682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486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710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04,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RED DE BIBLIOTECAS PÚBLICAS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79D91CB-C2C0-43E1-9D0C-993D9372E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10704"/>
              </p:ext>
            </p:extLst>
          </p:nvPr>
        </p:nvGraphicFramePr>
        <p:xfrm>
          <a:off x="414336" y="1861659"/>
          <a:ext cx="8210797" cy="2506805"/>
        </p:xfrm>
        <a:graphic>
          <a:graphicData uri="http://schemas.openxmlformats.org/drawingml/2006/table">
            <a:tbl>
              <a:tblPr/>
              <a:tblGrid>
                <a:gridCol w="348319">
                  <a:extLst>
                    <a:ext uri="{9D8B030D-6E8A-4147-A177-3AD203B41FA5}">
                      <a16:colId xmlns:a16="http://schemas.microsoft.com/office/drawing/2014/main" val="2529359243"/>
                    </a:ext>
                  </a:extLst>
                </a:gridCol>
                <a:gridCol w="321525">
                  <a:extLst>
                    <a:ext uri="{9D8B030D-6E8A-4147-A177-3AD203B41FA5}">
                      <a16:colId xmlns:a16="http://schemas.microsoft.com/office/drawing/2014/main" val="209934772"/>
                    </a:ext>
                  </a:extLst>
                </a:gridCol>
                <a:gridCol w="333433">
                  <a:extLst>
                    <a:ext uri="{9D8B030D-6E8A-4147-A177-3AD203B41FA5}">
                      <a16:colId xmlns:a16="http://schemas.microsoft.com/office/drawing/2014/main" val="562334787"/>
                    </a:ext>
                  </a:extLst>
                </a:gridCol>
                <a:gridCol w="2670446">
                  <a:extLst>
                    <a:ext uri="{9D8B030D-6E8A-4147-A177-3AD203B41FA5}">
                      <a16:colId xmlns:a16="http://schemas.microsoft.com/office/drawing/2014/main" val="1352219204"/>
                    </a:ext>
                  </a:extLst>
                </a:gridCol>
                <a:gridCol w="797858">
                  <a:extLst>
                    <a:ext uri="{9D8B030D-6E8A-4147-A177-3AD203B41FA5}">
                      <a16:colId xmlns:a16="http://schemas.microsoft.com/office/drawing/2014/main" val="2204329240"/>
                    </a:ext>
                  </a:extLst>
                </a:gridCol>
                <a:gridCol w="797858">
                  <a:extLst>
                    <a:ext uri="{9D8B030D-6E8A-4147-A177-3AD203B41FA5}">
                      <a16:colId xmlns:a16="http://schemas.microsoft.com/office/drawing/2014/main" val="1835583456"/>
                    </a:ext>
                  </a:extLst>
                </a:gridCol>
                <a:gridCol w="797858">
                  <a:extLst>
                    <a:ext uri="{9D8B030D-6E8A-4147-A177-3AD203B41FA5}">
                      <a16:colId xmlns:a16="http://schemas.microsoft.com/office/drawing/2014/main" val="4056450361"/>
                    </a:ext>
                  </a:extLst>
                </a:gridCol>
                <a:gridCol w="714500">
                  <a:extLst>
                    <a:ext uri="{9D8B030D-6E8A-4147-A177-3AD203B41FA5}">
                      <a16:colId xmlns:a16="http://schemas.microsoft.com/office/drawing/2014/main" val="3218773061"/>
                    </a:ext>
                  </a:extLst>
                </a:gridCol>
                <a:gridCol w="714500">
                  <a:extLst>
                    <a:ext uri="{9D8B030D-6E8A-4147-A177-3AD203B41FA5}">
                      <a16:colId xmlns:a16="http://schemas.microsoft.com/office/drawing/2014/main" val="1443675191"/>
                    </a:ext>
                  </a:extLst>
                </a:gridCol>
                <a:gridCol w="714500">
                  <a:extLst>
                    <a:ext uri="{9D8B030D-6E8A-4147-A177-3AD203B41FA5}">
                      <a16:colId xmlns:a16="http://schemas.microsoft.com/office/drawing/2014/main" val="3428863144"/>
                    </a:ext>
                  </a:extLst>
                </a:gridCol>
              </a:tblGrid>
              <a:tr h="171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402370"/>
                  </a:ext>
                </a:extLst>
              </a:tr>
              <a:tr h="274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171307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6.457.451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6.457.451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888.103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83076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1.277.045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1.277.045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74.912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473493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4.954.499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4.954.499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784.791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062121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381522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974670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222.643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973287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100.805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100.805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924045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800437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28220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34.474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911779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106289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517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615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04,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MONUMENTOS NACIONALES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F891093-C2DE-496D-BDE1-07A8E31B0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280464"/>
              </p:ext>
            </p:extLst>
          </p:nvPr>
        </p:nvGraphicFramePr>
        <p:xfrm>
          <a:off x="414336" y="1861659"/>
          <a:ext cx="8210797" cy="1991708"/>
        </p:xfrm>
        <a:graphic>
          <a:graphicData uri="http://schemas.openxmlformats.org/drawingml/2006/table">
            <a:tbl>
              <a:tblPr/>
              <a:tblGrid>
                <a:gridCol w="348319">
                  <a:extLst>
                    <a:ext uri="{9D8B030D-6E8A-4147-A177-3AD203B41FA5}">
                      <a16:colId xmlns:a16="http://schemas.microsoft.com/office/drawing/2014/main" val="4253809142"/>
                    </a:ext>
                  </a:extLst>
                </a:gridCol>
                <a:gridCol w="321525">
                  <a:extLst>
                    <a:ext uri="{9D8B030D-6E8A-4147-A177-3AD203B41FA5}">
                      <a16:colId xmlns:a16="http://schemas.microsoft.com/office/drawing/2014/main" val="250097083"/>
                    </a:ext>
                  </a:extLst>
                </a:gridCol>
                <a:gridCol w="333433">
                  <a:extLst>
                    <a:ext uri="{9D8B030D-6E8A-4147-A177-3AD203B41FA5}">
                      <a16:colId xmlns:a16="http://schemas.microsoft.com/office/drawing/2014/main" val="982722994"/>
                    </a:ext>
                  </a:extLst>
                </a:gridCol>
                <a:gridCol w="2670446">
                  <a:extLst>
                    <a:ext uri="{9D8B030D-6E8A-4147-A177-3AD203B41FA5}">
                      <a16:colId xmlns:a16="http://schemas.microsoft.com/office/drawing/2014/main" val="927580905"/>
                    </a:ext>
                  </a:extLst>
                </a:gridCol>
                <a:gridCol w="797858">
                  <a:extLst>
                    <a:ext uri="{9D8B030D-6E8A-4147-A177-3AD203B41FA5}">
                      <a16:colId xmlns:a16="http://schemas.microsoft.com/office/drawing/2014/main" val="772012308"/>
                    </a:ext>
                  </a:extLst>
                </a:gridCol>
                <a:gridCol w="797858">
                  <a:extLst>
                    <a:ext uri="{9D8B030D-6E8A-4147-A177-3AD203B41FA5}">
                      <a16:colId xmlns:a16="http://schemas.microsoft.com/office/drawing/2014/main" val="1327391954"/>
                    </a:ext>
                  </a:extLst>
                </a:gridCol>
                <a:gridCol w="797858">
                  <a:extLst>
                    <a:ext uri="{9D8B030D-6E8A-4147-A177-3AD203B41FA5}">
                      <a16:colId xmlns:a16="http://schemas.microsoft.com/office/drawing/2014/main" val="759594227"/>
                    </a:ext>
                  </a:extLst>
                </a:gridCol>
                <a:gridCol w="714500">
                  <a:extLst>
                    <a:ext uri="{9D8B030D-6E8A-4147-A177-3AD203B41FA5}">
                      <a16:colId xmlns:a16="http://schemas.microsoft.com/office/drawing/2014/main" val="3136267597"/>
                    </a:ext>
                  </a:extLst>
                </a:gridCol>
                <a:gridCol w="714500">
                  <a:extLst>
                    <a:ext uri="{9D8B030D-6E8A-4147-A177-3AD203B41FA5}">
                      <a16:colId xmlns:a16="http://schemas.microsoft.com/office/drawing/2014/main" val="140898717"/>
                    </a:ext>
                  </a:extLst>
                </a:gridCol>
                <a:gridCol w="714500">
                  <a:extLst>
                    <a:ext uri="{9D8B030D-6E8A-4147-A177-3AD203B41FA5}">
                      <a16:colId xmlns:a16="http://schemas.microsoft.com/office/drawing/2014/main" val="1174780265"/>
                    </a:ext>
                  </a:extLst>
                </a:gridCol>
              </a:tblGrid>
              <a:tr h="171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104804"/>
                  </a:ext>
                </a:extLst>
              </a:tr>
              <a:tr h="274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899983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2.969.423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2.969.423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147.683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551387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1.251.676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1.251.676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126.731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475302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1.618.870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1.618.870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20.952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301505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96.877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96.877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370754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16.644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594726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44.323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44.323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065294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545493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073272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313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103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COMISIÓN NACIONAL DE INVESTIGACIÓN CIENTÍFICA Y TECNOLÓGICA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DC3D265-42A8-4A95-AA99-42A2E4D04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465584"/>
              </p:ext>
            </p:extLst>
          </p:nvPr>
        </p:nvGraphicFramePr>
        <p:xfrm>
          <a:off x="408495" y="1910375"/>
          <a:ext cx="8210797" cy="4048788"/>
        </p:xfrm>
        <a:graphic>
          <a:graphicData uri="http://schemas.openxmlformats.org/drawingml/2006/table">
            <a:tbl>
              <a:tblPr/>
              <a:tblGrid>
                <a:gridCol w="301757">
                  <a:extLst>
                    <a:ext uri="{9D8B030D-6E8A-4147-A177-3AD203B41FA5}">
                      <a16:colId xmlns:a16="http://schemas.microsoft.com/office/drawing/2014/main" val="176070507"/>
                    </a:ext>
                  </a:extLst>
                </a:gridCol>
                <a:gridCol w="301757">
                  <a:extLst>
                    <a:ext uri="{9D8B030D-6E8A-4147-A177-3AD203B41FA5}">
                      <a16:colId xmlns:a16="http://schemas.microsoft.com/office/drawing/2014/main" val="1012679351"/>
                    </a:ext>
                  </a:extLst>
                </a:gridCol>
                <a:gridCol w="301757">
                  <a:extLst>
                    <a:ext uri="{9D8B030D-6E8A-4147-A177-3AD203B41FA5}">
                      <a16:colId xmlns:a16="http://schemas.microsoft.com/office/drawing/2014/main" val="3628692530"/>
                    </a:ext>
                  </a:extLst>
                </a:gridCol>
                <a:gridCol w="2706757">
                  <a:extLst>
                    <a:ext uri="{9D8B030D-6E8A-4147-A177-3AD203B41FA5}">
                      <a16:colId xmlns:a16="http://schemas.microsoft.com/office/drawing/2014/main" val="2782954497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477920009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2633489220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1537669496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4177927754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3298785629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2313728872"/>
                    </a:ext>
                  </a:extLst>
                </a:gridCol>
              </a:tblGrid>
              <a:tr h="1713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06994"/>
                  </a:ext>
                </a:extLst>
              </a:tr>
              <a:tr h="2741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549734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328.150.693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328.150.693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28.787.720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234262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7.850.698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7.850.698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698.139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167485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1.437.066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1.437.066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16.439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803359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313.203.332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313.203.332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8.144.364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350825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109.946.351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109.946.351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5.674.562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031196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62.316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62.316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40279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Nacionales Postgrado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37.795.634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37.795.634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2.947.726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803529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Publicaciones Científicas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171.112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171.112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855015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Internacional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4.691.806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4.691.806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631384"/>
                  </a:ext>
                </a:extLst>
              </a:tr>
              <a:tr h="17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información Electrónica para Ciencia y Tecnología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7.793.353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7.793.353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4.839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808496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52.686.791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52.686.791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2.675.286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5845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Inserción de Investigadores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6.385.278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6.385.278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12465"/>
                  </a:ext>
                </a:extLst>
              </a:tr>
              <a:tr h="16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Complementario para Estudiantes de Postgrado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360.061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360.061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11.711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74546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203.256.981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203.256.981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2.469.802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141290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Científico y Tecnológico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136.567.326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136.567.326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2.469.698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657661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Ciencia y Tecnología (FONDEF)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20.663.603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20.663.603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159009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Explora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6.152.119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6.152.119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177827"/>
                  </a:ext>
                </a:extLst>
              </a:tr>
              <a:tr h="178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Regionales de Investigación Científica y Tecnológica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5.166.545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5.166.545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93678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Investigación Asociativa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29.766.048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29.766.048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537777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Científicos de Nivel Internacional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619.110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619.110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378895"/>
                  </a:ext>
                </a:extLst>
              </a:tr>
              <a:tr h="171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 Mineria Virtuosa, Inclusiva y Sostenida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4.322.230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4.322.230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96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5896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COMISIÓN NACIONAL DE INVESTIGACIÓN CIENTÍFICA Y TECNOLÓGICA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3A63566-054D-4EA2-8403-8E0E103E9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914464"/>
              </p:ext>
            </p:extLst>
          </p:nvPr>
        </p:nvGraphicFramePr>
        <p:xfrm>
          <a:off x="441750" y="1861659"/>
          <a:ext cx="8183389" cy="2539977"/>
        </p:xfrm>
        <a:graphic>
          <a:graphicData uri="http://schemas.openxmlformats.org/drawingml/2006/table">
            <a:tbl>
              <a:tblPr/>
              <a:tblGrid>
                <a:gridCol w="300749">
                  <a:extLst>
                    <a:ext uri="{9D8B030D-6E8A-4147-A177-3AD203B41FA5}">
                      <a16:colId xmlns:a16="http://schemas.microsoft.com/office/drawing/2014/main" val="3683148876"/>
                    </a:ext>
                  </a:extLst>
                </a:gridCol>
                <a:gridCol w="300749">
                  <a:extLst>
                    <a:ext uri="{9D8B030D-6E8A-4147-A177-3AD203B41FA5}">
                      <a16:colId xmlns:a16="http://schemas.microsoft.com/office/drawing/2014/main" val="3689744656"/>
                    </a:ext>
                  </a:extLst>
                </a:gridCol>
                <a:gridCol w="300749">
                  <a:extLst>
                    <a:ext uri="{9D8B030D-6E8A-4147-A177-3AD203B41FA5}">
                      <a16:colId xmlns:a16="http://schemas.microsoft.com/office/drawing/2014/main" val="2770953228"/>
                    </a:ext>
                  </a:extLst>
                </a:gridCol>
                <a:gridCol w="2697721">
                  <a:extLst>
                    <a:ext uri="{9D8B030D-6E8A-4147-A177-3AD203B41FA5}">
                      <a16:colId xmlns:a16="http://schemas.microsoft.com/office/drawing/2014/main" val="1265104697"/>
                    </a:ext>
                  </a:extLst>
                </a:gridCol>
                <a:gridCol w="806008">
                  <a:extLst>
                    <a:ext uri="{9D8B030D-6E8A-4147-A177-3AD203B41FA5}">
                      <a16:colId xmlns:a16="http://schemas.microsoft.com/office/drawing/2014/main" val="2784082098"/>
                    </a:ext>
                  </a:extLst>
                </a:gridCol>
                <a:gridCol w="806008">
                  <a:extLst>
                    <a:ext uri="{9D8B030D-6E8A-4147-A177-3AD203B41FA5}">
                      <a16:colId xmlns:a16="http://schemas.microsoft.com/office/drawing/2014/main" val="2194196977"/>
                    </a:ext>
                  </a:extLst>
                </a:gridCol>
                <a:gridCol w="806008">
                  <a:extLst>
                    <a:ext uri="{9D8B030D-6E8A-4147-A177-3AD203B41FA5}">
                      <a16:colId xmlns:a16="http://schemas.microsoft.com/office/drawing/2014/main" val="1527057333"/>
                    </a:ext>
                  </a:extLst>
                </a:gridCol>
                <a:gridCol w="721799">
                  <a:extLst>
                    <a:ext uri="{9D8B030D-6E8A-4147-A177-3AD203B41FA5}">
                      <a16:colId xmlns:a16="http://schemas.microsoft.com/office/drawing/2014/main" val="520061343"/>
                    </a:ext>
                  </a:extLst>
                </a:gridCol>
                <a:gridCol w="721799">
                  <a:extLst>
                    <a:ext uri="{9D8B030D-6E8A-4147-A177-3AD203B41FA5}">
                      <a16:colId xmlns:a16="http://schemas.microsoft.com/office/drawing/2014/main" val="2057444122"/>
                    </a:ext>
                  </a:extLst>
                </a:gridCol>
                <a:gridCol w="721799">
                  <a:extLst>
                    <a:ext uri="{9D8B030D-6E8A-4147-A177-3AD203B41FA5}">
                      <a16:colId xmlns:a16="http://schemas.microsoft.com/office/drawing/2014/main" val="233470644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096761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19358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65500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06043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225.511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225.511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26355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10.969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70263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8.560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74788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96.288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96.288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95647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109.694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109.694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78212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5.422.081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5.422.081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86083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5.422.081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5.422.081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1954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FONDEQUIP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5.422.081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5.422.081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74702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19.928.778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398575,6%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398575,6%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2437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19.928.778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398575,6%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398575,6%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70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06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76672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Educación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124744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600" dirty="0"/>
              <a:t>La ejecución del Ministerio del mes de enero ascendió a </a:t>
            </a:r>
            <a:r>
              <a:rPr lang="es-CL" sz="1600" b="1" dirty="0"/>
              <a:t>$621.085 millones</a:t>
            </a:r>
            <a:r>
              <a:rPr lang="es-CL" sz="1600" dirty="0"/>
              <a:t>, es decir, un </a:t>
            </a:r>
            <a:r>
              <a:rPr lang="es-CL" sz="1600" b="1" dirty="0"/>
              <a:t>5,6%</a:t>
            </a:r>
            <a:r>
              <a:rPr lang="es-CL" sz="1600" dirty="0"/>
              <a:t> respecto de la ley inicial, mayor en 0,6 puntos porcentuales al registrado a igual mes de 2017.  Presupuesto que no experimentó modificaciones a dicho mes.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600" dirty="0"/>
              <a:t>En cuanto a los presupuestos por Institución, un 80% del presupuesto vigente, se concentra en la Subsecretaría de Educación y en la Junta Nacional de Auxilio Escolar y Becas, que al mes de enero alcanzaron niveles de ejecución del 6,5% y 0,8%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600" dirty="0"/>
              <a:t>El programa “Red de Bibliotecas Públicas” es el que presenta la mayor tasa de gasto con un 13,8%, mientras que los programas “Dirección Pública”, “Fortalecimiento de la Educación Escolar Pública”,  “Apoyo a la Implementación de los Servicios Locales de Educación” y los Servicios Locales de Educación de “Barrancas” y “Puerto Cordillera” no registran ejecución al primer mes.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1742594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09 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AUXILIO ESCOLAR Y BECAS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970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0FBFCBC-FD27-4DD4-B39D-F940441E5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991469"/>
              </p:ext>
            </p:extLst>
          </p:nvPr>
        </p:nvGraphicFramePr>
        <p:xfrm>
          <a:off x="414336" y="1861659"/>
          <a:ext cx="8210796" cy="4015613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3316387150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3576046297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956766210"/>
                    </a:ext>
                  </a:extLst>
                </a:gridCol>
                <a:gridCol w="2706756">
                  <a:extLst>
                    <a:ext uri="{9D8B030D-6E8A-4147-A177-3AD203B41FA5}">
                      <a16:colId xmlns:a16="http://schemas.microsoft.com/office/drawing/2014/main" val="89841920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452792450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1171586114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1092697996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2838591518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4294003899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4165916796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239176"/>
                  </a:ext>
                </a:extLst>
              </a:tr>
              <a:tr h="2677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39832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651.974.907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651.974.907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8.354.891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15254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15.868.604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15.868.604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1.204.648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90296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5.569.967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5.569.967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27.853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30940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469.511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469.511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9782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469.511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469.511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99559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628.258.552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628.258.552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7.122.390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00810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628.258.552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628.258.552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7.122.390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4927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JUNJI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93.295.823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93.295.823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4.852.704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410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 Instituciones Colaboradoras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595.962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595.962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48345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Educación Básica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328.372.580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328.372.580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17263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a Terceros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23385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Programas de la JUNAEB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3.150.250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3.150.250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95.238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78515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de Vacaciones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3.624.227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3.624.227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2.173.836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3467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Kinder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30.403.900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30.403.900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73393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Enseñanza Media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133.619.524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133.619.524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64040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Refuerzo Educativo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308.965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308.965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0918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Prekinder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25.474.145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25.474.145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969319"/>
                  </a:ext>
                </a:extLst>
              </a:tr>
              <a:tr h="159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Alimentacion Especial para Estudiantes Adultos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8.422.919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8.422.919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08248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Alimentación para Actividades Extraescolares en liceos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176.897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176.897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756392"/>
                  </a:ext>
                </a:extLst>
              </a:tr>
              <a:tr h="267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Reescolarización plan 12 años escolaridad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205.560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205.560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232219"/>
                  </a:ext>
                </a:extLst>
              </a:tr>
              <a:tr h="164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Manipuladoras, Licitación ID 85-35-LP11, Líneas 3 y 4.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8" marR="8368" marT="83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6412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09 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AUXILIO ESCOLAR Y BECAS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97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8CBFD41-718C-4AA6-9A5A-E37DD03AB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523706"/>
              </p:ext>
            </p:extLst>
          </p:nvPr>
        </p:nvGraphicFramePr>
        <p:xfrm>
          <a:off x="414336" y="1910375"/>
          <a:ext cx="8176235" cy="2192035"/>
        </p:xfrm>
        <a:graphic>
          <a:graphicData uri="http://schemas.openxmlformats.org/drawingml/2006/table">
            <a:tbl>
              <a:tblPr/>
              <a:tblGrid>
                <a:gridCol w="300486">
                  <a:extLst>
                    <a:ext uri="{9D8B030D-6E8A-4147-A177-3AD203B41FA5}">
                      <a16:colId xmlns:a16="http://schemas.microsoft.com/office/drawing/2014/main" val="1021119597"/>
                    </a:ext>
                  </a:extLst>
                </a:gridCol>
                <a:gridCol w="300486">
                  <a:extLst>
                    <a:ext uri="{9D8B030D-6E8A-4147-A177-3AD203B41FA5}">
                      <a16:colId xmlns:a16="http://schemas.microsoft.com/office/drawing/2014/main" val="1550919419"/>
                    </a:ext>
                  </a:extLst>
                </a:gridCol>
                <a:gridCol w="300486">
                  <a:extLst>
                    <a:ext uri="{9D8B030D-6E8A-4147-A177-3AD203B41FA5}">
                      <a16:colId xmlns:a16="http://schemas.microsoft.com/office/drawing/2014/main" val="3485202642"/>
                    </a:ext>
                  </a:extLst>
                </a:gridCol>
                <a:gridCol w="2695364">
                  <a:extLst>
                    <a:ext uri="{9D8B030D-6E8A-4147-A177-3AD203B41FA5}">
                      <a16:colId xmlns:a16="http://schemas.microsoft.com/office/drawing/2014/main" val="1655341128"/>
                    </a:ext>
                  </a:extLst>
                </a:gridCol>
                <a:gridCol w="805303">
                  <a:extLst>
                    <a:ext uri="{9D8B030D-6E8A-4147-A177-3AD203B41FA5}">
                      <a16:colId xmlns:a16="http://schemas.microsoft.com/office/drawing/2014/main" val="900338788"/>
                    </a:ext>
                  </a:extLst>
                </a:gridCol>
                <a:gridCol w="805303">
                  <a:extLst>
                    <a:ext uri="{9D8B030D-6E8A-4147-A177-3AD203B41FA5}">
                      <a16:colId xmlns:a16="http://schemas.microsoft.com/office/drawing/2014/main" val="750696739"/>
                    </a:ext>
                  </a:extLst>
                </a:gridCol>
                <a:gridCol w="805303">
                  <a:extLst>
                    <a:ext uri="{9D8B030D-6E8A-4147-A177-3AD203B41FA5}">
                      <a16:colId xmlns:a16="http://schemas.microsoft.com/office/drawing/2014/main" val="369792273"/>
                    </a:ext>
                  </a:extLst>
                </a:gridCol>
                <a:gridCol w="721168">
                  <a:extLst>
                    <a:ext uri="{9D8B030D-6E8A-4147-A177-3AD203B41FA5}">
                      <a16:colId xmlns:a16="http://schemas.microsoft.com/office/drawing/2014/main" val="3220636649"/>
                    </a:ext>
                  </a:extLst>
                </a:gridCol>
                <a:gridCol w="721168">
                  <a:extLst>
                    <a:ext uri="{9D8B030D-6E8A-4147-A177-3AD203B41FA5}">
                      <a16:colId xmlns:a16="http://schemas.microsoft.com/office/drawing/2014/main" val="1665141965"/>
                    </a:ext>
                  </a:extLst>
                </a:gridCol>
                <a:gridCol w="721168">
                  <a:extLst>
                    <a:ext uri="{9D8B030D-6E8A-4147-A177-3AD203B41FA5}">
                      <a16:colId xmlns:a16="http://schemas.microsoft.com/office/drawing/2014/main" val="2068318047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280965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93856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1.673.984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1.673.984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57555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224.899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224.899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15666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92.385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92.385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89009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31791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23831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58011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132.289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30948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132.289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55141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47291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930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8664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09,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SALUD ESCOLAR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6660722-36FC-4CFA-AACE-6E70A11B7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170446"/>
              </p:ext>
            </p:extLst>
          </p:nvPr>
        </p:nvGraphicFramePr>
        <p:xfrm>
          <a:off x="414336" y="1861659"/>
          <a:ext cx="8210801" cy="2713948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1353612533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3739422728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4185108946"/>
                    </a:ext>
                  </a:extLst>
                </a:gridCol>
                <a:gridCol w="2706758">
                  <a:extLst>
                    <a:ext uri="{9D8B030D-6E8A-4147-A177-3AD203B41FA5}">
                      <a16:colId xmlns:a16="http://schemas.microsoft.com/office/drawing/2014/main" val="3270544610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167844182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4183297798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376257884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303312612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2138027016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181917141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04502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95214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31.369.346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31.369.346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153.974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51188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1.869.756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1.869.756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147.752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59237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377.349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377.349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5250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28.365.437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28.365.437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18923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28.365.437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28.365.437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59659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oral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8.779.801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8.779.801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55458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médica prebásica,básica,media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7.824.215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7.824.215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2395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y escuelas saludables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11.761.421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11.761.421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64353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9146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48429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754.804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21257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51691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907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9146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09,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BECAS Y ASISTENCIALIDAD ESTUDIANTIL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D891FC1-322B-448E-AE26-2406E044062F}"/>
              </a:ext>
            </a:extLst>
          </p:cNvPr>
          <p:cNvSpPr txBox="1">
            <a:spLocks/>
          </p:cNvSpPr>
          <p:nvPr/>
        </p:nvSpPr>
        <p:spPr>
          <a:xfrm>
            <a:off x="404935" y="14175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03689C0-85D8-4F46-90DC-2D9E0B6C4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752483"/>
              </p:ext>
            </p:extLst>
          </p:nvPr>
        </p:nvGraphicFramePr>
        <p:xfrm>
          <a:off x="404936" y="1772319"/>
          <a:ext cx="8220198" cy="4236339"/>
        </p:xfrm>
        <a:graphic>
          <a:graphicData uri="http://schemas.openxmlformats.org/drawingml/2006/table">
            <a:tbl>
              <a:tblPr/>
              <a:tblGrid>
                <a:gridCol w="302101">
                  <a:extLst>
                    <a:ext uri="{9D8B030D-6E8A-4147-A177-3AD203B41FA5}">
                      <a16:colId xmlns:a16="http://schemas.microsoft.com/office/drawing/2014/main" val="2468087845"/>
                    </a:ext>
                  </a:extLst>
                </a:gridCol>
                <a:gridCol w="302101">
                  <a:extLst>
                    <a:ext uri="{9D8B030D-6E8A-4147-A177-3AD203B41FA5}">
                      <a16:colId xmlns:a16="http://schemas.microsoft.com/office/drawing/2014/main" val="3758146402"/>
                    </a:ext>
                  </a:extLst>
                </a:gridCol>
                <a:gridCol w="302101">
                  <a:extLst>
                    <a:ext uri="{9D8B030D-6E8A-4147-A177-3AD203B41FA5}">
                      <a16:colId xmlns:a16="http://schemas.microsoft.com/office/drawing/2014/main" val="3939434510"/>
                    </a:ext>
                  </a:extLst>
                </a:gridCol>
                <a:gridCol w="2709858">
                  <a:extLst>
                    <a:ext uri="{9D8B030D-6E8A-4147-A177-3AD203B41FA5}">
                      <a16:colId xmlns:a16="http://schemas.microsoft.com/office/drawing/2014/main" val="3968209200"/>
                    </a:ext>
                  </a:extLst>
                </a:gridCol>
                <a:gridCol w="809633">
                  <a:extLst>
                    <a:ext uri="{9D8B030D-6E8A-4147-A177-3AD203B41FA5}">
                      <a16:colId xmlns:a16="http://schemas.microsoft.com/office/drawing/2014/main" val="878819999"/>
                    </a:ext>
                  </a:extLst>
                </a:gridCol>
                <a:gridCol w="809633">
                  <a:extLst>
                    <a:ext uri="{9D8B030D-6E8A-4147-A177-3AD203B41FA5}">
                      <a16:colId xmlns:a16="http://schemas.microsoft.com/office/drawing/2014/main" val="269742209"/>
                    </a:ext>
                  </a:extLst>
                </a:gridCol>
                <a:gridCol w="809633">
                  <a:extLst>
                    <a:ext uri="{9D8B030D-6E8A-4147-A177-3AD203B41FA5}">
                      <a16:colId xmlns:a16="http://schemas.microsoft.com/office/drawing/2014/main" val="2474791501"/>
                    </a:ext>
                  </a:extLst>
                </a:gridCol>
                <a:gridCol w="725046">
                  <a:extLst>
                    <a:ext uri="{9D8B030D-6E8A-4147-A177-3AD203B41FA5}">
                      <a16:colId xmlns:a16="http://schemas.microsoft.com/office/drawing/2014/main" val="3900817779"/>
                    </a:ext>
                  </a:extLst>
                </a:gridCol>
                <a:gridCol w="725046">
                  <a:extLst>
                    <a:ext uri="{9D8B030D-6E8A-4147-A177-3AD203B41FA5}">
                      <a16:colId xmlns:a16="http://schemas.microsoft.com/office/drawing/2014/main" val="1131020617"/>
                    </a:ext>
                  </a:extLst>
                </a:gridCol>
                <a:gridCol w="725046">
                  <a:extLst>
                    <a:ext uri="{9D8B030D-6E8A-4147-A177-3AD203B41FA5}">
                      <a16:colId xmlns:a16="http://schemas.microsoft.com/office/drawing/2014/main" val="2789375243"/>
                    </a:ext>
                  </a:extLst>
                </a:gridCol>
              </a:tblGrid>
              <a:tr h="1377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956871"/>
                  </a:ext>
                </a:extLst>
              </a:tr>
              <a:tr h="2203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13896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367.212.888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367.212.888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11.249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632557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323.607.826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323.607.826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517346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323.252.025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323.252.025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204097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Becas Indígenas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29.666.963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29.666.963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33813"/>
                  </a:ext>
                </a:extLst>
              </a:tr>
              <a:tr h="220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Campamentos  Recreativos para Escolares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2.212.412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2.212.412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886687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Especial de Utiles Escolares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7.841.910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7.841.910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74646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Residencia Familiar Estudiantil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8.169.806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8.169.806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305682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Especial de Becas Art.56 Ley N° 18.681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3.967.581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3.967.581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164616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Presidente de  la República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28.958.676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28.958.676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802578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para la Prueba de Selección Universitaria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5.966.380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5.966.380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479982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de Mantención  para Educación Superior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218.707.450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218.707.450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785001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Tarjeta  Nacional del Estudiante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7.608.816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7.608.816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565110"/>
                  </a:ext>
                </a:extLst>
              </a:tr>
              <a:tr h="220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Prácticas Profesionales, Educación Media Técnico Profesional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3.880.321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3.880.321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982411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de Apoyo y Retención Escolar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4.983.191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4.983.191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985045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Asistencialidad Educación Superior Chaitén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461989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Polimetales de Arica, Ley  N° 20.590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1.080.707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1.080.707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337887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Incendios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182.628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182.628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579019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355.801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858526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Hogares insulares V Región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355.801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98686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43.603.062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43.603.062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118862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43.603.062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43.603.062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214875"/>
                  </a:ext>
                </a:extLst>
              </a:tr>
              <a:tr h="257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Acceso a TIC´s para Estudiantes de 7° Básico con excelencia, de Establecimientos de Educación Particular Subvencionados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10.050.435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10.050.435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45872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Acceso a TIC´s para Estudiantes de 7° Básico, de Establecimientos de Educación del Sector Municipal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33.552.627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33.552.627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085533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064503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831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8051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11,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pt-BR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pt-BR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cumulada al mes de enero de 2018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2F3E1DD-7DDF-490E-9A44-1270472E39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803269"/>
              </p:ext>
            </p:extLst>
          </p:nvPr>
        </p:nvGraphicFramePr>
        <p:xfrm>
          <a:off x="414336" y="1862043"/>
          <a:ext cx="8210799" cy="3558902"/>
        </p:xfrm>
        <a:graphic>
          <a:graphicData uri="http://schemas.openxmlformats.org/drawingml/2006/table">
            <a:tbl>
              <a:tblPr/>
              <a:tblGrid>
                <a:gridCol w="285892">
                  <a:extLst>
                    <a:ext uri="{9D8B030D-6E8A-4147-A177-3AD203B41FA5}">
                      <a16:colId xmlns:a16="http://schemas.microsoft.com/office/drawing/2014/main" val="632558268"/>
                    </a:ext>
                  </a:extLst>
                </a:gridCol>
                <a:gridCol w="285892">
                  <a:extLst>
                    <a:ext uri="{9D8B030D-6E8A-4147-A177-3AD203B41FA5}">
                      <a16:colId xmlns:a16="http://schemas.microsoft.com/office/drawing/2014/main" val="990120228"/>
                    </a:ext>
                  </a:extLst>
                </a:gridCol>
                <a:gridCol w="285892">
                  <a:extLst>
                    <a:ext uri="{9D8B030D-6E8A-4147-A177-3AD203B41FA5}">
                      <a16:colId xmlns:a16="http://schemas.microsoft.com/office/drawing/2014/main" val="1712003182"/>
                    </a:ext>
                  </a:extLst>
                </a:gridCol>
                <a:gridCol w="2996139">
                  <a:extLst>
                    <a:ext uri="{9D8B030D-6E8A-4147-A177-3AD203B41FA5}">
                      <a16:colId xmlns:a16="http://schemas.microsoft.com/office/drawing/2014/main" val="3691193472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3431054597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1486464850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2746181563"/>
                    </a:ext>
                  </a:extLst>
                </a:gridCol>
                <a:gridCol w="686139">
                  <a:extLst>
                    <a:ext uri="{9D8B030D-6E8A-4147-A177-3AD203B41FA5}">
                      <a16:colId xmlns:a16="http://schemas.microsoft.com/office/drawing/2014/main" val="1092469717"/>
                    </a:ext>
                  </a:extLst>
                </a:gridCol>
                <a:gridCol w="686139">
                  <a:extLst>
                    <a:ext uri="{9D8B030D-6E8A-4147-A177-3AD203B41FA5}">
                      <a16:colId xmlns:a16="http://schemas.microsoft.com/office/drawing/2014/main" val="424001863"/>
                    </a:ext>
                  </a:extLst>
                </a:gridCol>
                <a:gridCol w="686139">
                  <a:extLst>
                    <a:ext uri="{9D8B030D-6E8A-4147-A177-3AD203B41FA5}">
                      <a16:colId xmlns:a16="http://schemas.microsoft.com/office/drawing/2014/main" val="688075936"/>
                    </a:ext>
                  </a:extLst>
                </a:gridCol>
              </a:tblGrid>
              <a:tr h="164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90777"/>
                  </a:ext>
                </a:extLst>
              </a:tr>
              <a:tr h="263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82294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624.297.018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624.297.018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45.239.771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396851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216.654.051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216.654.051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13.685.177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074458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40.241.622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40.241.622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853.355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45770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8.520.726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8.520.726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3.463.685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261758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31.325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31.325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64841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8.489.401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8.489.401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3.463.685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91370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202.990.510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202.990.510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16.246.879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75517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4.774.242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4.774.242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336156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4.774.242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4.774.242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686773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198.216.268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198.216.268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16.246.879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74730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con Municipalidades y otras Instituciones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190.277.128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190.277.128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16.240.139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0320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Material de Enseñanza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5.978.796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5.978.796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04516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Fomento de Lectura Primera Infancia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986.643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986.643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778618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a Terceros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973.701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973.701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593111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1.729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284573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1.729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16157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20.684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10311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123623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20.684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433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4423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11,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pt-BR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pt-BR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cumulada al mes de enero de 2018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DFB0712-AD80-4161-A772-A30A33ED2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942099"/>
              </p:ext>
            </p:extLst>
          </p:nvPr>
        </p:nvGraphicFramePr>
        <p:xfrm>
          <a:off x="404935" y="1868116"/>
          <a:ext cx="8220200" cy="3558902"/>
        </p:xfrm>
        <a:graphic>
          <a:graphicData uri="http://schemas.openxmlformats.org/drawingml/2006/table">
            <a:tbl>
              <a:tblPr/>
              <a:tblGrid>
                <a:gridCol w="286219">
                  <a:extLst>
                    <a:ext uri="{9D8B030D-6E8A-4147-A177-3AD203B41FA5}">
                      <a16:colId xmlns:a16="http://schemas.microsoft.com/office/drawing/2014/main" val="745259591"/>
                    </a:ext>
                  </a:extLst>
                </a:gridCol>
                <a:gridCol w="286219">
                  <a:extLst>
                    <a:ext uri="{9D8B030D-6E8A-4147-A177-3AD203B41FA5}">
                      <a16:colId xmlns:a16="http://schemas.microsoft.com/office/drawing/2014/main" val="4113850900"/>
                    </a:ext>
                  </a:extLst>
                </a:gridCol>
                <a:gridCol w="286219">
                  <a:extLst>
                    <a:ext uri="{9D8B030D-6E8A-4147-A177-3AD203B41FA5}">
                      <a16:colId xmlns:a16="http://schemas.microsoft.com/office/drawing/2014/main" val="385066076"/>
                    </a:ext>
                  </a:extLst>
                </a:gridCol>
                <a:gridCol w="2999570">
                  <a:extLst>
                    <a:ext uri="{9D8B030D-6E8A-4147-A177-3AD203B41FA5}">
                      <a16:colId xmlns:a16="http://schemas.microsoft.com/office/drawing/2014/main" val="2684973121"/>
                    </a:ext>
                  </a:extLst>
                </a:gridCol>
                <a:gridCol w="767066">
                  <a:extLst>
                    <a:ext uri="{9D8B030D-6E8A-4147-A177-3AD203B41FA5}">
                      <a16:colId xmlns:a16="http://schemas.microsoft.com/office/drawing/2014/main" val="2736205923"/>
                    </a:ext>
                  </a:extLst>
                </a:gridCol>
                <a:gridCol w="767066">
                  <a:extLst>
                    <a:ext uri="{9D8B030D-6E8A-4147-A177-3AD203B41FA5}">
                      <a16:colId xmlns:a16="http://schemas.microsoft.com/office/drawing/2014/main" val="3395101917"/>
                    </a:ext>
                  </a:extLst>
                </a:gridCol>
                <a:gridCol w="767066">
                  <a:extLst>
                    <a:ext uri="{9D8B030D-6E8A-4147-A177-3AD203B41FA5}">
                      <a16:colId xmlns:a16="http://schemas.microsoft.com/office/drawing/2014/main" val="118108998"/>
                    </a:ext>
                  </a:extLst>
                </a:gridCol>
                <a:gridCol w="686925">
                  <a:extLst>
                    <a:ext uri="{9D8B030D-6E8A-4147-A177-3AD203B41FA5}">
                      <a16:colId xmlns:a16="http://schemas.microsoft.com/office/drawing/2014/main" val="3545283886"/>
                    </a:ext>
                  </a:extLst>
                </a:gridCol>
                <a:gridCol w="686925">
                  <a:extLst>
                    <a:ext uri="{9D8B030D-6E8A-4147-A177-3AD203B41FA5}">
                      <a16:colId xmlns:a16="http://schemas.microsoft.com/office/drawing/2014/main" val="1115766723"/>
                    </a:ext>
                  </a:extLst>
                </a:gridCol>
                <a:gridCol w="686925">
                  <a:extLst>
                    <a:ext uri="{9D8B030D-6E8A-4147-A177-3AD203B41FA5}">
                      <a16:colId xmlns:a16="http://schemas.microsoft.com/office/drawing/2014/main" val="3300613163"/>
                    </a:ext>
                  </a:extLst>
                </a:gridCol>
              </a:tblGrid>
              <a:tr h="164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695041"/>
                  </a:ext>
                </a:extLst>
              </a:tr>
              <a:tr h="263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31467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6.348.225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6.348.225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054777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51.403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51.403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347008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2.295.478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2.295.478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43404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652.718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652.718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59311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1.226.313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1.226.313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78151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1.060.434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1.060.434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06284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1.061.879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1.061.879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216255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143.816.501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143.816.501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519131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143.816.501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143.816.501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48717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570532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456865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a Contratistas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18.465.394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18.465.394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91607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Recuperacion  por Anticipos a Contratistas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-18.465.394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-18.465.394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868965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161.697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64284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161.697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149046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4.788.651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161.697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294259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913.483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913.483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10.798.110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1182,1%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1182,1%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74769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912.483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912.483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9740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10.798.110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1079811,0%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1079811,0%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19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647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11,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pt-BR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ALTERNATIVOS DE ENSEÑANZA PRE-ESCOLAR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0C85721-1F39-4C2B-9DD8-43EB40AB6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14349"/>
              </p:ext>
            </p:extLst>
          </p:nvPr>
        </p:nvGraphicFramePr>
        <p:xfrm>
          <a:off x="414335" y="1864383"/>
          <a:ext cx="8210800" cy="3987288"/>
        </p:xfrm>
        <a:graphic>
          <a:graphicData uri="http://schemas.openxmlformats.org/drawingml/2006/table">
            <a:tbl>
              <a:tblPr/>
              <a:tblGrid>
                <a:gridCol w="285892">
                  <a:extLst>
                    <a:ext uri="{9D8B030D-6E8A-4147-A177-3AD203B41FA5}">
                      <a16:colId xmlns:a16="http://schemas.microsoft.com/office/drawing/2014/main" val="2918529391"/>
                    </a:ext>
                  </a:extLst>
                </a:gridCol>
                <a:gridCol w="285892">
                  <a:extLst>
                    <a:ext uri="{9D8B030D-6E8A-4147-A177-3AD203B41FA5}">
                      <a16:colId xmlns:a16="http://schemas.microsoft.com/office/drawing/2014/main" val="2181363271"/>
                    </a:ext>
                  </a:extLst>
                </a:gridCol>
                <a:gridCol w="285892">
                  <a:extLst>
                    <a:ext uri="{9D8B030D-6E8A-4147-A177-3AD203B41FA5}">
                      <a16:colId xmlns:a16="http://schemas.microsoft.com/office/drawing/2014/main" val="2307221958"/>
                    </a:ext>
                  </a:extLst>
                </a:gridCol>
                <a:gridCol w="2996140">
                  <a:extLst>
                    <a:ext uri="{9D8B030D-6E8A-4147-A177-3AD203B41FA5}">
                      <a16:colId xmlns:a16="http://schemas.microsoft.com/office/drawing/2014/main" val="1690939021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2979246727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1637595870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1315710122"/>
                    </a:ext>
                  </a:extLst>
                </a:gridCol>
                <a:gridCol w="686139">
                  <a:extLst>
                    <a:ext uri="{9D8B030D-6E8A-4147-A177-3AD203B41FA5}">
                      <a16:colId xmlns:a16="http://schemas.microsoft.com/office/drawing/2014/main" val="589371246"/>
                    </a:ext>
                  </a:extLst>
                </a:gridCol>
                <a:gridCol w="686139">
                  <a:extLst>
                    <a:ext uri="{9D8B030D-6E8A-4147-A177-3AD203B41FA5}">
                      <a16:colId xmlns:a16="http://schemas.microsoft.com/office/drawing/2014/main" val="1773079255"/>
                    </a:ext>
                  </a:extLst>
                </a:gridCol>
                <a:gridCol w="686139">
                  <a:extLst>
                    <a:ext uri="{9D8B030D-6E8A-4147-A177-3AD203B41FA5}">
                      <a16:colId xmlns:a16="http://schemas.microsoft.com/office/drawing/2014/main" val="2428542191"/>
                    </a:ext>
                  </a:extLst>
                </a:gridCol>
              </a:tblGrid>
              <a:tr h="164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382202"/>
                  </a:ext>
                </a:extLst>
              </a:tr>
              <a:tr h="263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968757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15.717.631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15.717.631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708.425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602579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5.877.808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5.877.808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436.546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089522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1.361.965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1.361.965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2.557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12661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25.504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260116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1.797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074295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23.707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037278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8.080.994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8.080.994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746459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8.080.994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8.080.994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421885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Material de Enseñanza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1.035.353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1.035.353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826261"/>
                  </a:ext>
                </a:extLst>
              </a:tr>
              <a:tr h="263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Conozca  a su Hijo y Proyecto Mejoramiento Atención a la Infancia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6.807.331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6.807.331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29878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Fomento de Lectura Primera Infancia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238.310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238.310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889415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111812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862295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359.100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690309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156.104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156.104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516733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20.060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20.060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48243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105.986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105.986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42131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25.137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49299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51.813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51.813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970139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216.956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21695,6%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21695,6%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927036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216.956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21695,6%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21695,6%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301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3729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13:</a:t>
            </a:r>
          </a:p>
          <a:p>
            <a:pPr algn="ctr" defTabSz="733425" fontAlgn="base">
              <a:spcAft>
                <a:spcPct val="0"/>
              </a:spcAft>
            </a:pPr>
            <a:r>
              <a:rPr lang="pt-BR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RECTORES</a:t>
            </a:r>
          </a:p>
          <a:p>
            <a:pPr algn="ctr" defTabSz="733425" fontAlgn="base">
              <a:spcAft>
                <a:spcPct val="0"/>
              </a:spcAft>
            </a:pPr>
            <a:r>
              <a:rPr lang="pt-BR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2542A4C-246B-4FFD-AED4-F6CC94ABC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765384"/>
              </p:ext>
            </p:extLst>
          </p:nvPr>
        </p:nvGraphicFramePr>
        <p:xfrm>
          <a:off x="414336" y="1868116"/>
          <a:ext cx="8210801" cy="2192035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3219103033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992509230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2842850301"/>
                    </a:ext>
                  </a:extLst>
                </a:gridCol>
                <a:gridCol w="2706758">
                  <a:extLst>
                    <a:ext uri="{9D8B030D-6E8A-4147-A177-3AD203B41FA5}">
                      <a16:colId xmlns:a16="http://schemas.microsoft.com/office/drawing/2014/main" val="3445294772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2163856061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317175717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2726171725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1942214959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3237779421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3460343944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109052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01090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691.350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691.350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40.704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54024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466.234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466.234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31.117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38937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191.947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191.947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9.587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38721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26.274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26.274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30911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26.274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26.274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98469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43229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93405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00600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09037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141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0192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15:</a:t>
            </a:r>
          </a:p>
          <a:p>
            <a:pPr algn="ctr" defTabSz="733425" fontAlgn="base">
              <a:spcAft>
                <a:spcPct val="0"/>
              </a:spcAft>
            </a:pPr>
            <a:r>
              <a:rPr lang="pt-BR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EDUCACIÓN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pt-BR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2FA1829-A739-4DE8-85D0-93C44331F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255934"/>
              </p:ext>
            </p:extLst>
          </p:nvPr>
        </p:nvGraphicFramePr>
        <p:xfrm>
          <a:off x="414336" y="1854852"/>
          <a:ext cx="8210801" cy="3583803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2464146171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1790429345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2255273318"/>
                    </a:ext>
                  </a:extLst>
                </a:gridCol>
                <a:gridCol w="2706758">
                  <a:extLst>
                    <a:ext uri="{9D8B030D-6E8A-4147-A177-3AD203B41FA5}">
                      <a16:colId xmlns:a16="http://schemas.microsoft.com/office/drawing/2014/main" val="2987657528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3543230318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1456777503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168106854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1326327290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2156719625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2337842347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396116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29929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2.229.271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2.229.271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168.692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87858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1.873.115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1.873.115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127.364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0988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256.287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256.287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7907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67890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94886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25559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3.377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40897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3.377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87870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Art.87, letra g), DFL N°2,  de 2010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3.377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0859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28712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8148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3061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70070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1.527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8182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9.089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62175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14.303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22283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2313,9%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2313,9%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3853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2313,9%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2313,9%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469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8864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16,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pt-BR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CULTURA Y LAS ARTES</a:t>
            </a:r>
          </a:p>
          <a:p>
            <a:pPr algn="ctr" defTabSz="733425" fontAlgn="base">
              <a:spcAft>
                <a:spcPct val="0"/>
              </a:spcAft>
            </a:pPr>
            <a:r>
              <a:rPr lang="pt-BR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BDE870D-FC62-4556-B6EE-ACD62D468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476473"/>
              </p:ext>
            </p:extLst>
          </p:nvPr>
        </p:nvGraphicFramePr>
        <p:xfrm>
          <a:off x="421724" y="1874573"/>
          <a:ext cx="8203412" cy="3752542"/>
        </p:xfrm>
        <a:graphic>
          <a:graphicData uri="http://schemas.openxmlformats.org/drawingml/2006/table">
            <a:tbl>
              <a:tblPr/>
              <a:tblGrid>
                <a:gridCol w="322404">
                  <a:extLst>
                    <a:ext uri="{9D8B030D-6E8A-4147-A177-3AD203B41FA5}">
                      <a16:colId xmlns:a16="http://schemas.microsoft.com/office/drawing/2014/main" val="1658524845"/>
                    </a:ext>
                  </a:extLst>
                </a:gridCol>
                <a:gridCol w="297605">
                  <a:extLst>
                    <a:ext uri="{9D8B030D-6E8A-4147-A177-3AD203B41FA5}">
                      <a16:colId xmlns:a16="http://schemas.microsoft.com/office/drawing/2014/main" val="4250553247"/>
                    </a:ext>
                  </a:extLst>
                </a:gridCol>
                <a:gridCol w="308627">
                  <a:extLst>
                    <a:ext uri="{9D8B030D-6E8A-4147-A177-3AD203B41FA5}">
                      <a16:colId xmlns:a16="http://schemas.microsoft.com/office/drawing/2014/main" val="4005239143"/>
                    </a:ext>
                  </a:extLst>
                </a:gridCol>
                <a:gridCol w="3075247">
                  <a:extLst>
                    <a:ext uri="{9D8B030D-6E8A-4147-A177-3AD203B41FA5}">
                      <a16:colId xmlns:a16="http://schemas.microsoft.com/office/drawing/2014/main" val="1270971637"/>
                    </a:ext>
                  </a:extLst>
                </a:gridCol>
                <a:gridCol w="738500">
                  <a:extLst>
                    <a:ext uri="{9D8B030D-6E8A-4147-A177-3AD203B41FA5}">
                      <a16:colId xmlns:a16="http://schemas.microsoft.com/office/drawing/2014/main" val="3450998862"/>
                    </a:ext>
                  </a:extLst>
                </a:gridCol>
                <a:gridCol w="738500">
                  <a:extLst>
                    <a:ext uri="{9D8B030D-6E8A-4147-A177-3AD203B41FA5}">
                      <a16:colId xmlns:a16="http://schemas.microsoft.com/office/drawing/2014/main" val="2733184604"/>
                    </a:ext>
                  </a:extLst>
                </a:gridCol>
                <a:gridCol w="738500">
                  <a:extLst>
                    <a:ext uri="{9D8B030D-6E8A-4147-A177-3AD203B41FA5}">
                      <a16:colId xmlns:a16="http://schemas.microsoft.com/office/drawing/2014/main" val="51282340"/>
                    </a:ext>
                  </a:extLst>
                </a:gridCol>
                <a:gridCol w="661343">
                  <a:extLst>
                    <a:ext uri="{9D8B030D-6E8A-4147-A177-3AD203B41FA5}">
                      <a16:colId xmlns:a16="http://schemas.microsoft.com/office/drawing/2014/main" val="194905351"/>
                    </a:ext>
                  </a:extLst>
                </a:gridCol>
                <a:gridCol w="661343">
                  <a:extLst>
                    <a:ext uri="{9D8B030D-6E8A-4147-A177-3AD203B41FA5}">
                      <a16:colId xmlns:a16="http://schemas.microsoft.com/office/drawing/2014/main" val="3209924044"/>
                    </a:ext>
                  </a:extLst>
                </a:gridCol>
                <a:gridCol w="661343">
                  <a:extLst>
                    <a:ext uri="{9D8B030D-6E8A-4147-A177-3AD203B41FA5}">
                      <a16:colId xmlns:a16="http://schemas.microsoft.com/office/drawing/2014/main" val="4082088273"/>
                    </a:ext>
                  </a:extLst>
                </a:gridCol>
              </a:tblGrid>
              <a:tr h="159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431464"/>
                  </a:ext>
                </a:extLst>
              </a:tr>
              <a:tr h="2544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525667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84.937.594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84.937.594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3.220.725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612582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15.593.003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15.593.003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1.082.858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483234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4.180.859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4.180.859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52.492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97181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17.603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17.603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226621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17.603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17.603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450470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52.061.988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52.061.988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537.918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167893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21.519.851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21.519.851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194872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081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824.064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824.064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017571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2.973.435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2.973.435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07149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3.012.813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3.012.813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070195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2.128.999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2.128.999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055535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3.258.535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3.258.535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717979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6.609.715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6.609.715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99016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1.198.516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1.198.516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050844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1.513.774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1.513.774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374505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057465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779209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29.400.087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29.400.087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537.918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419812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13.037.034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13.037.034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265.998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502178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3.544.518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3.544.518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170.604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536626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1.402.521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1.402.521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995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18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76672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Educación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5025B20-CB97-4802-8171-9BECB0336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07663"/>
              </p:ext>
            </p:extLst>
          </p:nvPr>
        </p:nvGraphicFramePr>
        <p:xfrm>
          <a:off x="414338" y="1628800"/>
          <a:ext cx="8201484" cy="2736302"/>
        </p:xfrm>
        <a:graphic>
          <a:graphicData uri="http://schemas.openxmlformats.org/drawingml/2006/table">
            <a:tbl>
              <a:tblPr/>
              <a:tblGrid>
                <a:gridCol w="808913">
                  <a:extLst>
                    <a:ext uri="{9D8B030D-6E8A-4147-A177-3AD203B41FA5}">
                      <a16:colId xmlns:a16="http://schemas.microsoft.com/office/drawing/2014/main" val="2727474351"/>
                    </a:ext>
                  </a:extLst>
                </a:gridCol>
                <a:gridCol w="2943547">
                  <a:extLst>
                    <a:ext uri="{9D8B030D-6E8A-4147-A177-3AD203B41FA5}">
                      <a16:colId xmlns:a16="http://schemas.microsoft.com/office/drawing/2014/main" val="795128984"/>
                    </a:ext>
                  </a:extLst>
                </a:gridCol>
                <a:gridCol w="808913">
                  <a:extLst>
                    <a:ext uri="{9D8B030D-6E8A-4147-A177-3AD203B41FA5}">
                      <a16:colId xmlns:a16="http://schemas.microsoft.com/office/drawing/2014/main" val="323138671"/>
                    </a:ext>
                  </a:extLst>
                </a:gridCol>
                <a:gridCol w="808913">
                  <a:extLst>
                    <a:ext uri="{9D8B030D-6E8A-4147-A177-3AD203B41FA5}">
                      <a16:colId xmlns:a16="http://schemas.microsoft.com/office/drawing/2014/main" val="2525346080"/>
                    </a:ext>
                  </a:extLst>
                </a:gridCol>
                <a:gridCol w="808913">
                  <a:extLst>
                    <a:ext uri="{9D8B030D-6E8A-4147-A177-3AD203B41FA5}">
                      <a16:colId xmlns:a16="http://schemas.microsoft.com/office/drawing/2014/main" val="3573160821"/>
                    </a:ext>
                  </a:extLst>
                </a:gridCol>
                <a:gridCol w="674095">
                  <a:extLst>
                    <a:ext uri="{9D8B030D-6E8A-4147-A177-3AD203B41FA5}">
                      <a16:colId xmlns:a16="http://schemas.microsoft.com/office/drawing/2014/main" val="3807325442"/>
                    </a:ext>
                  </a:extLst>
                </a:gridCol>
                <a:gridCol w="674095">
                  <a:extLst>
                    <a:ext uri="{9D8B030D-6E8A-4147-A177-3AD203B41FA5}">
                      <a16:colId xmlns:a16="http://schemas.microsoft.com/office/drawing/2014/main" val="446530580"/>
                    </a:ext>
                  </a:extLst>
                </a:gridCol>
                <a:gridCol w="674095">
                  <a:extLst>
                    <a:ext uri="{9D8B030D-6E8A-4147-A177-3AD203B41FA5}">
                      <a16:colId xmlns:a16="http://schemas.microsoft.com/office/drawing/2014/main" val="3159704591"/>
                    </a:ext>
                  </a:extLst>
                </a:gridCol>
              </a:tblGrid>
              <a:tr h="17540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289436"/>
                  </a:ext>
                </a:extLst>
              </a:tr>
              <a:tr h="28064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754371"/>
                  </a:ext>
                </a:extLst>
              </a:tr>
              <a:tr h="1754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11.062.790.470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11.062.790.470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621.085.195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956322"/>
                  </a:ext>
                </a:extLst>
              </a:tr>
              <a:tr h="175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492.312.753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492.312.753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28.450.047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046259"/>
                  </a:ext>
                </a:extLst>
              </a:tr>
              <a:tr h="175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111.935.906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111.935.906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2.554.416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611957"/>
                  </a:ext>
                </a:extLst>
              </a:tr>
              <a:tr h="175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9.468.968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9.468.968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3.515.014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577083"/>
                  </a:ext>
                </a:extLst>
              </a:tr>
              <a:tr h="175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9.336.705.247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9.336.705.247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505.113.791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728832"/>
                  </a:ext>
                </a:extLst>
              </a:tr>
              <a:tr h="175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160.365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160.365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338593"/>
                  </a:ext>
                </a:extLst>
              </a:tr>
              <a:tr h="175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20.684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939795"/>
                  </a:ext>
                </a:extLst>
              </a:tr>
              <a:tr h="175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20.778.880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20.778.880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50.339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093980"/>
                  </a:ext>
                </a:extLst>
              </a:tr>
              <a:tr h="175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518.756.442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536596"/>
                  </a:ext>
                </a:extLst>
              </a:tr>
              <a:tr h="175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163.506.335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163.506.335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289403"/>
                  </a:ext>
                </a:extLst>
              </a:tr>
              <a:tr h="175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79756"/>
                  </a:ext>
                </a:extLst>
              </a:tr>
              <a:tr h="175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260.493.116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260.493.116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41.903.650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67354"/>
                  </a:ext>
                </a:extLst>
              </a:tr>
              <a:tr h="175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148.608.829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148.608.829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39.474.808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597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16,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pt-BR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CULTURA Y LAS ARTES</a:t>
            </a:r>
          </a:p>
          <a:p>
            <a:pPr algn="ctr" defTabSz="733425" fontAlgn="base">
              <a:spcAft>
                <a:spcPct val="0"/>
              </a:spcAft>
            </a:pPr>
            <a:r>
              <a:rPr lang="pt-BR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DC7D603-FCB6-423C-B870-45B2C1DC7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78451"/>
              </p:ext>
            </p:extLst>
          </p:nvPr>
        </p:nvGraphicFramePr>
        <p:xfrm>
          <a:off x="453505" y="1868116"/>
          <a:ext cx="8132459" cy="4324964"/>
        </p:xfrm>
        <a:graphic>
          <a:graphicData uri="http://schemas.openxmlformats.org/drawingml/2006/table">
            <a:tbl>
              <a:tblPr/>
              <a:tblGrid>
                <a:gridCol w="319616">
                  <a:extLst>
                    <a:ext uri="{9D8B030D-6E8A-4147-A177-3AD203B41FA5}">
                      <a16:colId xmlns:a16="http://schemas.microsoft.com/office/drawing/2014/main" val="3308664534"/>
                    </a:ext>
                  </a:extLst>
                </a:gridCol>
                <a:gridCol w="295031">
                  <a:extLst>
                    <a:ext uri="{9D8B030D-6E8A-4147-A177-3AD203B41FA5}">
                      <a16:colId xmlns:a16="http://schemas.microsoft.com/office/drawing/2014/main" val="2056238511"/>
                    </a:ext>
                  </a:extLst>
                </a:gridCol>
                <a:gridCol w="305958">
                  <a:extLst>
                    <a:ext uri="{9D8B030D-6E8A-4147-A177-3AD203B41FA5}">
                      <a16:colId xmlns:a16="http://schemas.microsoft.com/office/drawing/2014/main" val="1057706469"/>
                    </a:ext>
                  </a:extLst>
                </a:gridCol>
                <a:gridCol w="3048649">
                  <a:extLst>
                    <a:ext uri="{9D8B030D-6E8A-4147-A177-3AD203B41FA5}">
                      <a16:colId xmlns:a16="http://schemas.microsoft.com/office/drawing/2014/main" val="3490888256"/>
                    </a:ext>
                  </a:extLst>
                </a:gridCol>
                <a:gridCol w="732112">
                  <a:extLst>
                    <a:ext uri="{9D8B030D-6E8A-4147-A177-3AD203B41FA5}">
                      <a16:colId xmlns:a16="http://schemas.microsoft.com/office/drawing/2014/main" val="3881472399"/>
                    </a:ext>
                  </a:extLst>
                </a:gridCol>
                <a:gridCol w="732112">
                  <a:extLst>
                    <a:ext uri="{9D8B030D-6E8A-4147-A177-3AD203B41FA5}">
                      <a16:colId xmlns:a16="http://schemas.microsoft.com/office/drawing/2014/main" val="2302188862"/>
                    </a:ext>
                  </a:extLst>
                </a:gridCol>
                <a:gridCol w="732112">
                  <a:extLst>
                    <a:ext uri="{9D8B030D-6E8A-4147-A177-3AD203B41FA5}">
                      <a16:colId xmlns:a16="http://schemas.microsoft.com/office/drawing/2014/main" val="1236736681"/>
                    </a:ext>
                  </a:extLst>
                </a:gridCol>
                <a:gridCol w="655623">
                  <a:extLst>
                    <a:ext uri="{9D8B030D-6E8A-4147-A177-3AD203B41FA5}">
                      <a16:colId xmlns:a16="http://schemas.microsoft.com/office/drawing/2014/main" val="598369768"/>
                    </a:ext>
                  </a:extLst>
                </a:gridCol>
                <a:gridCol w="655623">
                  <a:extLst>
                    <a:ext uri="{9D8B030D-6E8A-4147-A177-3AD203B41FA5}">
                      <a16:colId xmlns:a16="http://schemas.microsoft.com/office/drawing/2014/main" val="3807778455"/>
                    </a:ext>
                  </a:extLst>
                </a:gridCol>
                <a:gridCol w="655623">
                  <a:extLst>
                    <a:ext uri="{9D8B030D-6E8A-4147-A177-3AD203B41FA5}">
                      <a16:colId xmlns:a16="http://schemas.microsoft.com/office/drawing/2014/main" val="196594639"/>
                    </a:ext>
                  </a:extLst>
                </a:gridCol>
              </a:tblGrid>
              <a:tr h="159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431887"/>
                  </a:ext>
                </a:extLst>
              </a:tr>
              <a:tr h="2544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286265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484.508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484.508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159519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3.068.109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3.068.109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862741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1.814.684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1.814.684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26.443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181506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896.086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896.086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112641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Cultural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2.608.345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2.608.345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544873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1.313.894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1.313.894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280244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1.071.316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1.071.316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45310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819987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880825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203019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1.049.574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1.049.574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644920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42.821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42.821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091030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265.981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265.981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846311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401.166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401.166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29897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339.606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339.606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301290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7.442.712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7.442.712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894424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7.442.712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7.442.712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738813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4.589.147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4.589.147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164534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998451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569112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087748"/>
                  </a:ext>
                </a:extLst>
              </a:tr>
              <a:tr h="254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616107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1.547.457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154745,7%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154745,7%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215038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1.547.457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154745,7%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154745,7%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486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212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16,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pt-BR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FONDOS CULTURALES Y ARTÍSTICOS</a:t>
            </a:r>
          </a:p>
          <a:p>
            <a:pPr algn="ctr" defTabSz="733425" fontAlgn="base">
              <a:spcAft>
                <a:spcPct val="0"/>
              </a:spcAft>
            </a:pPr>
            <a:r>
              <a:rPr lang="pt-BR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F73FCA2-C580-4D5F-BE4D-1192D6E01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405125"/>
              </p:ext>
            </p:extLst>
          </p:nvPr>
        </p:nvGraphicFramePr>
        <p:xfrm>
          <a:off x="414336" y="1868116"/>
          <a:ext cx="8210796" cy="2162482"/>
        </p:xfrm>
        <a:graphic>
          <a:graphicData uri="http://schemas.openxmlformats.org/drawingml/2006/table">
            <a:tbl>
              <a:tblPr/>
              <a:tblGrid>
                <a:gridCol w="322694">
                  <a:extLst>
                    <a:ext uri="{9D8B030D-6E8A-4147-A177-3AD203B41FA5}">
                      <a16:colId xmlns:a16="http://schemas.microsoft.com/office/drawing/2014/main" val="1007509760"/>
                    </a:ext>
                  </a:extLst>
                </a:gridCol>
                <a:gridCol w="297873">
                  <a:extLst>
                    <a:ext uri="{9D8B030D-6E8A-4147-A177-3AD203B41FA5}">
                      <a16:colId xmlns:a16="http://schemas.microsoft.com/office/drawing/2014/main" val="3990170533"/>
                    </a:ext>
                  </a:extLst>
                </a:gridCol>
                <a:gridCol w="308905">
                  <a:extLst>
                    <a:ext uri="{9D8B030D-6E8A-4147-A177-3AD203B41FA5}">
                      <a16:colId xmlns:a16="http://schemas.microsoft.com/office/drawing/2014/main" val="3225723294"/>
                    </a:ext>
                  </a:extLst>
                </a:gridCol>
                <a:gridCol w="3078015">
                  <a:extLst>
                    <a:ext uri="{9D8B030D-6E8A-4147-A177-3AD203B41FA5}">
                      <a16:colId xmlns:a16="http://schemas.microsoft.com/office/drawing/2014/main" val="3048787770"/>
                    </a:ext>
                  </a:extLst>
                </a:gridCol>
                <a:gridCol w="739164">
                  <a:extLst>
                    <a:ext uri="{9D8B030D-6E8A-4147-A177-3AD203B41FA5}">
                      <a16:colId xmlns:a16="http://schemas.microsoft.com/office/drawing/2014/main" val="1584454017"/>
                    </a:ext>
                  </a:extLst>
                </a:gridCol>
                <a:gridCol w="739164">
                  <a:extLst>
                    <a:ext uri="{9D8B030D-6E8A-4147-A177-3AD203B41FA5}">
                      <a16:colId xmlns:a16="http://schemas.microsoft.com/office/drawing/2014/main" val="820649129"/>
                    </a:ext>
                  </a:extLst>
                </a:gridCol>
                <a:gridCol w="739164">
                  <a:extLst>
                    <a:ext uri="{9D8B030D-6E8A-4147-A177-3AD203B41FA5}">
                      <a16:colId xmlns:a16="http://schemas.microsoft.com/office/drawing/2014/main" val="3970908440"/>
                    </a:ext>
                  </a:extLst>
                </a:gridCol>
                <a:gridCol w="661939">
                  <a:extLst>
                    <a:ext uri="{9D8B030D-6E8A-4147-A177-3AD203B41FA5}">
                      <a16:colId xmlns:a16="http://schemas.microsoft.com/office/drawing/2014/main" val="2401254920"/>
                    </a:ext>
                  </a:extLst>
                </a:gridCol>
                <a:gridCol w="661939">
                  <a:extLst>
                    <a:ext uri="{9D8B030D-6E8A-4147-A177-3AD203B41FA5}">
                      <a16:colId xmlns:a16="http://schemas.microsoft.com/office/drawing/2014/main" val="3296450807"/>
                    </a:ext>
                  </a:extLst>
                </a:gridCol>
                <a:gridCol w="661939">
                  <a:extLst>
                    <a:ext uri="{9D8B030D-6E8A-4147-A177-3AD203B41FA5}">
                      <a16:colId xmlns:a16="http://schemas.microsoft.com/office/drawing/2014/main" val="3611057685"/>
                    </a:ext>
                  </a:extLst>
                </a:gridCol>
              </a:tblGrid>
              <a:tr h="159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411789"/>
                  </a:ext>
                </a:extLst>
              </a:tr>
              <a:tr h="2544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376239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37.589.076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37.589.076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1.426.581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956316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2.388.926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2.388.926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116.253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574955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531.610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531.610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505034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34.666.540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34.666.540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1.194.372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254861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34.666.540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34.666.540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1.194.372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132179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094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6.992.399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6.992.399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351.313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523945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097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14.124.604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14.124.604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576.961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934223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5.182.212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5.182.212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79.467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888143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8.367.325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8.367.325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186.631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185177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115.956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11595,6%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11595,6%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638158"/>
                  </a:ext>
                </a:extLst>
              </a:tr>
              <a:tr h="159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115.956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11595,6%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11595,6%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120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4548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17,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pt-BR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EDUCACIÓN PÚBLICA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pt-BR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E8D3DB2-BDF8-4AAB-850D-746CF124D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673867"/>
              </p:ext>
            </p:extLst>
          </p:nvPr>
        </p:nvGraphicFramePr>
        <p:xfrm>
          <a:off x="414336" y="1847718"/>
          <a:ext cx="8210801" cy="2713948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188998561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3285347899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3668888098"/>
                    </a:ext>
                  </a:extLst>
                </a:gridCol>
                <a:gridCol w="2706758">
                  <a:extLst>
                    <a:ext uri="{9D8B030D-6E8A-4147-A177-3AD203B41FA5}">
                      <a16:colId xmlns:a16="http://schemas.microsoft.com/office/drawing/2014/main" val="2908118893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4234734892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4202451530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2707330340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239493523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729748521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2317733162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093616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30470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7.146.037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7.146.037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18709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3.296.466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3.296.466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94641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1.029.022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1.029.022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17158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1.826.285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1.826.285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16206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441.159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441.159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70133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3.047.955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3.047.955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1187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en Bienes y Servicios de Consumo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3.047.955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3.047.955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38394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801.616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801.616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7086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69091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57878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86609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85.920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85.920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18492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608.696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608.696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812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6666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17, Programa 02: FORTALECIMIENTO DE LA EDUCACIÓN ESCOLAR PÚBLICA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40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44C490C-03D0-492C-BE5C-7822C9620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054064"/>
              </p:ext>
            </p:extLst>
          </p:nvPr>
        </p:nvGraphicFramePr>
        <p:xfrm>
          <a:off x="413543" y="1940124"/>
          <a:ext cx="8210801" cy="1322180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3804008077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264391626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612965490"/>
                    </a:ext>
                  </a:extLst>
                </a:gridCol>
                <a:gridCol w="2706758">
                  <a:extLst>
                    <a:ext uri="{9D8B030D-6E8A-4147-A177-3AD203B41FA5}">
                      <a16:colId xmlns:a16="http://schemas.microsoft.com/office/drawing/2014/main" val="1239401247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233624329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1731982944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1946852874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2695297575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1422433902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1303222938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134580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89362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420.063.628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420.063.628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30322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301.694.919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301.694.919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34492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118.367.719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118.367.719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27820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63.805.084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63.805.084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31153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54.562.635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54.562.635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91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0904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17, Programa 03: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APOYO A LA IMPLEMENTACIÓN DE LOS SERVICIOS LOCALES DE EDUCACIÓN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9CBB96D-6DF7-4626-88E9-C9938E3E87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138556"/>
              </p:ext>
            </p:extLst>
          </p:nvPr>
        </p:nvGraphicFramePr>
        <p:xfrm>
          <a:off x="414336" y="1940124"/>
          <a:ext cx="8210801" cy="1496151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1035909230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3161679679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3579020490"/>
                    </a:ext>
                  </a:extLst>
                </a:gridCol>
                <a:gridCol w="2706758">
                  <a:extLst>
                    <a:ext uri="{9D8B030D-6E8A-4147-A177-3AD203B41FA5}">
                      <a16:colId xmlns:a16="http://schemas.microsoft.com/office/drawing/2014/main" val="1971140399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2434379315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3670285234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514204999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286442768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3948862403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4174709241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517643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69145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56555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61908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47420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73105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Arriendos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170.312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170.312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38037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en Bienes y Servicios de Consumo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229.688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229.688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311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4821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18, Programa 01: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LOCAL DE EDUCACIÓN BARRANCAS, GASTOS ADMINISTRATIVOS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5912" y="150080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141F9E3-FB42-429E-8849-4A634B24FD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134564"/>
              </p:ext>
            </p:extLst>
          </p:nvPr>
        </p:nvGraphicFramePr>
        <p:xfrm>
          <a:off x="410442" y="1956148"/>
          <a:ext cx="8210801" cy="2713948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3780304675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2987555714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713361881"/>
                    </a:ext>
                  </a:extLst>
                </a:gridCol>
                <a:gridCol w="2706758">
                  <a:extLst>
                    <a:ext uri="{9D8B030D-6E8A-4147-A177-3AD203B41FA5}">
                      <a16:colId xmlns:a16="http://schemas.microsoft.com/office/drawing/2014/main" val="1159617225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294969588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1690671461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3304905188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410828789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2606330609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1409230414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972833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49952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2.965.771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2.965.771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01965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2.152.838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2.152.838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39356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2.100.488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2.100.488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88492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59704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3817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563.673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563.673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78873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en Bienes y Servicios de Consumo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563.673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563.673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11429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249.260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249.260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75089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70.912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70.912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14562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52.571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52.571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72331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21.438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21.438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29340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76.438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76.438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81253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27.901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642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9319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18, Programa 02: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LOCAL DE EDUCACIÓN BARRANCAS, SERVICIO EDUCATIVO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3451137-3767-4AD9-8F8B-333A82871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004398"/>
              </p:ext>
            </p:extLst>
          </p:nvPr>
        </p:nvGraphicFramePr>
        <p:xfrm>
          <a:off x="414336" y="1940124"/>
          <a:ext cx="8210801" cy="2539977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1775833088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4138707258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4276939090"/>
                    </a:ext>
                  </a:extLst>
                </a:gridCol>
                <a:gridCol w="2706758">
                  <a:extLst>
                    <a:ext uri="{9D8B030D-6E8A-4147-A177-3AD203B41FA5}">
                      <a16:colId xmlns:a16="http://schemas.microsoft.com/office/drawing/2014/main" val="4230485590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1336525792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1254480060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2062688332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3704728379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1320986434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1962501643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47041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01604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45.152.402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45.152.402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36681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35.776.233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35.776.233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26730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35.764.070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35.764.070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8785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92192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8300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7.703.180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7.703.180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58015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en Bienes y Servicios de Consumo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7.703.180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7.703.180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68076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83940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03663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671.989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671.989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37410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58816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473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1908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19,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SERVICIO LOCAL DE EDUCACIÓN PUERTO CORDILLERA, GASTOS ADMINISTRATIVOS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4EFE141-877C-4053-A889-2F40AF02A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808823"/>
              </p:ext>
            </p:extLst>
          </p:nvPr>
        </p:nvGraphicFramePr>
        <p:xfrm>
          <a:off x="414336" y="1940124"/>
          <a:ext cx="8210801" cy="1670122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591356201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2772215376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2366353650"/>
                    </a:ext>
                  </a:extLst>
                </a:gridCol>
                <a:gridCol w="2706758">
                  <a:extLst>
                    <a:ext uri="{9D8B030D-6E8A-4147-A177-3AD203B41FA5}">
                      <a16:colId xmlns:a16="http://schemas.microsoft.com/office/drawing/2014/main" val="3506348686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3378093597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936428956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1982719151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3667024233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1454948708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2606368867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103218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51427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2.283.200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2.283.200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5.717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65391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1.714.803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1.714.803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12484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1.661.303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1.661.303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36650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94647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70543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376.924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376.924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30758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191.473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191.473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5.347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733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918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19, Programa 02: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LOCAL DE EDUCACIÓN PUERTO CORDILLERA, SERVICIO EDUCATIVO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4E02989-0C4C-4F17-AE87-72D76DFCB8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251995"/>
              </p:ext>
            </p:extLst>
          </p:nvPr>
        </p:nvGraphicFramePr>
        <p:xfrm>
          <a:off x="411202" y="1940124"/>
          <a:ext cx="8210801" cy="2539977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3836417455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2630362275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2313180081"/>
                    </a:ext>
                  </a:extLst>
                </a:gridCol>
                <a:gridCol w="2706758">
                  <a:extLst>
                    <a:ext uri="{9D8B030D-6E8A-4147-A177-3AD203B41FA5}">
                      <a16:colId xmlns:a16="http://schemas.microsoft.com/office/drawing/2014/main" val="3645317588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867680138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2200097119"/>
                    </a:ext>
                  </a:extLst>
                </a:gridCol>
                <a:gridCol w="808708">
                  <a:extLst>
                    <a:ext uri="{9D8B030D-6E8A-4147-A177-3AD203B41FA5}">
                      <a16:colId xmlns:a16="http://schemas.microsoft.com/office/drawing/2014/main" val="3300492979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1715556816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4203188094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1826551213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130029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39746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31.405.269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31.405.269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43245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21.605.951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21.605.951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55124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21.592.571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21.592.571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45324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69086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07309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8.127.456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8.127.456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05139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en Bienes y Servicios de Consumo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8.127.456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8.127.456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57503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03055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67026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670.862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670.862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15304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07522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487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41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76672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Educación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8D9D697-7CB4-41E3-AF99-B45A6325C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21" y="1863540"/>
            <a:ext cx="6984031" cy="368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476672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Resumen por 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2932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66B949B-C273-48D9-AF4E-B5EA22A7A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785884"/>
              </p:ext>
            </p:extLst>
          </p:nvPr>
        </p:nvGraphicFramePr>
        <p:xfrm>
          <a:off x="439559" y="1593662"/>
          <a:ext cx="8185574" cy="3275503"/>
        </p:xfrm>
        <a:graphic>
          <a:graphicData uri="http://schemas.openxmlformats.org/drawingml/2006/table">
            <a:tbl>
              <a:tblPr/>
              <a:tblGrid>
                <a:gridCol w="237114">
                  <a:extLst>
                    <a:ext uri="{9D8B030D-6E8A-4147-A177-3AD203B41FA5}">
                      <a16:colId xmlns:a16="http://schemas.microsoft.com/office/drawing/2014/main" val="3107638467"/>
                    </a:ext>
                  </a:extLst>
                </a:gridCol>
                <a:gridCol w="237114">
                  <a:extLst>
                    <a:ext uri="{9D8B030D-6E8A-4147-A177-3AD203B41FA5}">
                      <a16:colId xmlns:a16="http://schemas.microsoft.com/office/drawing/2014/main" val="2288224171"/>
                    </a:ext>
                  </a:extLst>
                </a:gridCol>
                <a:gridCol w="3597941">
                  <a:extLst>
                    <a:ext uri="{9D8B030D-6E8A-4147-A177-3AD203B41FA5}">
                      <a16:colId xmlns:a16="http://schemas.microsoft.com/office/drawing/2014/main" val="4231025599"/>
                    </a:ext>
                  </a:extLst>
                </a:gridCol>
                <a:gridCol w="752578">
                  <a:extLst>
                    <a:ext uri="{9D8B030D-6E8A-4147-A177-3AD203B41FA5}">
                      <a16:colId xmlns:a16="http://schemas.microsoft.com/office/drawing/2014/main" val="142823502"/>
                    </a:ext>
                  </a:extLst>
                </a:gridCol>
                <a:gridCol w="752578">
                  <a:extLst>
                    <a:ext uri="{9D8B030D-6E8A-4147-A177-3AD203B41FA5}">
                      <a16:colId xmlns:a16="http://schemas.microsoft.com/office/drawing/2014/main" val="2009552144"/>
                    </a:ext>
                  </a:extLst>
                </a:gridCol>
                <a:gridCol w="752578">
                  <a:extLst>
                    <a:ext uri="{9D8B030D-6E8A-4147-A177-3AD203B41FA5}">
                      <a16:colId xmlns:a16="http://schemas.microsoft.com/office/drawing/2014/main" val="1235543151"/>
                    </a:ext>
                  </a:extLst>
                </a:gridCol>
                <a:gridCol w="618557">
                  <a:extLst>
                    <a:ext uri="{9D8B030D-6E8A-4147-A177-3AD203B41FA5}">
                      <a16:colId xmlns:a16="http://schemas.microsoft.com/office/drawing/2014/main" val="1660101894"/>
                    </a:ext>
                  </a:extLst>
                </a:gridCol>
                <a:gridCol w="618557">
                  <a:extLst>
                    <a:ext uri="{9D8B030D-6E8A-4147-A177-3AD203B41FA5}">
                      <a16:colId xmlns:a16="http://schemas.microsoft.com/office/drawing/2014/main" val="698924199"/>
                    </a:ext>
                  </a:extLst>
                </a:gridCol>
                <a:gridCol w="618557">
                  <a:extLst>
                    <a:ext uri="{9D8B030D-6E8A-4147-A177-3AD203B41FA5}">
                      <a16:colId xmlns:a16="http://schemas.microsoft.com/office/drawing/2014/main" val="534938144"/>
                    </a:ext>
                  </a:extLst>
                </a:gridCol>
              </a:tblGrid>
              <a:tr h="159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713298"/>
                  </a:ext>
                </a:extLst>
              </a:tr>
              <a:tr h="254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406206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8.088.867.950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8.088.867.950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526.709.132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421302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Subsecretaría de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125.303.440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125.303.440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6.427.464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299313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Mejoramiento de la Calidad de la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27.393.457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27.393.457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45.128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733607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Desarrollo Curricular y Evaluación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22.950.811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22.950.811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030586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Recursos Educativos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50.179.377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50.179.377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67.362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294207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Subvenciones a los Establecimientos Educacionales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5.507.788.912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5.507.788.912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466.199.644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830979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Gestión de Subvenciones a Establecimientos Educacionales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4.288.812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4.288.812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288.786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94896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Fortalecimiento de la Educación Superior Pública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271.092.092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271.092.092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26.808.103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32714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Educación Superior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2.073.138.073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2.073.138.073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26.574.851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916738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Gastos de Operación de Educación Superior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6.732.976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6.732.976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281.114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14786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31.832.259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31.832.259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1.785.379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463796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Calidad de la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36.575.043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36.575.043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1.109.279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343585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Parvularia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307.069.007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307.069.007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165.705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21842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Bibliotecas, Archivos y Museos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54.870.428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54.870.428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3.197.251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47382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Dirección de Bibliotecas, Archivos y Museos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45.443.554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45.443.554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2.161.465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363442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Red de Bibliotecas Públicas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6.457.451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6.457.451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888.103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306044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Consejo de Monumentos Nacionales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2.969.423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2.969.423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147.683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613309"/>
                  </a:ext>
                </a:extLst>
              </a:tr>
              <a:tr h="159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Investigación Científica y Tecnológica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328.150.693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328.150.693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28.787.720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20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476672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Resumen por 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2932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E1330DA-2363-4E5A-BA7C-D3C53AB5D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465929"/>
              </p:ext>
            </p:extLst>
          </p:nvPr>
        </p:nvGraphicFramePr>
        <p:xfrm>
          <a:off x="414335" y="1584660"/>
          <a:ext cx="8210800" cy="3788548"/>
        </p:xfrm>
        <a:graphic>
          <a:graphicData uri="http://schemas.openxmlformats.org/drawingml/2006/table">
            <a:tbl>
              <a:tblPr/>
              <a:tblGrid>
                <a:gridCol w="237844">
                  <a:extLst>
                    <a:ext uri="{9D8B030D-6E8A-4147-A177-3AD203B41FA5}">
                      <a16:colId xmlns:a16="http://schemas.microsoft.com/office/drawing/2014/main" val="4226793790"/>
                    </a:ext>
                  </a:extLst>
                </a:gridCol>
                <a:gridCol w="237844">
                  <a:extLst>
                    <a:ext uri="{9D8B030D-6E8A-4147-A177-3AD203B41FA5}">
                      <a16:colId xmlns:a16="http://schemas.microsoft.com/office/drawing/2014/main" val="2313773605"/>
                    </a:ext>
                  </a:extLst>
                </a:gridCol>
                <a:gridCol w="3609029">
                  <a:extLst>
                    <a:ext uri="{9D8B030D-6E8A-4147-A177-3AD203B41FA5}">
                      <a16:colId xmlns:a16="http://schemas.microsoft.com/office/drawing/2014/main" val="1697147393"/>
                    </a:ext>
                  </a:extLst>
                </a:gridCol>
                <a:gridCol w="754898">
                  <a:extLst>
                    <a:ext uri="{9D8B030D-6E8A-4147-A177-3AD203B41FA5}">
                      <a16:colId xmlns:a16="http://schemas.microsoft.com/office/drawing/2014/main" val="2997488188"/>
                    </a:ext>
                  </a:extLst>
                </a:gridCol>
                <a:gridCol w="754898">
                  <a:extLst>
                    <a:ext uri="{9D8B030D-6E8A-4147-A177-3AD203B41FA5}">
                      <a16:colId xmlns:a16="http://schemas.microsoft.com/office/drawing/2014/main" val="1074214090"/>
                    </a:ext>
                  </a:extLst>
                </a:gridCol>
                <a:gridCol w="754898">
                  <a:extLst>
                    <a:ext uri="{9D8B030D-6E8A-4147-A177-3AD203B41FA5}">
                      <a16:colId xmlns:a16="http://schemas.microsoft.com/office/drawing/2014/main" val="1846716514"/>
                    </a:ext>
                  </a:extLst>
                </a:gridCol>
                <a:gridCol w="620463">
                  <a:extLst>
                    <a:ext uri="{9D8B030D-6E8A-4147-A177-3AD203B41FA5}">
                      <a16:colId xmlns:a16="http://schemas.microsoft.com/office/drawing/2014/main" val="1050350068"/>
                    </a:ext>
                  </a:extLst>
                </a:gridCol>
                <a:gridCol w="620463">
                  <a:extLst>
                    <a:ext uri="{9D8B030D-6E8A-4147-A177-3AD203B41FA5}">
                      <a16:colId xmlns:a16="http://schemas.microsoft.com/office/drawing/2014/main" val="1417552357"/>
                    </a:ext>
                  </a:extLst>
                </a:gridCol>
                <a:gridCol w="620463">
                  <a:extLst>
                    <a:ext uri="{9D8B030D-6E8A-4147-A177-3AD203B41FA5}">
                      <a16:colId xmlns:a16="http://schemas.microsoft.com/office/drawing/2014/main" val="320552987"/>
                    </a:ext>
                  </a:extLst>
                </a:gridCol>
              </a:tblGrid>
              <a:tr h="154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392460"/>
                  </a:ext>
                </a:extLst>
              </a:tr>
              <a:tr h="246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402922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Auxilio Escolar y Becas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1.050.557.141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1.050.557.141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8.520.114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2545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Junta Nacional de Auxilio Escolar y Becas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651.974.907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651.974.907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8.354.891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55945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Salud Escolar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31.369.346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31.369.346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153.974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8382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Becas y Asistencialidad Estudiantil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367.212.888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367.212.888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017111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640.014.649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640.014.649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45.948.196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637392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Junta Nacional de Jardines Infantiles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624.297.018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624.297.018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45.239.771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098452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Programas Alternativos de Enseñanza Pre-escolar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15.717.631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15.717.631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708.425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228539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Rectores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691.350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691.350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40.704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287601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la Cultura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122.526.670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122.526.670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4.647.306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238543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Consejo Nacional de la Cultura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84.937.594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84.937.594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3.220.725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22541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Fondos Culturales y Artísticos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37.589.076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37.589.076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1.426.581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120705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2.229.271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2.229.271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168.692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590189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Educación Pública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427.709.665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427.709.665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400204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Dirección de Educación Pública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7.146.037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7.146.037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064581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Fortalecimiento de la Educación Escolar Pública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420.063.628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420.063.628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232817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Apoyo a la Implementación de los Servicios Locales de Educación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902157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Barrancas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48.118.173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48.118.173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965676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Gastos Administrativos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2.965.771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2.965.771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025450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Servicio Educativo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45.152.402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45.152.402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992604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Puerto Cordillera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33.688.469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33.688.469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673788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Gastos Administrativos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2.283.200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2.283.200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241055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Servicio Educativo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31.405.269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31.405.269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69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60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EDUCACIÓN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F4363E7-8A78-457A-A13E-67D4DC788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58078"/>
              </p:ext>
            </p:extLst>
          </p:nvPr>
        </p:nvGraphicFramePr>
        <p:xfrm>
          <a:off x="414336" y="1874573"/>
          <a:ext cx="8192742" cy="3934931"/>
        </p:xfrm>
        <a:graphic>
          <a:graphicData uri="http://schemas.openxmlformats.org/drawingml/2006/table">
            <a:tbl>
              <a:tblPr/>
              <a:tblGrid>
                <a:gridCol w="339791">
                  <a:extLst>
                    <a:ext uri="{9D8B030D-6E8A-4147-A177-3AD203B41FA5}">
                      <a16:colId xmlns:a16="http://schemas.microsoft.com/office/drawing/2014/main" val="894976938"/>
                    </a:ext>
                  </a:extLst>
                </a:gridCol>
                <a:gridCol w="313652">
                  <a:extLst>
                    <a:ext uri="{9D8B030D-6E8A-4147-A177-3AD203B41FA5}">
                      <a16:colId xmlns:a16="http://schemas.microsoft.com/office/drawing/2014/main" val="2220105280"/>
                    </a:ext>
                  </a:extLst>
                </a:gridCol>
                <a:gridCol w="325270">
                  <a:extLst>
                    <a:ext uri="{9D8B030D-6E8A-4147-A177-3AD203B41FA5}">
                      <a16:colId xmlns:a16="http://schemas.microsoft.com/office/drawing/2014/main" val="3444280432"/>
                    </a:ext>
                  </a:extLst>
                </a:gridCol>
                <a:gridCol w="3031981">
                  <a:extLst>
                    <a:ext uri="{9D8B030D-6E8A-4147-A177-3AD203B41FA5}">
                      <a16:colId xmlns:a16="http://schemas.microsoft.com/office/drawing/2014/main" val="1552723783"/>
                    </a:ext>
                  </a:extLst>
                </a:gridCol>
                <a:gridCol w="697008">
                  <a:extLst>
                    <a:ext uri="{9D8B030D-6E8A-4147-A177-3AD203B41FA5}">
                      <a16:colId xmlns:a16="http://schemas.microsoft.com/office/drawing/2014/main" val="3144335698"/>
                    </a:ext>
                  </a:extLst>
                </a:gridCol>
                <a:gridCol w="697008">
                  <a:extLst>
                    <a:ext uri="{9D8B030D-6E8A-4147-A177-3AD203B41FA5}">
                      <a16:colId xmlns:a16="http://schemas.microsoft.com/office/drawing/2014/main" val="811135686"/>
                    </a:ext>
                  </a:extLst>
                </a:gridCol>
                <a:gridCol w="697008">
                  <a:extLst>
                    <a:ext uri="{9D8B030D-6E8A-4147-A177-3AD203B41FA5}">
                      <a16:colId xmlns:a16="http://schemas.microsoft.com/office/drawing/2014/main" val="1385645477"/>
                    </a:ext>
                  </a:extLst>
                </a:gridCol>
                <a:gridCol w="697008">
                  <a:extLst>
                    <a:ext uri="{9D8B030D-6E8A-4147-A177-3AD203B41FA5}">
                      <a16:colId xmlns:a16="http://schemas.microsoft.com/office/drawing/2014/main" val="2494683562"/>
                    </a:ext>
                  </a:extLst>
                </a:gridCol>
                <a:gridCol w="697008">
                  <a:extLst>
                    <a:ext uri="{9D8B030D-6E8A-4147-A177-3AD203B41FA5}">
                      <a16:colId xmlns:a16="http://schemas.microsoft.com/office/drawing/2014/main" val="1347162304"/>
                    </a:ext>
                  </a:extLst>
                </a:gridCol>
                <a:gridCol w="697008">
                  <a:extLst>
                    <a:ext uri="{9D8B030D-6E8A-4147-A177-3AD203B41FA5}">
                      <a16:colId xmlns:a16="http://schemas.microsoft.com/office/drawing/2014/main" val="4208388036"/>
                    </a:ext>
                  </a:extLst>
                </a:gridCol>
              </a:tblGrid>
              <a:tr h="1810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680397"/>
                  </a:ext>
                </a:extLst>
              </a:tr>
              <a:tr h="289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524400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125.303.440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125.303.440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6.427.464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313960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89.284.011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89.284.011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6.160.655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433033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13.359.878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13.359.878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211.726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889868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11.221.027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11.221.027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53.011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114116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4.529.686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4.529.686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497498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 al Mérito Juan Vilches Jimenez, D.S.(Ed.) N°391/2003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145213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Tiempos Nuevos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3.986.893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3.986.893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520282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Chile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425.671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425.671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140887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Nacionales y Premio Luis Cruz Martínez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115.643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115.643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48476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726028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421738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6.075.741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6.075.741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53.011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008252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Establecimientos DFL (Ed.) N°2, de 1998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913.872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913.872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162666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Calificación Cinematográfica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783386"/>
                  </a:ext>
                </a:extLst>
              </a:tr>
              <a:tr h="204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Capacidades para el Estudio e Investigaciones Pedagógicas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1.384.382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1.384.382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2262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Intercambios Docentes, Cultural y de Asistencia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263.138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263.138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987030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Información y Gestión Escolar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3.510.477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3.510.477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904204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786861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9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09,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EDUCACIÓN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43849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23F6811-A6EC-479D-AF0C-EA3C8D052B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128906"/>
              </p:ext>
            </p:extLst>
          </p:nvPr>
        </p:nvGraphicFramePr>
        <p:xfrm>
          <a:off x="414336" y="1893833"/>
          <a:ext cx="8192742" cy="2903316"/>
        </p:xfrm>
        <a:graphic>
          <a:graphicData uri="http://schemas.openxmlformats.org/drawingml/2006/table">
            <a:tbl>
              <a:tblPr/>
              <a:tblGrid>
                <a:gridCol w="339791">
                  <a:extLst>
                    <a:ext uri="{9D8B030D-6E8A-4147-A177-3AD203B41FA5}">
                      <a16:colId xmlns:a16="http://schemas.microsoft.com/office/drawing/2014/main" val="3982099822"/>
                    </a:ext>
                  </a:extLst>
                </a:gridCol>
                <a:gridCol w="313652">
                  <a:extLst>
                    <a:ext uri="{9D8B030D-6E8A-4147-A177-3AD203B41FA5}">
                      <a16:colId xmlns:a16="http://schemas.microsoft.com/office/drawing/2014/main" val="2288212834"/>
                    </a:ext>
                  </a:extLst>
                </a:gridCol>
                <a:gridCol w="325270">
                  <a:extLst>
                    <a:ext uri="{9D8B030D-6E8A-4147-A177-3AD203B41FA5}">
                      <a16:colId xmlns:a16="http://schemas.microsoft.com/office/drawing/2014/main" val="3591228413"/>
                    </a:ext>
                  </a:extLst>
                </a:gridCol>
                <a:gridCol w="3031981">
                  <a:extLst>
                    <a:ext uri="{9D8B030D-6E8A-4147-A177-3AD203B41FA5}">
                      <a16:colId xmlns:a16="http://schemas.microsoft.com/office/drawing/2014/main" val="3543419820"/>
                    </a:ext>
                  </a:extLst>
                </a:gridCol>
                <a:gridCol w="697008">
                  <a:extLst>
                    <a:ext uri="{9D8B030D-6E8A-4147-A177-3AD203B41FA5}">
                      <a16:colId xmlns:a16="http://schemas.microsoft.com/office/drawing/2014/main" val="2269365717"/>
                    </a:ext>
                  </a:extLst>
                </a:gridCol>
                <a:gridCol w="697008">
                  <a:extLst>
                    <a:ext uri="{9D8B030D-6E8A-4147-A177-3AD203B41FA5}">
                      <a16:colId xmlns:a16="http://schemas.microsoft.com/office/drawing/2014/main" val="2668720583"/>
                    </a:ext>
                  </a:extLst>
                </a:gridCol>
                <a:gridCol w="697008">
                  <a:extLst>
                    <a:ext uri="{9D8B030D-6E8A-4147-A177-3AD203B41FA5}">
                      <a16:colId xmlns:a16="http://schemas.microsoft.com/office/drawing/2014/main" val="4118477921"/>
                    </a:ext>
                  </a:extLst>
                </a:gridCol>
                <a:gridCol w="697008">
                  <a:extLst>
                    <a:ext uri="{9D8B030D-6E8A-4147-A177-3AD203B41FA5}">
                      <a16:colId xmlns:a16="http://schemas.microsoft.com/office/drawing/2014/main" val="1157470972"/>
                    </a:ext>
                  </a:extLst>
                </a:gridCol>
                <a:gridCol w="697008">
                  <a:extLst>
                    <a:ext uri="{9D8B030D-6E8A-4147-A177-3AD203B41FA5}">
                      <a16:colId xmlns:a16="http://schemas.microsoft.com/office/drawing/2014/main" val="1367543660"/>
                    </a:ext>
                  </a:extLst>
                </a:gridCol>
                <a:gridCol w="697008">
                  <a:extLst>
                    <a:ext uri="{9D8B030D-6E8A-4147-A177-3AD203B41FA5}">
                      <a16:colId xmlns:a16="http://schemas.microsoft.com/office/drawing/2014/main" val="3274269770"/>
                    </a:ext>
                  </a:extLst>
                </a:gridCol>
              </a:tblGrid>
              <a:tr h="1861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431693"/>
                  </a:ext>
                </a:extLst>
              </a:tr>
              <a:tr h="2977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832038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3.483.219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3.483.219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151754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55.481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55.481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075971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128.220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790055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1.232.580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1.232.580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918468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923.400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923.400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987084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1.143.538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1.143.538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175120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7.549.833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7.549.833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679898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7.549.833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7.549.833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229355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972254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658540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Suplementario por Costo de Capital Adicional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552483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390940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490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65384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4494</TotalTime>
  <Words>13096</Words>
  <Application>Microsoft Office PowerPoint</Application>
  <PresentationFormat>Presentación en pantalla (4:3)</PresentationFormat>
  <Paragraphs>7351</Paragraphs>
  <Slides>48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48</vt:i4>
      </vt:variant>
    </vt:vector>
  </HeadingPairs>
  <TitlesOfParts>
    <vt:vector size="56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enero de 2018 Partida 09: MINISTERIO DE EDUCACIÓN</vt:lpstr>
      <vt:lpstr>Ejecución Presupuestaria de Gastos del Ministerio de Educación acumulada al mes de enero de 2018 </vt:lpstr>
      <vt:lpstr>Ejecución Presupuestaria de Gastos del Ministerio de Educación acumulada al mes de enero de 2018 </vt:lpstr>
      <vt:lpstr>Ejecución Presupuestaria de Gastos del Ministerio de Educación acumulada al mes de enero de 2018 </vt:lpstr>
      <vt:lpstr>Ejecución Presupuestaria de Gastos del Ministerio de Educación acumulada al mes de enero de 2018 </vt:lpstr>
      <vt:lpstr>Ejecución Presupuestaria de Gastos Partida 09, Resumen por Capítulos acumulada al mes de enero de 2018 </vt:lpstr>
      <vt:lpstr>Ejecución Presupuestaria de Gastos Partida 09, Resumen por Capítulos acumulada al mes de enero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234</cp:revision>
  <cp:lastPrinted>2018-08-03T21:42:16Z</cp:lastPrinted>
  <dcterms:created xsi:type="dcterms:W3CDTF">2016-06-23T13:38:47Z</dcterms:created>
  <dcterms:modified xsi:type="dcterms:W3CDTF">2018-08-09T16:06:05Z</dcterms:modified>
</cp:coreProperties>
</file>