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1"/>
  </p:notesMasterIdLst>
  <p:handoutMasterIdLst>
    <p:handoutMasterId r:id="rId52"/>
  </p:handoutMasterIdLst>
  <p:sldIdLst>
    <p:sldId id="256" r:id="rId3"/>
    <p:sldId id="298" r:id="rId4"/>
    <p:sldId id="347" r:id="rId5"/>
    <p:sldId id="264" r:id="rId6"/>
    <p:sldId id="299" r:id="rId7"/>
    <p:sldId id="263" r:id="rId8"/>
    <p:sldId id="330" r:id="rId9"/>
    <p:sldId id="265" r:id="rId10"/>
    <p:sldId id="331" r:id="rId11"/>
    <p:sldId id="271" r:id="rId12"/>
    <p:sldId id="301" r:id="rId13"/>
    <p:sldId id="304" r:id="rId14"/>
    <p:sldId id="307" r:id="rId15"/>
    <p:sldId id="332" r:id="rId16"/>
    <p:sldId id="333" r:id="rId17"/>
    <p:sldId id="308" r:id="rId18"/>
    <p:sldId id="309" r:id="rId19"/>
    <p:sldId id="310" r:id="rId20"/>
    <p:sldId id="334" r:id="rId21"/>
    <p:sldId id="311" r:id="rId22"/>
    <p:sldId id="312" r:id="rId23"/>
    <p:sldId id="313" r:id="rId24"/>
    <p:sldId id="314" r:id="rId25"/>
    <p:sldId id="340" r:id="rId26"/>
    <p:sldId id="345" r:id="rId27"/>
    <p:sldId id="341" r:id="rId28"/>
    <p:sldId id="342" r:id="rId29"/>
    <p:sldId id="315" r:id="rId30"/>
    <p:sldId id="335" r:id="rId31"/>
    <p:sldId id="316" r:id="rId32"/>
    <p:sldId id="336" r:id="rId33"/>
    <p:sldId id="317" r:id="rId34"/>
    <p:sldId id="318" r:id="rId35"/>
    <p:sldId id="319" r:id="rId36"/>
    <p:sldId id="338" r:id="rId37"/>
    <p:sldId id="320" r:id="rId38"/>
    <p:sldId id="321" r:id="rId39"/>
    <p:sldId id="322" r:id="rId40"/>
    <p:sldId id="343" r:id="rId41"/>
    <p:sldId id="346" r:id="rId42"/>
    <p:sldId id="344" r:id="rId43"/>
    <p:sldId id="323" r:id="rId44"/>
    <p:sldId id="324" r:id="rId45"/>
    <p:sldId id="325" r:id="rId46"/>
    <p:sldId id="326" r:id="rId47"/>
    <p:sldId id="327" r:id="rId48"/>
    <p:sldId id="328" r:id="rId49"/>
    <p:sldId id="329" r:id="rId5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MEJORAMIENTO DE LA CALIDAD DE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A7E6C0-BCF9-4219-A2AA-A259AB108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121852"/>
              </p:ext>
            </p:extLst>
          </p:nvPr>
        </p:nvGraphicFramePr>
        <p:xfrm>
          <a:off x="428770" y="1912684"/>
          <a:ext cx="8187056" cy="3490281"/>
        </p:xfrm>
        <a:graphic>
          <a:graphicData uri="http://schemas.openxmlformats.org/drawingml/2006/table">
            <a:tbl>
              <a:tblPr/>
              <a:tblGrid>
                <a:gridCol w="339555">
                  <a:extLst>
                    <a:ext uri="{9D8B030D-6E8A-4147-A177-3AD203B41FA5}">
                      <a16:colId xmlns:a16="http://schemas.microsoft.com/office/drawing/2014/main" val="1395637578"/>
                    </a:ext>
                  </a:extLst>
                </a:gridCol>
                <a:gridCol w="313435">
                  <a:extLst>
                    <a:ext uri="{9D8B030D-6E8A-4147-A177-3AD203B41FA5}">
                      <a16:colId xmlns:a16="http://schemas.microsoft.com/office/drawing/2014/main" val="2578519250"/>
                    </a:ext>
                  </a:extLst>
                </a:gridCol>
                <a:gridCol w="325045">
                  <a:extLst>
                    <a:ext uri="{9D8B030D-6E8A-4147-A177-3AD203B41FA5}">
                      <a16:colId xmlns:a16="http://schemas.microsoft.com/office/drawing/2014/main" val="2241145683"/>
                    </a:ext>
                  </a:extLst>
                </a:gridCol>
                <a:gridCol w="3029877">
                  <a:extLst>
                    <a:ext uri="{9D8B030D-6E8A-4147-A177-3AD203B41FA5}">
                      <a16:colId xmlns:a16="http://schemas.microsoft.com/office/drawing/2014/main" val="3506138046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3443579166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451707810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2401096490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3547372281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4022610446"/>
                    </a:ext>
                  </a:extLst>
                </a:gridCol>
                <a:gridCol w="696524">
                  <a:extLst>
                    <a:ext uri="{9D8B030D-6E8A-4147-A177-3AD203B41FA5}">
                      <a16:colId xmlns:a16="http://schemas.microsoft.com/office/drawing/2014/main" val="3800268419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46095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4302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7406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784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20036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818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0223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746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898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1039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1.268.136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386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2.197.081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2.197.081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334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13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793446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981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8583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7659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903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177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DESARROLLO CURRICULAR Y EVALUACIÓN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05A097-D011-441B-B4A9-27940B0A2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676260"/>
              </p:ext>
            </p:extLst>
          </p:nvPr>
        </p:nvGraphicFramePr>
        <p:xfrm>
          <a:off x="411253" y="1879271"/>
          <a:ext cx="8213881" cy="3482683"/>
        </p:xfrm>
        <a:graphic>
          <a:graphicData uri="http://schemas.openxmlformats.org/drawingml/2006/table">
            <a:tbl>
              <a:tblPr/>
              <a:tblGrid>
                <a:gridCol w="340668">
                  <a:extLst>
                    <a:ext uri="{9D8B030D-6E8A-4147-A177-3AD203B41FA5}">
                      <a16:colId xmlns:a16="http://schemas.microsoft.com/office/drawing/2014/main" val="4068261146"/>
                    </a:ext>
                  </a:extLst>
                </a:gridCol>
                <a:gridCol w="314462">
                  <a:extLst>
                    <a:ext uri="{9D8B030D-6E8A-4147-A177-3AD203B41FA5}">
                      <a16:colId xmlns:a16="http://schemas.microsoft.com/office/drawing/2014/main" val="223976023"/>
                    </a:ext>
                  </a:extLst>
                </a:gridCol>
                <a:gridCol w="326110">
                  <a:extLst>
                    <a:ext uri="{9D8B030D-6E8A-4147-A177-3AD203B41FA5}">
                      <a16:colId xmlns:a16="http://schemas.microsoft.com/office/drawing/2014/main" val="532043936"/>
                    </a:ext>
                  </a:extLst>
                </a:gridCol>
                <a:gridCol w="3039805">
                  <a:extLst>
                    <a:ext uri="{9D8B030D-6E8A-4147-A177-3AD203B41FA5}">
                      <a16:colId xmlns:a16="http://schemas.microsoft.com/office/drawing/2014/main" val="2713489579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2802151574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3309105959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367531596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1271618234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3225017291"/>
                    </a:ext>
                  </a:extLst>
                </a:gridCol>
                <a:gridCol w="698806">
                  <a:extLst>
                    <a:ext uri="{9D8B030D-6E8A-4147-A177-3AD203B41FA5}">
                      <a16:colId xmlns:a16="http://schemas.microsoft.com/office/drawing/2014/main" val="4112123882"/>
                    </a:ext>
                  </a:extLst>
                </a:gridCol>
              </a:tblGrid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234637"/>
                  </a:ext>
                </a:extLst>
              </a:tr>
              <a:tr h="2784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41312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15965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0094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67865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75996"/>
                  </a:ext>
                </a:extLst>
              </a:tr>
              <a:tr h="234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19.715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84747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6.619.698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6.619.698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066335"/>
                  </a:ext>
                </a:extLst>
              </a:tr>
              <a:tr h="208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432298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68641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60063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67926"/>
                  </a:ext>
                </a:extLst>
              </a:tr>
              <a:tr h="220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4.196.340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4.196.340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93902"/>
                  </a:ext>
                </a:extLst>
              </a:tr>
              <a:tr h="278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65825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460933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02015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48121"/>
                  </a:ext>
                </a:extLst>
              </a:tr>
              <a:tr h="174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048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11: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RECURSOS EDUCATIVOS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5B554E-99BF-4A8C-B640-C1211CEAB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35563"/>
              </p:ext>
            </p:extLst>
          </p:nvPr>
        </p:nvGraphicFramePr>
        <p:xfrm>
          <a:off x="424089" y="1856829"/>
          <a:ext cx="8201044" cy="2785513"/>
        </p:xfrm>
        <a:graphic>
          <a:graphicData uri="http://schemas.openxmlformats.org/drawingml/2006/table">
            <a:tbl>
              <a:tblPr/>
              <a:tblGrid>
                <a:gridCol w="340135">
                  <a:extLst>
                    <a:ext uri="{9D8B030D-6E8A-4147-A177-3AD203B41FA5}">
                      <a16:colId xmlns:a16="http://schemas.microsoft.com/office/drawing/2014/main" val="3128228960"/>
                    </a:ext>
                  </a:extLst>
                </a:gridCol>
                <a:gridCol w="313970">
                  <a:extLst>
                    <a:ext uri="{9D8B030D-6E8A-4147-A177-3AD203B41FA5}">
                      <a16:colId xmlns:a16="http://schemas.microsoft.com/office/drawing/2014/main" val="2141212722"/>
                    </a:ext>
                  </a:extLst>
                </a:gridCol>
                <a:gridCol w="325600">
                  <a:extLst>
                    <a:ext uri="{9D8B030D-6E8A-4147-A177-3AD203B41FA5}">
                      <a16:colId xmlns:a16="http://schemas.microsoft.com/office/drawing/2014/main" val="1072390601"/>
                    </a:ext>
                  </a:extLst>
                </a:gridCol>
                <a:gridCol w="3035055">
                  <a:extLst>
                    <a:ext uri="{9D8B030D-6E8A-4147-A177-3AD203B41FA5}">
                      <a16:colId xmlns:a16="http://schemas.microsoft.com/office/drawing/2014/main" val="3080079673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429203910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2146559334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513780690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295537984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2016013857"/>
                    </a:ext>
                  </a:extLst>
                </a:gridCol>
                <a:gridCol w="697714">
                  <a:extLst>
                    <a:ext uri="{9D8B030D-6E8A-4147-A177-3AD203B41FA5}">
                      <a16:colId xmlns:a16="http://schemas.microsoft.com/office/drawing/2014/main" val="2316647444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654766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36412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5841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8516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099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Aprendizaje (Bibliotecas CRA)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3801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73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184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171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7821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8170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4548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8590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8902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839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77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20: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EDUCACIONALES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777DF5-53AD-4C45-AE16-AEA6AF9C7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49390"/>
              </p:ext>
            </p:extLst>
          </p:nvPr>
        </p:nvGraphicFramePr>
        <p:xfrm>
          <a:off x="425001" y="1908071"/>
          <a:ext cx="8200135" cy="3423160"/>
        </p:xfrm>
        <a:graphic>
          <a:graphicData uri="http://schemas.openxmlformats.org/drawingml/2006/table">
            <a:tbl>
              <a:tblPr/>
              <a:tblGrid>
                <a:gridCol w="340097">
                  <a:extLst>
                    <a:ext uri="{9D8B030D-6E8A-4147-A177-3AD203B41FA5}">
                      <a16:colId xmlns:a16="http://schemas.microsoft.com/office/drawing/2014/main" val="3846359370"/>
                    </a:ext>
                  </a:extLst>
                </a:gridCol>
                <a:gridCol w="313935">
                  <a:extLst>
                    <a:ext uri="{9D8B030D-6E8A-4147-A177-3AD203B41FA5}">
                      <a16:colId xmlns:a16="http://schemas.microsoft.com/office/drawing/2014/main" val="2322524010"/>
                    </a:ext>
                  </a:extLst>
                </a:gridCol>
                <a:gridCol w="325564">
                  <a:extLst>
                    <a:ext uri="{9D8B030D-6E8A-4147-A177-3AD203B41FA5}">
                      <a16:colId xmlns:a16="http://schemas.microsoft.com/office/drawing/2014/main" val="4280406059"/>
                    </a:ext>
                  </a:extLst>
                </a:gridCol>
                <a:gridCol w="3034717">
                  <a:extLst>
                    <a:ext uri="{9D8B030D-6E8A-4147-A177-3AD203B41FA5}">
                      <a16:colId xmlns:a16="http://schemas.microsoft.com/office/drawing/2014/main" val="2861267651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1352634377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2361045221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3919242160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1177668557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427435322"/>
                    </a:ext>
                  </a:extLst>
                </a:gridCol>
                <a:gridCol w="697637">
                  <a:extLst>
                    <a:ext uri="{9D8B030D-6E8A-4147-A177-3AD203B41FA5}">
                      <a16:colId xmlns:a16="http://schemas.microsoft.com/office/drawing/2014/main" val="566792988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16180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579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466.199.644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537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5.463.942.339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5.463.942.339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424.457.691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763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4.783.420.284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4.783.420.284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373.393.627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6487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44660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3.314.911.189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3.314.911.189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274.125.775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633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19.508.023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19.508.023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614.981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8267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78.599.502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78.599.502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6.141.757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34721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4303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34.628.205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34.628.205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2.910.781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7756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436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1033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786.099.272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786.099.272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61.909.096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936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145.520.928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145.520.928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11.835.905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8294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302.175.401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302.175.401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15.843.136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976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862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95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20: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EDUCACIONALES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38B0F1-085F-4B6F-8134-6974FDF77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20741"/>
              </p:ext>
            </p:extLst>
          </p:nvPr>
        </p:nvGraphicFramePr>
        <p:xfrm>
          <a:off x="418373" y="1896763"/>
          <a:ext cx="8206758" cy="3692477"/>
        </p:xfrm>
        <a:graphic>
          <a:graphicData uri="http://schemas.openxmlformats.org/drawingml/2006/table">
            <a:tbl>
              <a:tblPr/>
              <a:tblGrid>
                <a:gridCol w="340372">
                  <a:extLst>
                    <a:ext uri="{9D8B030D-6E8A-4147-A177-3AD203B41FA5}">
                      <a16:colId xmlns:a16="http://schemas.microsoft.com/office/drawing/2014/main" val="2376582390"/>
                    </a:ext>
                  </a:extLst>
                </a:gridCol>
                <a:gridCol w="314189">
                  <a:extLst>
                    <a:ext uri="{9D8B030D-6E8A-4147-A177-3AD203B41FA5}">
                      <a16:colId xmlns:a16="http://schemas.microsoft.com/office/drawing/2014/main" val="3876276034"/>
                    </a:ext>
                  </a:extLst>
                </a:gridCol>
                <a:gridCol w="325827">
                  <a:extLst>
                    <a:ext uri="{9D8B030D-6E8A-4147-A177-3AD203B41FA5}">
                      <a16:colId xmlns:a16="http://schemas.microsoft.com/office/drawing/2014/main" val="3887022169"/>
                    </a:ext>
                  </a:extLst>
                </a:gridCol>
                <a:gridCol w="3037170">
                  <a:extLst>
                    <a:ext uri="{9D8B030D-6E8A-4147-A177-3AD203B41FA5}">
                      <a16:colId xmlns:a16="http://schemas.microsoft.com/office/drawing/2014/main" val="2462076290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1799708443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2742998094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3192045100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3848913509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4115805415"/>
                    </a:ext>
                  </a:extLst>
                </a:gridCol>
                <a:gridCol w="698200">
                  <a:extLst>
                    <a:ext uri="{9D8B030D-6E8A-4147-A177-3AD203B41FA5}">
                      <a16:colId xmlns:a16="http://schemas.microsoft.com/office/drawing/2014/main" val="84039484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66678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6893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623.306.066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623.306.066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51.064.064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979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Díficil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12.284.363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12.284.363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5.904.544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7720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2.045.308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2.045.308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516155"/>
                  </a:ext>
                </a:extLst>
              </a:tr>
              <a:tr h="304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5.158.457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994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5861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3.752.202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3.752.202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3870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878.208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7100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377.743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8593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2179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1996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323.762.865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323.762.865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30.512.118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22047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501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8366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15110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20501"/>
                  </a:ext>
                </a:extLst>
              </a:tr>
              <a:tr h="218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22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20: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EDUCACIONALES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1CDB6E-9162-42E6-AED9-AE59D2A53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036554"/>
              </p:ext>
            </p:extLst>
          </p:nvPr>
        </p:nvGraphicFramePr>
        <p:xfrm>
          <a:off x="414336" y="1861658"/>
          <a:ext cx="8210799" cy="221541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187868986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4046639938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1601905445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403434471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33853637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46885575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58471900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86340856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5510404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964294882"/>
                    </a:ext>
                  </a:extLst>
                </a:gridCol>
              </a:tblGrid>
              <a:tr h="173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30405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616699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1996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56.953.692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56.953.692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4.235.842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1748"/>
                  </a:ext>
                </a:extLst>
              </a:tr>
              <a:tr h="29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1996.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61.402.628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61.402.628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3.570.737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13013"/>
                  </a:ext>
                </a:extLst>
              </a:tr>
              <a:tr h="22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2.788.870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2.788.870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4094"/>
                  </a:ext>
                </a:extLst>
              </a:tr>
              <a:tr h="17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41.741.953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479351"/>
                  </a:ext>
                </a:extLst>
              </a:tr>
              <a:tr h="17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41.741.953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069964"/>
                  </a:ext>
                </a:extLst>
              </a:tr>
              <a:tr h="27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de 1998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41.741.953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33341"/>
                  </a:ext>
                </a:extLst>
              </a:tr>
              <a:tr h="17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4118"/>
                  </a:ext>
                </a:extLst>
              </a:tr>
              <a:tr h="17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2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21: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B29577-F545-4512-AA76-2F6AD4FF7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784208"/>
              </p:ext>
            </p:extLst>
          </p:nvPr>
        </p:nvGraphicFramePr>
        <p:xfrm>
          <a:off x="414335" y="1864035"/>
          <a:ext cx="8210799" cy="127529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256322620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3643032828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2501804677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139966669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5919355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11169940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99670471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3577089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83438357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79010603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198856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8391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288.786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507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4.061.091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4.061.091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277.789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6371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225.721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818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7698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652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EDUCACIÓN SUPERIOR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874F906-5E72-4D8C-9371-6C50E838C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83729"/>
              </p:ext>
            </p:extLst>
          </p:nvPr>
        </p:nvGraphicFramePr>
        <p:xfrm>
          <a:off x="414336" y="1825626"/>
          <a:ext cx="8210799" cy="4266790"/>
        </p:xfrm>
        <a:graphic>
          <a:graphicData uri="http://schemas.openxmlformats.org/drawingml/2006/table">
            <a:tbl>
              <a:tblPr/>
              <a:tblGrid>
                <a:gridCol w="340539">
                  <a:extLst>
                    <a:ext uri="{9D8B030D-6E8A-4147-A177-3AD203B41FA5}">
                      <a16:colId xmlns:a16="http://schemas.microsoft.com/office/drawing/2014/main" val="2175744231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2505321640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934928703"/>
                    </a:ext>
                  </a:extLst>
                </a:gridCol>
                <a:gridCol w="3038665">
                  <a:extLst>
                    <a:ext uri="{9D8B030D-6E8A-4147-A177-3AD203B41FA5}">
                      <a16:colId xmlns:a16="http://schemas.microsoft.com/office/drawing/2014/main" val="136308496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67973866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3219258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98291957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71246789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4573444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095097581"/>
                    </a:ext>
                  </a:extLst>
                </a:gridCol>
              </a:tblGrid>
              <a:tr h="143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81202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9445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26.808.103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4141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26.668.893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190397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26.668.893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1931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137.948.148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137.948.148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26.643.747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03829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3707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554983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22623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3.358.026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3.358.026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0096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367340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8773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Marco Universidades Estatales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6919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8574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02552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26756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97660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031487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31301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37338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121.854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121.854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330485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20411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494.991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785849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Marco Universidades Estatales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8765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20.842, Universidades O´Higgins y Aysén-Infraestructura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82218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28106"/>
                  </a:ext>
                </a:extLst>
              </a:tr>
              <a:tr h="20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21392"/>
                  </a:ext>
                </a:extLst>
              </a:tr>
              <a:tr h="143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140.210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140.210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003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 SUPERIOR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624D0A-FB3C-4263-86A7-6BA0C55D8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84975"/>
              </p:ext>
            </p:extLst>
          </p:nvPr>
        </p:nvGraphicFramePr>
        <p:xfrm>
          <a:off x="414336" y="1861293"/>
          <a:ext cx="8229598" cy="3870663"/>
        </p:xfrm>
        <a:graphic>
          <a:graphicData uri="http://schemas.openxmlformats.org/drawingml/2006/table">
            <a:tbl>
              <a:tblPr/>
              <a:tblGrid>
                <a:gridCol w="341320">
                  <a:extLst>
                    <a:ext uri="{9D8B030D-6E8A-4147-A177-3AD203B41FA5}">
                      <a16:colId xmlns:a16="http://schemas.microsoft.com/office/drawing/2014/main" val="2915276805"/>
                    </a:ext>
                  </a:extLst>
                </a:gridCol>
                <a:gridCol w="315064">
                  <a:extLst>
                    <a:ext uri="{9D8B030D-6E8A-4147-A177-3AD203B41FA5}">
                      <a16:colId xmlns:a16="http://schemas.microsoft.com/office/drawing/2014/main" val="3890458778"/>
                    </a:ext>
                  </a:extLst>
                </a:gridCol>
                <a:gridCol w="326734">
                  <a:extLst>
                    <a:ext uri="{9D8B030D-6E8A-4147-A177-3AD203B41FA5}">
                      <a16:colId xmlns:a16="http://schemas.microsoft.com/office/drawing/2014/main" val="826532810"/>
                    </a:ext>
                  </a:extLst>
                </a:gridCol>
                <a:gridCol w="3045622">
                  <a:extLst>
                    <a:ext uri="{9D8B030D-6E8A-4147-A177-3AD203B41FA5}">
                      <a16:colId xmlns:a16="http://schemas.microsoft.com/office/drawing/2014/main" val="891460279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3547100169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1059935517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845918735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3717303807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3502280507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52634727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45840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2731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26.574.851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3960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19.870.071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380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19.870.071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3076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96.049.203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96.049.203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18.247.409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9881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3°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661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las Universidades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680.992.458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680.992.458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3393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Institutos Profesionales y Centros de Formación Técnica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311.980.662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311.980.662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186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229.789.634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229.789.634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37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1.129.829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0092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3925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443.162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961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7775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348777"/>
                  </a:ext>
                </a:extLst>
              </a:tr>
              <a:tr h="145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0153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3940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9976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357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1.530.907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507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0049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34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 SUPERIOR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A3680C-A81C-41E3-9463-4EE41BEDA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36292"/>
              </p:ext>
            </p:extLst>
          </p:nvPr>
        </p:nvGraphicFramePr>
        <p:xfrm>
          <a:off x="414335" y="1910375"/>
          <a:ext cx="8210799" cy="3101501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3296732806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2949971057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2762088132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226866135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2500478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7377368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05971744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24543371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4953102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73754870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0387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601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550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857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0845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3828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308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483.835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483.835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00822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72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34192"/>
                  </a:ext>
                </a:extLst>
              </a:tr>
              <a:tr h="215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228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147.528.521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147.528.521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6.704.780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6398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5.692.401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398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80921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17.078.418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17.078.418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737.734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42161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7085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3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7667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Educación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24744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el presupuesto del Ministerio de Educación, contempla entre sus prioridades: asegurar y promover la provisión de una educación de calidad, equitativa e inclusiva; fortalecer la educación pública, en sus diferentes niveles y a nivel de todo territorial; modernizar la institucionalidad del Ministerio y sus servicios, junto con crear nuevos  organismos en miras al nuevo sistema de educación pública; aumentar la cobertura en el nivel parvulario y asegurar el acceso a salas cunas y jardines infantiles de jornada extendida (nivel medio) avanzando hacia la obligatoriedad, y mejorando el acceso a la jornada extendida en pre-kínder y kínder; desarrollar un sistema de evaluación integral de la calidad educativa; desarrollar una Política Nacional Docente que abarque acciones de reforma y fortalecimiento de corto, mediano y largo plazo, para docentes, directivos, asistentes de la educación, educadores y técnicos de educación </a:t>
            </a:r>
            <a:r>
              <a:rPr lang="es-CL" sz="1600" dirty="0" err="1"/>
              <a:t>parvularia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Del presupuesto aprobado al Ministerio de Educación (</a:t>
            </a:r>
            <a:r>
              <a:rPr lang="es-CL" sz="1600" b="1" dirty="0"/>
              <a:t>$11.062.790 millones)</a:t>
            </a:r>
            <a:r>
              <a:rPr lang="es-CL" sz="1600" dirty="0"/>
              <a:t> un 89% se destina a transferencias corrientes y adquisición de activos financieros, recursos que al mes de enero registraron erogaciones del 5,4% y 0% respectivamente, ambos calculados sobre el presupuesto vigente.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OPERACIÓN DE EDUCACIÓN SUPERIOR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281C6B-2E9E-4AD8-9CE7-C0BD70743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482160"/>
              </p:ext>
            </p:extLst>
          </p:nvPr>
        </p:nvGraphicFramePr>
        <p:xfrm>
          <a:off x="409013" y="1861659"/>
          <a:ext cx="8210799" cy="1946503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3840651370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3419996726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2882627857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192240891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60673897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19317940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6499569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1440986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3698627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860505859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887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055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281.114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751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3.848.461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3.848.461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271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362.160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362.160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101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4552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8253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46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703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9176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5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CC8CA4-1055-47E6-B185-E9D88EAF3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228039"/>
              </p:ext>
            </p:extLst>
          </p:nvPr>
        </p:nvGraphicFramePr>
        <p:xfrm>
          <a:off x="414336" y="1861659"/>
          <a:ext cx="8210801" cy="2018064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1581199545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59353223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570974189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29218415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2707830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10804806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050272073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73743936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18848030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224975541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903305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9771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1.785.379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58601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24.258.234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24.258.234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1.751.457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660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6.513.896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6.513.896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5700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1.058.129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1.058.129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6447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4377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37.059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6677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925.482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925.482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82383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0914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4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CALIDAD DE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205BE0-5780-43DF-8236-370B21969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80210"/>
              </p:ext>
            </p:extLst>
          </p:nvPr>
        </p:nvGraphicFramePr>
        <p:xfrm>
          <a:off x="414336" y="1863124"/>
          <a:ext cx="8210801" cy="3270656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762785096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412838159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734482904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42219234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42436743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14482274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73376302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530447497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64941265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95106035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93050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925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1.109.279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1016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9.457.978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9.457.978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526.330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36639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2.355.425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2.355.425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102.516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953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480.433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2426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480.433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8789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18.112.523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18.112.523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103.511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8638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4.304.849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4.304.849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79130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5255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613.458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613.458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2457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60.871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60.871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7612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6200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92.694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922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444.231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444.231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5200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589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58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EDUCACIÓN PARVULARIA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25D4EC-366D-4962-B49E-A9406E4FC7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23050"/>
              </p:ext>
            </p:extLst>
          </p:nvPr>
        </p:nvGraphicFramePr>
        <p:xfrm>
          <a:off x="414336" y="1861659"/>
          <a:ext cx="8210801" cy="3007505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875970281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970387206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105063150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416431302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86073933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96416066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44898187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09524140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896546596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267624510"/>
                    </a:ext>
                  </a:extLst>
                </a:gridCol>
              </a:tblGrid>
              <a:tr h="181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08512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086554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138544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3.251.513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3.251.513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146.856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50764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901.435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901.435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538262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077947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8562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587779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89.981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07666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40603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81.773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02592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973726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99330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820266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33758"/>
                  </a:ext>
                </a:extLst>
              </a:tr>
              <a:tr h="181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653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05, Programa01: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BIBLIOTECAS, ARCHIVOS Y MUSEOS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DE97DA-6E6E-4146-A1DF-412DD294E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80445"/>
              </p:ext>
            </p:extLst>
          </p:nvPr>
        </p:nvGraphicFramePr>
        <p:xfrm>
          <a:off x="414336" y="1861659"/>
          <a:ext cx="8210797" cy="4052096"/>
        </p:xfrm>
        <a:graphic>
          <a:graphicData uri="http://schemas.openxmlformats.org/drawingml/2006/table">
            <a:tbl>
              <a:tblPr/>
              <a:tblGrid>
                <a:gridCol w="348319">
                  <a:extLst>
                    <a:ext uri="{9D8B030D-6E8A-4147-A177-3AD203B41FA5}">
                      <a16:colId xmlns:a16="http://schemas.microsoft.com/office/drawing/2014/main" val="2821194238"/>
                    </a:ext>
                  </a:extLst>
                </a:gridCol>
                <a:gridCol w="321525">
                  <a:extLst>
                    <a:ext uri="{9D8B030D-6E8A-4147-A177-3AD203B41FA5}">
                      <a16:colId xmlns:a16="http://schemas.microsoft.com/office/drawing/2014/main" val="1694266930"/>
                    </a:ext>
                  </a:extLst>
                </a:gridCol>
                <a:gridCol w="333433">
                  <a:extLst>
                    <a:ext uri="{9D8B030D-6E8A-4147-A177-3AD203B41FA5}">
                      <a16:colId xmlns:a16="http://schemas.microsoft.com/office/drawing/2014/main" val="2857540935"/>
                    </a:ext>
                  </a:extLst>
                </a:gridCol>
                <a:gridCol w="2670446">
                  <a:extLst>
                    <a:ext uri="{9D8B030D-6E8A-4147-A177-3AD203B41FA5}">
                      <a16:colId xmlns:a16="http://schemas.microsoft.com/office/drawing/2014/main" val="2550652600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1033770526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59575527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2782504477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2309185249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1467447505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236758570"/>
                    </a:ext>
                  </a:extLst>
                </a:gridCol>
              </a:tblGrid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44513"/>
                  </a:ext>
                </a:extLst>
              </a:tr>
              <a:tr h="27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30043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2.161.465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0298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22.534.258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22.534.258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1.584.827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77494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7.276.162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7.276.162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2465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90177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35506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8.538.445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8.538.445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7862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3.620.476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3.620.476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163.292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50579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1.647.876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1.647.876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184920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9001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1.734.373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1.734.373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7266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05342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4.917.969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4171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4.767.189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4.767.189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10711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150.780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150.780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9882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3760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39002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2.564.480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2.564.480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608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2.274.668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0921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81.534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81.534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86750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117.990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68660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90.288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89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BIBLIOTECAS, ARCHIVOS Y MUSEOS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BB2ED9-3B62-4B4B-ACC6-839FB9B99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52136"/>
              </p:ext>
            </p:extLst>
          </p:nvPr>
        </p:nvGraphicFramePr>
        <p:xfrm>
          <a:off x="414336" y="1861659"/>
          <a:ext cx="8210797" cy="2226454"/>
        </p:xfrm>
        <a:graphic>
          <a:graphicData uri="http://schemas.openxmlformats.org/drawingml/2006/table">
            <a:tbl>
              <a:tblPr/>
              <a:tblGrid>
                <a:gridCol w="348319">
                  <a:extLst>
                    <a:ext uri="{9D8B030D-6E8A-4147-A177-3AD203B41FA5}">
                      <a16:colId xmlns:a16="http://schemas.microsoft.com/office/drawing/2014/main" val="2730806346"/>
                    </a:ext>
                  </a:extLst>
                </a:gridCol>
                <a:gridCol w="321525">
                  <a:extLst>
                    <a:ext uri="{9D8B030D-6E8A-4147-A177-3AD203B41FA5}">
                      <a16:colId xmlns:a16="http://schemas.microsoft.com/office/drawing/2014/main" val="2239613729"/>
                    </a:ext>
                  </a:extLst>
                </a:gridCol>
                <a:gridCol w="333433">
                  <a:extLst>
                    <a:ext uri="{9D8B030D-6E8A-4147-A177-3AD203B41FA5}">
                      <a16:colId xmlns:a16="http://schemas.microsoft.com/office/drawing/2014/main" val="1639997195"/>
                    </a:ext>
                  </a:extLst>
                </a:gridCol>
                <a:gridCol w="2670446">
                  <a:extLst>
                    <a:ext uri="{9D8B030D-6E8A-4147-A177-3AD203B41FA5}">
                      <a16:colId xmlns:a16="http://schemas.microsoft.com/office/drawing/2014/main" val="4016427676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4287269587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175706555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3569220044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3924944791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3823788403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2271344753"/>
                    </a:ext>
                  </a:extLst>
                </a:gridCol>
              </a:tblGrid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14"/>
                  </a:ext>
                </a:extLst>
              </a:tr>
              <a:tr h="27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65514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82729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02397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1.512.205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1.512.205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36920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4061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48592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1.178.755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1.178.755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932782"/>
                  </a:ext>
                </a:extLst>
              </a:tr>
              <a:tr h="234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03804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9871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02968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86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04,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BIBLIOTECAS PÚBLICAS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9D91CB-C2C0-43E1-9D0C-993D9372E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10704"/>
              </p:ext>
            </p:extLst>
          </p:nvPr>
        </p:nvGraphicFramePr>
        <p:xfrm>
          <a:off x="414336" y="1861659"/>
          <a:ext cx="8210797" cy="2506805"/>
        </p:xfrm>
        <a:graphic>
          <a:graphicData uri="http://schemas.openxmlformats.org/drawingml/2006/table">
            <a:tbl>
              <a:tblPr/>
              <a:tblGrid>
                <a:gridCol w="348319">
                  <a:extLst>
                    <a:ext uri="{9D8B030D-6E8A-4147-A177-3AD203B41FA5}">
                      <a16:colId xmlns:a16="http://schemas.microsoft.com/office/drawing/2014/main" val="2529359243"/>
                    </a:ext>
                  </a:extLst>
                </a:gridCol>
                <a:gridCol w="321525">
                  <a:extLst>
                    <a:ext uri="{9D8B030D-6E8A-4147-A177-3AD203B41FA5}">
                      <a16:colId xmlns:a16="http://schemas.microsoft.com/office/drawing/2014/main" val="209934772"/>
                    </a:ext>
                  </a:extLst>
                </a:gridCol>
                <a:gridCol w="333433">
                  <a:extLst>
                    <a:ext uri="{9D8B030D-6E8A-4147-A177-3AD203B41FA5}">
                      <a16:colId xmlns:a16="http://schemas.microsoft.com/office/drawing/2014/main" val="562334787"/>
                    </a:ext>
                  </a:extLst>
                </a:gridCol>
                <a:gridCol w="2670446">
                  <a:extLst>
                    <a:ext uri="{9D8B030D-6E8A-4147-A177-3AD203B41FA5}">
                      <a16:colId xmlns:a16="http://schemas.microsoft.com/office/drawing/2014/main" val="1352219204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2204329240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1835583456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4056450361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3218773061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1443675191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3428863144"/>
                    </a:ext>
                  </a:extLst>
                </a:gridCol>
              </a:tblGrid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402370"/>
                  </a:ext>
                </a:extLst>
              </a:tr>
              <a:tr h="27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17130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888.103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98307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1.277.045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1.277.045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7349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4.954.499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4.954.499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784.791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062121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8152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974670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222.643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97328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100.805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92404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80043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8220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34.474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1177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06289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51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04,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MONUMENTOS NACIONALES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891093-C2DE-496D-BDE1-07A8E31B0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80464"/>
              </p:ext>
            </p:extLst>
          </p:nvPr>
        </p:nvGraphicFramePr>
        <p:xfrm>
          <a:off x="414336" y="1861659"/>
          <a:ext cx="8210797" cy="1991708"/>
        </p:xfrm>
        <a:graphic>
          <a:graphicData uri="http://schemas.openxmlformats.org/drawingml/2006/table">
            <a:tbl>
              <a:tblPr/>
              <a:tblGrid>
                <a:gridCol w="348319">
                  <a:extLst>
                    <a:ext uri="{9D8B030D-6E8A-4147-A177-3AD203B41FA5}">
                      <a16:colId xmlns:a16="http://schemas.microsoft.com/office/drawing/2014/main" val="4253809142"/>
                    </a:ext>
                  </a:extLst>
                </a:gridCol>
                <a:gridCol w="321525">
                  <a:extLst>
                    <a:ext uri="{9D8B030D-6E8A-4147-A177-3AD203B41FA5}">
                      <a16:colId xmlns:a16="http://schemas.microsoft.com/office/drawing/2014/main" val="250097083"/>
                    </a:ext>
                  </a:extLst>
                </a:gridCol>
                <a:gridCol w="333433">
                  <a:extLst>
                    <a:ext uri="{9D8B030D-6E8A-4147-A177-3AD203B41FA5}">
                      <a16:colId xmlns:a16="http://schemas.microsoft.com/office/drawing/2014/main" val="982722994"/>
                    </a:ext>
                  </a:extLst>
                </a:gridCol>
                <a:gridCol w="2670446">
                  <a:extLst>
                    <a:ext uri="{9D8B030D-6E8A-4147-A177-3AD203B41FA5}">
                      <a16:colId xmlns:a16="http://schemas.microsoft.com/office/drawing/2014/main" val="927580905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772012308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1327391954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759594227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3136267597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140898717"/>
                    </a:ext>
                  </a:extLst>
                </a:gridCol>
                <a:gridCol w="714500">
                  <a:extLst>
                    <a:ext uri="{9D8B030D-6E8A-4147-A177-3AD203B41FA5}">
                      <a16:colId xmlns:a16="http://schemas.microsoft.com/office/drawing/2014/main" val="1174780265"/>
                    </a:ext>
                  </a:extLst>
                </a:gridCol>
              </a:tblGrid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04804"/>
                  </a:ext>
                </a:extLst>
              </a:tr>
              <a:tr h="274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9998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51387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1.251.676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1.251.676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126.731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47530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1.618.870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1.618.870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01505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96.877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370754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94726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44.323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44.323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65294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45493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073272"/>
                  </a:ext>
                </a:extLst>
              </a:tr>
              <a:tr h="171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13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NACIONAL DE INVESTIGACIÓN CIENTÍFICA Y TECNOLÓGICA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C3D265-42A8-4A95-AA99-42A2E4D04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65584"/>
              </p:ext>
            </p:extLst>
          </p:nvPr>
        </p:nvGraphicFramePr>
        <p:xfrm>
          <a:off x="408495" y="1910375"/>
          <a:ext cx="8210797" cy="4048788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176070507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1012679351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628692530"/>
                    </a:ext>
                  </a:extLst>
                </a:gridCol>
                <a:gridCol w="2706757">
                  <a:extLst>
                    <a:ext uri="{9D8B030D-6E8A-4147-A177-3AD203B41FA5}">
                      <a16:colId xmlns:a16="http://schemas.microsoft.com/office/drawing/2014/main" val="2782954497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477920009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2633489220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537669496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4177927754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3298785629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2313728872"/>
                    </a:ext>
                  </a:extLst>
                </a:gridCol>
              </a:tblGrid>
              <a:tr h="171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6994"/>
                  </a:ext>
                </a:extLst>
              </a:tr>
              <a:tr h="274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549734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28.787.720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34262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7.850.698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7.850.698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698.139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167485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1.437.066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1.437.066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803359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313.203.332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313.203.332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8.144.364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50825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109.946.351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109.946.351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5.674.562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31196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0279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37.795.634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37.795.634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2.947.726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03529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855015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631384"/>
                  </a:ext>
                </a:extLst>
              </a:tr>
              <a:tr h="17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08496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2.675.286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5845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6.385.278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6.385.278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12465"/>
                  </a:ext>
                </a:extLst>
              </a:tr>
              <a:tr h="16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74546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203.256.981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203.256.981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2.469.802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141290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2.469.698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657661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20.663.603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20.663.603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59009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6.152.119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6.152.119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177827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5.166.545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5.166.545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93678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29.766.048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29.766.048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537777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378895"/>
                  </a:ext>
                </a:extLst>
              </a:tr>
              <a:tr h="171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NACIONAL DE INVESTIGACIÓN CIENTÍFICA Y TECNOLÓGICA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A63566-054D-4EA2-8403-8E0E103E9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14464"/>
              </p:ext>
            </p:extLst>
          </p:nvPr>
        </p:nvGraphicFramePr>
        <p:xfrm>
          <a:off x="441750" y="1861659"/>
          <a:ext cx="8183389" cy="2539977"/>
        </p:xfrm>
        <a:graphic>
          <a:graphicData uri="http://schemas.openxmlformats.org/drawingml/2006/table">
            <a:tbl>
              <a:tblPr/>
              <a:tblGrid>
                <a:gridCol w="300749">
                  <a:extLst>
                    <a:ext uri="{9D8B030D-6E8A-4147-A177-3AD203B41FA5}">
                      <a16:colId xmlns:a16="http://schemas.microsoft.com/office/drawing/2014/main" val="3683148876"/>
                    </a:ext>
                  </a:extLst>
                </a:gridCol>
                <a:gridCol w="300749">
                  <a:extLst>
                    <a:ext uri="{9D8B030D-6E8A-4147-A177-3AD203B41FA5}">
                      <a16:colId xmlns:a16="http://schemas.microsoft.com/office/drawing/2014/main" val="3689744656"/>
                    </a:ext>
                  </a:extLst>
                </a:gridCol>
                <a:gridCol w="300749">
                  <a:extLst>
                    <a:ext uri="{9D8B030D-6E8A-4147-A177-3AD203B41FA5}">
                      <a16:colId xmlns:a16="http://schemas.microsoft.com/office/drawing/2014/main" val="2770953228"/>
                    </a:ext>
                  </a:extLst>
                </a:gridCol>
                <a:gridCol w="2697721">
                  <a:extLst>
                    <a:ext uri="{9D8B030D-6E8A-4147-A177-3AD203B41FA5}">
                      <a16:colId xmlns:a16="http://schemas.microsoft.com/office/drawing/2014/main" val="1265104697"/>
                    </a:ext>
                  </a:extLst>
                </a:gridCol>
                <a:gridCol w="806008">
                  <a:extLst>
                    <a:ext uri="{9D8B030D-6E8A-4147-A177-3AD203B41FA5}">
                      <a16:colId xmlns:a16="http://schemas.microsoft.com/office/drawing/2014/main" val="2784082098"/>
                    </a:ext>
                  </a:extLst>
                </a:gridCol>
                <a:gridCol w="806008">
                  <a:extLst>
                    <a:ext uri="{9D8B030D-6E8A-4147-A177-3AD203B41FA5}">
                      <a16:colId xmlns:a16="http://schemas.microsoft.com/office/drawing/2014/main" val="2194196977"/>
                    </a:ext>
                  </a:extLst>
                </a:gridCol>
                <a:gridCol w="806008">
                  <a:extLst>
                    <a:ext uri="{9D8B030D-6E8A-4147-A177-3AD203B41FA5}">
                      <a16:colId xmlns:a16="http://schemas.microsoft.com/office/drawing/2014/main" val="1527057333"/>
                    </a:ext>
                  </a:extLst>
                </a:gridCol>
                <a:gridCol w="721799">
                  <a:extLst>
                    <a:ext uri="{9D8B030D-6E8A-4147-A177-3AD203B41FA5}">
                      <a16:colId xmlns:a16="http://schemas.microsoft.com/office/drawing/2014/main" val="520061343"/>
                    </a:ext>
                  </a:extLst>
                </a:gridCol>
                <a:gridCol w="721799">
                  <a:extLst>
                    <a:ext uri="{9D8B030D-6E8A-4147-A177-3AD203B41FA5}">
                      <a16:colId xmlns:a16="http://schemas.microsoft.com/office/drawing/2014/main" val="2057444122"/>
                    </a:ext>
                  </a:extLst>
                </a:gridCol>
                <a:gridCol w="721799">
                  <a:extLst>
                    <a:ext uri="{9D8B030D-6E8A-4147-A177-3AD203B41FA5}">
                      <a16:colId xmlns:a16="http://schemas.microsoft.com/office/drawing/2014/main" val="233470644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096761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19358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65500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6043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225.511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225.511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26355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0263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8.560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74788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564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109.694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109.694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78212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6083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1954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74702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398575,6%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398575,6%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2437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398575,6%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398575,6%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7667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Educación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24744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La ejecución del Ministerio del mes de enero ascendió a </a:t>
            </a:r>
            <a:r>
              <a:rPr lang="es-CL" sz="1600" b="1" dirty="0"/>
              <a:t>$621.085 millones</a:t>
            </a:r>
            <a:r>
              <a:rPr lang="es-CL" sz="1600" dirty="0"/>
              <a:t>, es decir, un </a:t>
            </a:r>
            <a:r>
              <a:rPr lang="es-CL" sz="1600" b="1" dirty="0"/>
              <a:t>5,6%</a:t>
            </a:r>
            <a:r>
              <a:rPr lang="es-CL" sz="1600" dirty="0"/>
              <a:t> respecto de la ley inicial, mayor en 0,6 puntos porcentuales al registrado a igual mes de 2017.  Presupuesto que no experimentó modificaciones a dicho mes.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cuanto a los presupuestos por Institución, un 80% del presupuesto vigente, se concentra en la Subsecretaría de Educación y en la Junta Nacional de Auxilio Escolar y Becas, que al mes de enero alcanzaron niveles de ejecución del 6,5% y 0,8%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El programa “Red de Bibliotecas Públicas” es el que presenta la mayor tasa de gasto con un 13,8%, mientras que los programas “Dirección Pública”, “Fortalecimiento de la Educación Escolar Pública”,  “Apoyo a la Implementación de los Servicios Locales de Educación” y los Servicios Locales de Educación de “Barrancas” y “Puerto Cordillera” no registran ejecución al primer mes.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74259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09 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AUXILIO ESCOLAR Y BECAS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FBFCBC-FD27-4DD4-B39D-F940441E5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91469"/>
              </p:ext>
            </p:extLst>
          </p:nvPr>
        </p:nvGraphicFramePr>
        <p:xfrm>
          <a:off x="414336" y="1861659"/>
          <a:ext cx="8210796" cy="4015613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331638715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576046297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956766210"/>
                    </a:ext>
                  </a:extLst>
                </a:gridCol>
                <a:gridCol w="2706756">
                  <a:extLst>
                    <a:ext uri="{9D8B030D-6E8A-4147-A177-3AD203B41FA5}">
                      <a16:colId xmlns:a16="http://schemas.microsoft.com/office/drawing/2014/main" val="8984192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5279245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17158611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092697996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2838591518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4294003899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4165916796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39176"/>
                  </a:ext>
                </a:extLst>
              </a:tr>
              <a:tr h="267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39832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8.354.891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5254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15.868.604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15.868.604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1.204.648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90296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5.569.967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5.569.967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27.853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0940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9782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99559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7.122.390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00810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7.122.390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927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4.852.704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410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8345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17263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3385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95.238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78515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2.173.836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3467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73393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4040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918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69319"/>
                  </a:ext>
                </a:extLst>
              </a:tr>
              <a:tr h="159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08248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56392"/>
                  </a:ext>
                </a:extLst>
              </a:tr>
              <a:tr h="267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32219"/>
                  </a:ext>
                </a:extLst>
              </a:tr>
              <a:tr h="164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Manipuladoras, Licitación ID 85-35-LP11, Líneas 3 y 4.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8" marR="8368" marT="83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09 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AUXILIO ESCOLAR Y BECAS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CBFD41-718C-4AA6-9A5A-E37DD03AB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23706"/>
              </p:ext>
            </p:extLst>
          </p:nvPr>
        </p:nvGraphicFramePr>
        <p:xfrm>
          <a:off x="414336" y="1910375"/>
          <a:ext cx="8176235" cy="2192035"/>
        </p:xfrm>
        <a:graphic>
          <a:graphicData uri="http://schemas.openxmlformats.org/drawingml/2006/table">
            <a:tbl>
              <a:tblPr/>
              <a:tblGrid>
                <a:gridCol w="300486">
                  <a:extLst>
                    <a:ext uri="{9D8B030D-6E8A-4147-A177-3AD203B41FA5}">
                      <a16:colId xmlns:a16="http://schemas.microsoft.com/office/drawing/2014/main" val="1021119597"/>
                    </a:ext>
                  </a:extLst>
                </a:gridCol>
                <a:gridCol w="300486">
                  <a:extLst>
                    <a:ext uri="{9D8B030D-6E8A-4147-A177-3AD203B41FA5}">
                      <a16:colId xmlns:a16="http://schemas.microsoft.com/office/drawing/2014/main" val="1550919419"/>
                    </a:ext>
                  </a:extLst>
                </a:gridCol>
                <a:gridCol w="300486">
                  <a:extLst>
                    <a:ext uri="{9D8B030D-6E8A-4147-A177-3AD203B41FA5}">
                      <a16:colId xmlns:a16="http://schemas.microsoft.com/office/drawing/2014/main" val="3485202642"/>
                    </a:ext>
                  </a:extLst>
                </a:gridCol>
                <a:gridCol w="2695364">
                  <a:extLst>
                    <a:ext uri="{9D8B030D-6E8A-4147-A177-3AD203B41FA5}">
                      <a16:colId xmlns:a16="http://schemas.microsoft.com/office/drawing/2014/main" val="1655341128"/>
                    </a:ext>
                  </a:extLst>
                </a:gridCol>
                <a:gridCol w="805303">
                  <a:extLst>
                    <a:ext uri="{9D8B030D-6E8A-4147-A177-3AD203B41FA5}">
                      <a16:colId xmlns:a16="http://schemas.microsoft.com/office/drawing/2014/main" val="900338788"/>
                    </a:ext>
                  </a:extLst>
                </a:gridCol>
                <a:gridCol w="805303">
                  <a:extLst>
                    <a:ext uri="{9D8B030D-6E8A-4147-A177-3AD203B41FA5}">
                      <a16:colId xmlns:a16="http://schemas.microsoft.com/office/drawing/2014/main" val="750696739"/>
                    </a:ext>
                  </a:extLst>
                </a:gridCol>
                <a:gridCol w="805303">
                  <a:extLst>
                    <a:ext uri="{9D8B030D-6E8A-4147-A177-3AD203B41FA5}">
                      <a16:colId xmlns:a16="http://schemas.microsoft.com/office/drawing/2014/main" val="369792273"/>
                    </a:ext>
                  </a:extLst>
                </a:gridCol>
                <a:gridCol w="721168">
                  <a:extLst>
                    <a:ext uri="{9D8B030D-6E8A-4147-A177-3AD203B41FA5}">
                      <a16:colId xmlns:a16="http://schemas.microsoft.com/office/drawing/2014/main" val="3220636649"/>
                    </a:ext>
                  </a:extLst>
                </a:gridCol>
                <a:gridCol w="721168">
                  <a:extLst>
                    <a:ext uri="{9D8B030D-6E8A-4147-A177-3AD203B41FA5}">
                      <a16:colId xmlns:a16="http://schemas.microsoft.com/office/drawing/2014/main" val="1665141965"/>
                    </a:ext>
                  </a:extLst>
                </a:gridCol>
                <a:gridCol w="721168">
                  <a:extLst>
                    <a:ext uri="{9D8B030D-6E8A-4147-A177-3AD203B41FA5}">
                      <a16:colId xmlns:a16="http://schemas.microsoft.com/office/drawing/2014/main" val="2068318047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80965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93856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1.673.984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1.673.984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7555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224.899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224.899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15666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92.385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92.385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900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179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3831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8011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3094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5141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47291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930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09,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SALUD ESCOLAR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6660722-36FC-4CFA-AACE-6E70A11B7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70446"/>
              </p:ext>
            </p:extLst>
          </p:nvPr>
        </p:nvGraphicFramePr>
        <p:xfrm>
          <a:off x="414336" y="1861659"/>
          <a:ext cx="8210801" cy="2713948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1353612533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739422728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4185108946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327054461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67844182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18329779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7625788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03312612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138027016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81917141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04502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5214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1188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1.869.756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1.869.756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5923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377.349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250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18923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965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55458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prebásica,básica,media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2395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64353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9146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48429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125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51691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907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09,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BECAS Y ASISTENCIALIDAD ESTUDIANTIL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3689C0-85D8-4F46-90DC-2D9E0B6C4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752483"/>
              </p:ext>
            </p:extLst>
          </p:nvPr>
        </p:nvGraphicFramePr>
        <p:xfrm>
          <a:off x="404936" y="1772319"/>
          <a:ext cx="8220198" cy="4236339"/>
        </p:xfrm>
        <a:graphic>
          <a:graphicData uri="http://schemas.openxmlformats.org/drawingml/2006/table">
            <a:tbl>
              <a:tblPr/>
              <a:tblGrid>
                <a:gridCol w="302101">
                  <a:extLst>
                    <a:ext uri="{9D8B030D-6E8A-4147-A177-3AD203B41FA5}">
                      <a16:colId xmlns:a16="http://schemas.microsoft.com/office/drawing/2014/main" val="2468087845"/>
                    </a:ext>
                  </a:extLst>
                </a:gridCol>
                <a:gridCol w="302101">
                  <a:extLst>
                    <a:ext uri="{9D8B030D-6E8A-4147-A177-3AD203B41FA5}">
                      <a16:colId xmlns:a16="http://schemas.microsoft.com/office/drawing/2014/main" val="3758146402"/>
                    </a:ext>
                  </a:extLst>
                </a:gridCol>
                <a:gridCol w="302101">
                  <a:extLst>
                    <a:ext uri="{9D8B030D-6E8A-4147-A177-3AD203B41FA5}">
                      <a16:colId xmlns:a16="http://schemas.microsoft.com/office/drawing/2014/main" val="3939434510"/>
                    </a:ext>
                  </a:extLst>
                </a:gridCol>
                <a:gridCol w="2709858">
                  <a:extLst>
                    <a:ext uri="{9D8B030D-6E8A-4147-A177-3AD203B41FA5}">
                      <a16:colId xmlns:a16="http://schemas.microsoft.com/office/drawing/2014/main" val="3968209200"/>
                    </a:ext>
                  </a:extLst>
                </a:gridCol>
                <a:gridCol w="809633">
                  <a:extLst>
                    <a:ext uri="{9D8B030D-6E8A-4147-A177-3AD203B41FA5}">
                      <a16:colId xmlns:a16="http://schemas.microsoft.com/office/drawing/2014/main" val="878819999"/>
                    </a:ext>
                  </a:extLst>
                </a:gridCol>
                <a:gridCol w="809633">
                  <a:extLst>
                    <a:ext uri="{9D8B030D-6E8A-4147-A177-3AD203B41FA5}">
                      <a16:colId xmlns:a16="http://schemas.microsoft.com/office/drawing/2014/main" val="269742209"/>
                    </a:ext>
                  </a:extLst>
                </a:gridCol>
                <a:gridCol w="809633">
                  <a:extLst>
                    <a:ext uri="{9D8B030D-6E8A-4147-A177-3AD203B41FA5}">
                      <a16:colId xmlns:a16="http://schemas.microsoft.com/office/drawing/2014/main" val="2474791501"/>
                    </a:ext>
                  </a:extLst>
                </a:gridCol>
                <a:gridCol w="725046">
                  <a:extLst>
                    <a:ext uri="{9D8B030D-6E8A-4147-A177-3AD203B41FA5}">
                      <a16:colId xmlns:a16="http://schemas.microsoft.com/office/drawing/2014/main" val="3900817779"/>
                    </a:ext>
                  </a:extLst>
                </a:gridCol>
                <a:gridCol w="725046">
                  <a:extLst>
                    <a:ext uri="{9D8B030D-6E8A-4147-A177-3AD203B41FA5}">
                      <a16:colId xmlns:a16="http://schemas.microsoft.com/office/drawing/2014/main" val="1131020617"/>
                    </a:ext>
                  </a:extLst>
                </a:gridCol>
                <a:gridCol w="725046">
                  <a:extLst>
                    <a:ext uri="{9D8B030D-6E8A-4147-A177-3AD203B41FA5}">
                      <a16:colId xmlns:a16="http://schemas.microsoft.com/office/drawing/2014/main" val="2789375243"/>
                    </a:ext>
                  </a:extLst>
                </a:gridCol>
              </a:tblGrid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956871"/>
                  </a:ext>
                </a:extLst>
              </a:tr>
              <a:tr h="220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89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63255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323.607.826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323.607.826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1734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323.252.025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323.252.025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20409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33813"/>
                  </a:ext>
                </a:extLst>
              </a:tr>
              <a:tr h="220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88668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Utiles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7464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0568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6461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02578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47998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218.707.450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218.707.450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78500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65110"/>
                  </a:ext>
                </a:extLst>
              </a:tr>
              <a:tr h="220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98241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985045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46198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3788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7901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5852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V Región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9868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1886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14875"/>
                  </a:ext>
                </a:extLst>
              </a:tr>
              <a:tr h="257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72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085533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064503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83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F3E1DD-7DDF-490E-9A44-1270472E3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803269"/>
              </p:ext>
            </p:extLst>
          </p:nvPr>
        </p:nvGraphicFramePr>
        <p:xfrm>
          <a:off x="414336" y="1862043"/>
          <a:ext cx="8210799" cy="3558902"/>
        </p:xfrm>
        <a:graphic>
          <a:graphicData uri="http://schemas.openxmlformats.org/drawingml/2006/table">
            <a:tbl>
              <a:tblPr/>
              <a:tblGrid>
                <a:gridCol w="285892">
                  <a:extLst>
                    <a:ext uri="{9D8B030D-6E8A-4147-A177-3AD203B41FA5}">
                      <a16:colId xmlns:a16="http://schemas.microsoft.com/office/drawing/2014/main" val="632558268"/>
                    </a:ext>
                  </a:extLst>
                </a:gridCol>
                <a:gridCol w="285892">
                  <a:extLst>
                    <a:ext uri="{9D8B030D-6E8A-4147-A177-3AD203B41FA5}">
                      <a16:colId xmlns:a16="http://schemas.microsoft.com/office/drawing/2014/main" val="990120228"/>
                    </a:ext>
                  </a:extLst>
                </a:gridCol>
                <a:gridCol w="285892">
                  <a:extLst>
                    <a:ext uri="{9D8B030D-6E8A-4147-A177-3AD203B41FA5}">
                      <a16:colId xmlns:a16="http://schemas.microsoft.com/office/drawing/2014/main" val="1712003182"/>
                    </a:ext>
                  </a:extLst>
                </a:gridCol>
                <a:gridCol w="2996139">
                  <a:extLst>
                    <a:ext uri="{9D8B030D-6E8A-4147-A177-3AD203B41FA5}">
                      <a16:colId xmlns:a16="http://schemas.microsoft.com/office/drawing/2014/main" val="3691193472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431054597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486464850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2746181563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1092469717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424001863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688075936"/>
                    </a:ext>
                  </a:extLst>
                </a:gridCol>
              </a:tblGrid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90777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82294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45.239.771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39685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216.654.051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216.654.051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13.685.177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07445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40.241.622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40.241.622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853.355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45770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3.463.685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6175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4841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3.463.685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1370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16.246.879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75517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3615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8677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198.216.268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198.216.268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16.246.879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74730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190.277.128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190.277.128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16.240.139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0320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4516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77861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9311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28457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16157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10311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12362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433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FB0712-AD80-4161-A772-A30A33ED2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42099"/>
              </p:ext>
            </p:extLst>
          </p:nvPr>
        </p:nvGraphicFramePr>
        <p:xfrm>
          <a:off x="404935" y="1868116"/>
          <a:ext cx="8220200" cy="3558902"/>
        </p:xfrm>
        <a:graphic>
          <a:graphicData uri="http://schemas.openxmlformats.org/drawingml/2006/table">
            <a:tbl>
              <a:tblPr/>
              <a:tblGrid>
                <a:gridCol w="286219">
                  <a:extLst>
                    <a:ext uri="{9D8B030D-6E8A-4147-A177-3AD203B41FA5}">
                      <a16:colId xmlns:a16="http://schemas.microsoft.com/office/drawing/2014/main" val="745259591"/>
                    </a:ext>
                  </a:extLst>
                </a:gridCol>
                <a:gridCol w="286219">
                  <a:extLst>
                    <a:ext uri="{9D8B030D-6E8A-4147-A177-3AD203B41FA5}">
                      <a16:colId xmlns:a16="http://schemas.microsoft.com/office/drawing/2014/main" val="4113850900"/>
                    </a:ext>
                  </a:extLst>
                </a:gridCol>
                <a:gridCol w="286219">
                  <a:extLst>
                    <a:ext uri="{9D8B030D-6E8A-4147-A177-3AD203B41FA5}">
                      <a16:colId xmlns:a16="http://schemas.microsoft.com/office/drawing/2014/main" val="385066076"/>
                    </a:ext>
                  </a:extLst>
                </a:gridCol>
                <a:gridCol w="2999570">
                  <a:extLst>
                    <a:ext uri="{9D8B030D-6E8A-4147-A177-3AD203B41FA5}">
                      <a16:colId xmlns:a16="http://schemas.microsoft.com/office/drawing/2014/main" val="2684973121"/>
                    </a:ext>
                  </a:extLst>
                </a:gridCol>
                <a:gridCol w="767066">
                  <a:extLst>
                    <a:ext uri="{9D8B030D-6E8A-4147-A177-3AD203B41FA5}">
                      <a16:colId xmlns:a16="http://schemas.microsoft.com/office/drawing/2014/main" val="2736205923"/>
                    </a:ext>
                  </a:extLst>
                </a:gridCol>
                <a:gridCol w="767066">
                  <a:extLst>
                    <a:ext uri="{9D8B030D-6E8A-4147-A177-3AD203B41FA5}">
                      <a16:colId xmlns:a16="http://schemas.microsoft.com/office/drawing/2014/main" val="3395101917"/>
                    </a:ext>
                  </a:extLst>
                </a:gridCol>
                <a:gridCol w="767066">
                  <a:extLst>
                    <a:ext uri="{9D8B030D-6E8A-4147-A177-3AD203B41FA5}">
                      <a16:colId xmlns:a16="http://schemas.microsoft.com/office/drawing/2014/main" val="118108998"/>
                    </a:ext>
                  </a:extLst>
                </a:gridCol>
                <a:gridCol w="686925">
                  <a:extLst>
                    <a:ext uri="{9D8B030D-6E8A-4147-A177-3AD203B41FA5}">
                      <a16:colId xmlns:a16="http://schemas.microsoft.com/office/drawing/2014/main" val="3545283886"/>
                    </a:ext>
                  </a:extLst>
                </a:gridCol>
                <a:gridCol w="686925">
                  <a:extLst>
                    <a:ext uri="{9D8B030D-6E8A-4147-A177-3AD203B41FA5}">
                      <a16:colId xmlns:a16="http://schemas.microsoft.com/office/drawing/2014/main" val="1115766723"/>
                    </a:ext>
                  </a:extLst>
                </a:gridCol>
                <a:gridCol w="686925">
                  <a:extLst>
                    <a:ext uri="{9D8B030D-6E8A-4147-A177-3AD203B41FA5}">
                      <a16:colId xmlns:a16="http://schemas.microsoft.com/office/drawing/2014/main" val="3300613163"/>
                    </a:ext>
                  </a:extLst>
                </a:gridCol>
              </a:tblGrid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5041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1467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6.348.225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6.348.225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05477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34700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2.295.478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2.295.478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43404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652.718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652.718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9311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1.226.313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1.226.313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815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1.060.434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1.060.434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06284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1.061.879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1.061.879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21625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1913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48717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7053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45686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1607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-18.465.394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-18.465.394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86896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161.697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4284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161.697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14904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161.697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29425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913.483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913.483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10.798.110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7476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912.483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912.483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9740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10.798.110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1079811,0%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1079811,0%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19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C85721-1F39-4C2B-9DD8-43EB40AB6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14349"/>
              </p:ext>
            </p:extLst>
          </p:nvPr>
        </p:nvGraphicFramePr>
        <p:xfrm>
          <a:off x="414335" y="1864383"/>
          <a:ext cx="8210800" cy="3987288"/>
        </p:xfrm>
        <a:graphic>
          <a:graphicData uri="http://schemas.openxmlformats.org/drawingml/2006/table">
            <a:tbl>
              <a:tblPr/>
              <a:tblGrid>
                <a:gridCol w="285892">
                  <a:extLst>
                    <a:ext uri="{9D8B030D-6E8A-4147-A177-3AD203B41FA5}">
                      <a16:colId xmlns:a16="http://schemas.microsoft.com/office/drawing/2014/main" val="2918529391"/>
                    </a:ext>
                  </a:extLst>
                </a:gridCol>
                <a:gridCol w="285892">
                  <a:extLst>
                    <a:ext uri="{9D8B030D-6E8A-4147-A177-3AD203B41FA5}">
                      <a16:colId xmlns:a16="http://schemas.microsoft.com/office/drawing/2014/main" val="2181363271"/>
                    </a:ext>
                  </a:extLst>
                </a:gridCol>
                <a:gridCol w="285892">
                  <a:extLst>
                    <a:ext uri="{9D8B030D-6E8A-4147-A177-3AD203B41FA5}">
                      <a16:colId xmlns:a16="http://schemas.microsoft.com/office/drawing/2014/main" val="2307221958"/>
                    </a:ext>
                  </a:extLst>
                </a:gridCol>
                <a:gridCol w="2996140">
                  <a:extLst>
                    <a:ext uri="{9D8B030D-6E8A-4147-A177-3AD203B41FA5}">
                      <a16:colId xmlns:a16="http://schemas.microsoft.com/office/drawing/2014/main" val="1690939021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2979246727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637595870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315710122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589371246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1773079255"/>
                    </a:ext>
                  </a:extLst>
                </a:gridCol>
                <a:gridCol w="686139">
                  <a:extLst>
                    <a:ext uri="{9D8B030D-6E8A-4147-A177-3AD203B41FA5}">
                      <a16:colId xmlns:a16="http://schemas.microsoft.com/office/drawing/2014/main" val="2428542191"/>
                    </a:ext>
                  </a:extLst>
                </a:gridCol>
              </a:tblGrid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382202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96875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708.425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0257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5.877.808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5.877.808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436.546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08952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1.361.965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1.361.965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12661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6011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7429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3727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74645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2188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826261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9878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8941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1181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86229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69030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156.104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51673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20.060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8243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105.986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105.986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4213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49299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51.813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97013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92703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01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13: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2542A4C-246B-4FFD-AED4-F6CC94ABC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765384"/>
              </p:ext>
            </p:extLst>
          </p:nvPr>
        </p:nvGraphicFramePr>
        <p:xfrm>
          <a:off x="414336" y="1868116"/>
          <a:ext cx="8210801" cy="2192035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3219103033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99250923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842850301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3445294772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16385606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17175717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72617172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94221495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23777942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460343944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109052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01090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54024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466.234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466.234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38937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191.947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191.947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38721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0911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8469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322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3405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00600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0903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141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15: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FA1829-A739-4DE8-85D0-93C44331F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55934"/>
              </p:ext>
            </p:extLst>
          </p:nvPr>
        </p:nvGraphicFramePr>
        <p:xfrm>
          <a:off x="414336" y="1854852"/>
          <a:ext cx="8210801" cy="3583803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464146171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1790429345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255273318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298765752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54323031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456777503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6810685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326327290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15671962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337842347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396116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29929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168.692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785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1.873.115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1.873.115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127.364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988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256.287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256.287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7907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7890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4886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25559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089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7870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0859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8712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148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3061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0070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8182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62175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2283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853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4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16,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DE870D-FC62-4556-B6EE-ACD62D468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76473"/>
              </p:ext>
            </p:extLst>
          </p:nvPr>
        </p:nvGraphicFramePr>
        <p:xfrm>
          <a:off x="421724" y="1874573"/>
          <a:ext cx="8203412" cy="3752542"/>
        </p:xfrm>
        <a:graphic>
          <a:graphicData uri="http://schemas.openxmlformats.org/drawingml/2006/table">
            <a:tbl>
              <a:tblPr/>
              <a:tblGrid>
                <a:gridCol w="322404">
                  <a:extLst>
                    <a:ext uri="{9D8B030D-6E8A-4147-A177-3AD203B41FA5}">
                      <a16:colId xmlns:a16="http://schemas.microsoft.com/office/drawing/2014/main" val="1658524845"/>
                    </a:ext>
                  </a:extLst>
                </a:gridCol>
                <a:gridCol w="297605">
                  <a:extLst>
                    <a:ext uri="{9D8B030D-6E8A-4147-A177-3AD203B41FA5}">
                      <a16:colId xmlns:a16="http://schemas.microsoft.com/office/drawing/2014/main" val="4250553247"/>
                    </a:ext>
                  </a:extLst>
                </a:gridCol>
                <a:gridCol w="308627">
                  <a:extLst>
                    <a:ext uri="{9D8B030D-6E8A-4147-A177-3AD203B41FA5}">
                      <a16:colId xmlns:a16="http://schemas.microsoft.com/office/drawing/2014/main" val="4005239143"/>
                    </a:ext>
                  </a:extLst>
                </a:gridCol>
                <a:gridCol w="3075247">
                  <a:extLst>
                    <a:ext uri="{9D8B030D-6E8A-4147-A177-3AD203B41FA5}">
                      <a16:colId xmlns:a16="http://schemas.microsoft.com/office/drawing/2014/main" val="1270971637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3450998862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733184604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51282340"/>
                    </a:ext>
                  </a:extLst>
                </a:gridCol>
                <a:gridCol w="661343">
                  <a:extLst>
                    <a:ext uri="{9D8B030D-6E8A-4147-A177-3AD203B41FA5}">
                      <a16:colId xmlns:a16="http://schemas.microsoft.com/office/drawing/2014/main" val="194905351"/>
                    </a:ext>
                  </a:extLst>
                </a:gridCol>
                <a:gridCol w="661343">
                  <a:extLst>
                    <a:ext uri="{9D8B030D-6E8A-4147-A177-3AD203B41FA5}">
                      <a16:colId xmlns:a16="http://schemas.microsoft.com/office/drawing/2014/main" val="3209924044"/>
                    </a:ext>
                  </a:extLst>
                </a:gridCol>
                <a:gridCol w="661343">
                  <a:extLst>
                    <a:ext uri="{9D8B030D-6E8A-4147-A177-3AD203B41FA5}">
                      <a16:colId xmlns:a16="http://schemas.microsoft.com/office/drawing/2014/main" val="4082088273"/>
                    </a:ext>
                  </a:extLst>
                </a:gridCol>
              </a:tblGrid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431464"/>
                  </a:ext>
                </a:extLst>
              </a:tr>
              <a:tr h="254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525667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12582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15.593.003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15.593.003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1.082.858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48323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4.180.859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4.180.859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52.492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9718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2662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50470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52.061.988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52.061.988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537.918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167893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21.519.851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21.519.851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194872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824.064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01757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2.973.435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2.973.435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0714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3.012.813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3.012.813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7019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2.128.999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2.128.999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05553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3.258.535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3.258.535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71797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6.609.715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6.609.715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9016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1.198.516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1.198.516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5084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1.513.774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1.513.774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7450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5746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77920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29.400.087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29.400.087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537.918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19812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13.037.034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13.037.034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265.998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502178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3.544.518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3.544.518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36626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1.402.521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1.402.521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995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7667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Educación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5025B20-CB97-4802-8171-9BECB0336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7663"/>
              </p:ext>
            </p:extLst>
          </p:nvPr>
        </p:nvGraphicFramePr>
        <p:xfrm>
          <a:off x="414338" y="1628800"/>
          <a:ext cx="8201484" cy="2736302"/>
        </p:xfrm>
        <a:graphic>
          <a:graphicData uri="http://schemas.openxmlformats.org/drawingml/2006/table">
            <a:tbl>
              <a:tblPr/>
              <a:tblGrid>
                <a:gridCol w="808913">
                  <a:extLst>
                    <a:ext uri="{9D8B030D-6E8A-4147-A177-3AD203B41FA5}">
                      <a16:colId xmlns:a16="http://schemas.microsoft.com/office/drawing/2014/main" val="2727474351"/>
                    </a:ext>
                  </a:extLst>
                </a:gridCol>
                <a:gridCol w="2943547">
                  <a:extLst>
                    <a:ext uri="{9D8B030D-6E8A-4147-A177-3AD203B41FA5}">
                      <a16:colId xmlns:a16="http://schemas.microsoft.com/office/drawing/2014/main" val="795128984"/>
                    </a:ext>
                  </a:extLst>
                </a:gridCol>
                <a:gridCol w="808913">
                  <a:extLst>
                    <a:ext uri="{9D8B030D-6E8A-4147-A177-3AD203B41FA5}">
                      <a16:colId xmlns:a16="http://schemas.microsoft.com/office/drawing/2014/main" val="323138671"/>
                    </a:ext>
                  </a:extLst>
                </a:gridCol>
                <a:gridCol w="808913">
                  <a:extLst>
                    <a:ext uri="{9D8B030D-6E8A-4147-A177-3AD203B41FA5}">
                      <a16:colId xmlns:a16="http://schemas.microsoft.com/office/drawing/2014/main" val="2525346080"/>
                    </a:ext>
                  </a:extLst>
                </a:gridCol>
                <a:gridCol w="808913">
                  <a:extLst>
                    <a:ext uri="{9D8B030D-6E8A-4147-A177-3AD203B41FA5}">
                      <a16:colId xmlns:a16="http://schemas.microsoft.com/office/drawing/2014/main" val="3573160821"/>
                    </a:ext>
                  </a:extLst>
                </a:gridCol>
                <a:gridCol w="674095">
                  <a:extLst>
                    <a:ext uri="{9D8B030D-6E8A-4147-A177-3AD203B41FA5}">
                      <a16:colId xmlns:a16="http://schemas.microsoft.com/office/drawing/2014/main" val="3807325442"/>
                    </a:ext>
                  </a:extLst>
                </a:gridCol>
                <a:gridCol w="674095">
                  <a:extLst>
                    <a:ext uri="{9D8B030D-6E8A-4147-A177-3AD203B41FA5}">
                      <a16:colId xmlns:a16="http://schemas.microsoft.com/office/drawing/2014/main" val="446530580"/>
                    </a:ext>
                  </a:extLst>
                </a:gridCol>
                <a:gridCol w="674095">
                  <a:extLst>
                    <a:ext uri="{9D8B030D-6E8A-4147-A177-3AD203B41FA5}">
                      <a16:colId xmlns:a16="http://schemas.microsoft.com/office/drawing/2014/main" val="3159704591"/>
                    </a:ext>
                  </a:extLst>
                </a:gridCol>
              </a:tblGrid>
              <a:tr h="17540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289436"/>
                  </a:ext>
                </a:extLst>
              </a:tr>
              <a:tr h="28064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54371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11.062.790.470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11.062.790.470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621.085.195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956322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492.312.753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492.312.753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28.450.047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046259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111.935.906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111.935.906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2.554.416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11957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9.468.968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9.468.968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3.515.014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77083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9.336.705.247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9.336.705.247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505.113.791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728832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160.365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160.365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338593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39795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20.778.880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20.778.880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50.339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93980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536596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163.506.335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163.506.335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289403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756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260.493.116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260.493.116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41.903.650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67354"/>
                  </a:ext>
                </a:extLst>
              </a:tr>
              <a:tr h="175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148.608.829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148.608.829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39.474.808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59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16,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DC7D603-FCB6-423C-B870-45B2C1DC7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78451"/>
              </p:ext>
            </p:extLst>
          </p:nvPr>
        </p:nvGraphicFramePr>
        <p:xfrm>
          <a:off x="453505" y="1868116"/>
          <a:ext cx="8132459" cy="4324964"/>
        </p:xfrm>
        <a:graphic>
          <a:graphicData uri="http://schemas.openxmlformats.org/drawingml/2006/table">
            <a:tbl>
              <a:tblPr/>
              <a:tblGrid>
                <a:gridCol w="319616">
                  <a:extLst>
                    <a:ext uri="{9D8B030D-6E8A-4147-A177-3AD203B41FA5}">
                      <a16:colId xmlns:a16="http://schemas.microsoft.com/office/drawing/2014/main" val="3308664534"/>
                    </a:ext>
                  </a:extLst>
                </a:gridCol>
                <a:gridCol w="295031">
                  <a:extLst>
                    <a:ext uri="{9D8B030D-6E8A-4147-A177-3AD203B41FA5}">
                      <a16:colId xmlns:a16="http://schemas.microsoft.com/office/drawing/2014/main" val="2056238511"/>
                    </a:ext>
                  </a:extLst>
                </a:gridCol>
                <a:gridCol w="305958">
                  <a:extLst>
                    <a:ext uri="{9D8B030D-6E8A-4147-A177-3AD203B41FA5}">
                      <a16:colId xmlns:a16="http://schemas.microsoft.com/office/drawing/2014/main" val="1057706469"/>
                    </a:ext>
                  </a:extLst>
                </a:gridCol>
                <a:gridCol w="3048649">
                  <a:extLst>
                    <a:ext uri="{9D8B030D-6E8A-4147-A177-3AD203B41FA5}">
                      <a16:colId xmlns:a16="http://schemas.microsoft.com/office/drawing/2014/main" val="3490888256"/>
                    </a:ext>
                  </a:extLst>
                </a:gridCol>
                <a:gridCol w="732112">
                  <a:extLst>
                    <a:ext uri="{9D8B030D-6E8A-4147-A177-3AD203B41FA5}">
                      <a16:colId xmlns:a16="http://schemas.microsoft.com/office/drawing/2014/main" val="3881472399"/>
                    </a:ext>
                  </a:extLst>
                </a:gridCol>
                <a:gridCol w="732112">
                  <a:extLst>
                    <a:ext uri="{9D8B030D-6E8A-4147-A177-3AD203B41FA5}">
                      <a16:colId xmlns:a16="http://schemas.microsoft.com/office/drawing/2014/main" val="2302188862"/>
                    </a:ext>
                  </a:extLst>
                </a:gridCol>
                <a:gridCol w="732112">
                  <a:extLst>
                    <a:ext uri="{9D8B030D-6E8A-4147-A177-3AD203B41FA5}">
                      <a16:colId xmlns:a16="http://schemas.microsoft.com/office/drawing/2014/main" val="1236736681"/>
                    </a:ext>
                  </a:extLst>
                </a:gridCol>
                <a:gridCol w="655623">
                  <a:extLst>
                    <a:ext uri="{9D8B030D-6E8A-4147-A177-3AD203B41FA5}">
                      <a16:colId xmlns:a16="http://schemas.microsoft.com/office/drawing/2014/main" val="598369768"/>
                    </a:ext>
                  </a:extLst>
                </a:gridCol>
                <a:gridCol w="655623">
                  <a:extLst>
                    <a:ext uri="{9D8B030D-6E8A-4147-A177-3AD203B41FA5}">
                      <a16:colId xmlns:a16="http://schemas.microsoft.com/office/drawing/2014/main" val="3807778455"/>
                    </a:ext>
                  </a:extLst>
                </a:gridCol>
                <a:gridCol w="655623">
                  <a:extLst>
                    <a:ext uri="{9D8B030D-6E8A-4147-A177-3AD203B41FA5}">
                      <a16:colId xmlns:a16="http://schemas.microsoft.com/office/drawing/2014/main" val="196594639"/>
                    </a:ext>
                  </a:extLst>
                </a:gridCol>
              </a:tblGrid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31887"/>
                  </a:ext>
                </a:extLst>
              </a:tr>
              <a:tr h="254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28626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484.508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5951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3.068.109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3.068.109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86274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1.814.684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1.814.684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81506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896.086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896.086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1264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Cultural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2.608.345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2.608.345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44873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1.313.894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1.313.894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28024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1.071.316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1.071.316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45310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819987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8082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20301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1.049.574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44920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91030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265.981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265.981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84631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29897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339.606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01290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9442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38813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4.589.147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4.589.147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6453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99845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569112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087748"/>
                  </a:ext>
                </a:extLst>
              </a:tr>
              <a:tr h="25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16107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15038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486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16,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73FCA2-C580-4D5F-BE4D-1192D6E01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405125"/>
              </p:ext>
            </p:extLst>
          </p:nvPr>
        </p:nvGraphicFramePr>
        <p:xfrm>
          <a:off x="414336" y="1868116"/>
          <a:ext cx="8210796" cy="2162482"/>
        </p:xfrm>
        <a:graphic>
          <a:graphicData uri="http://schemas.openxmlformats.org/drawingml/2006/table">
            <a:tbl>
              <a:tblPr/>
              <a:tblGrid>
                <a:gridCol w="322694">
                  <a:extLst>
                    <a:ext uri="{9D8B030D-6E8A-4147-A177-3AD203B41FA5}">
                      <a16:colId xmlns:a16="http://schemas.microsoft.com/office/drawing/2014/main" val="1007509760"/>
                    </a:ext>
                  </a:extLst>
                </a:gridCol>
                <a:gridCol w="297873">
                  <a:extLst>
                    <a:ext uri="{9D8B030D-6E8A-4147-A177-3AD203B41FA5}">
                      <a16:colId xmlns:a16="http://schemas.microsoft.com/office/drawing/2014/main" val="3990170533"/>
                    </a:ext>
                  </a:extLst>
                </a:gridCol>
                <a:gridCol w="308905">
                  <a:extLst>
                    <a:ext uri="{9D8B030D-6E8A-4147-A177-3AD203B41FA5}">
                      <a16:colId xmlns:a16="http://schemas.microsoft.com/office/drawing/2014/main" val="3225723294"/>
                    </a:ext>
                  </a:extLst>
                </a:gridCol>
                <a:gridCol w="3078015">
                  <a:extLst>
                    <a:ext uri="{9D8B030D-6E8A-4147-A177-3AD203B41FA5}">
                      <a16:colId xmlns:a16="http://schemas.microsoft.com/office/drawing/2014/main" val="3048787770"/>
                    </a:ext>
                  </a:extLst>
                </a:gridCol>
                <a:gridCol w="739164">
                  <a:extLst>
                    <a:ext uri="{9D8B030D-6E8A-4147-A177-3AD203B41FA5}">
                      <a16:colId xmlns:a16="http://schemas.microsoft.com/office/drawing/2014/main" val="1584454017"/>
                    </a:ext>
                  </a:extLst>
                </a:gridCol>
                <a:gridCol w="739164">
                  <a:extLst>
                    <a:ext uri="{9D8B030D-6E8A-4147-A177-3AD203B41FA5}">
                      <a16:colId xmlns:a16="http://schemas.microsoft.com/office/drawing/2014/main" val="820649129"/>
                    </a:ext>
                  </a:extLst>
                </a:gridCol>
                <a:gridCol w="739164">
                  <a:extLst>
                    <a:ext uri="{9D8B030D-6E8A-4147-A177-3AD203B41FA5}">
                      <a16:colId xmlns:a16="http://schemas.microsoft.com/office/drawing/2014/main" val="3970908440"/>
                    </a:ext>
                  </a:extLst>
                </a:gridCol>
                <a:gridCol w="661939">
                  <a:extLst>
                    <a:ext uri="{9D8B030D-6E8A-4147-A177-3AD203B41FA5}">
                      <a16:colId xmlns:a16="http://schemas.microsoft.com/office/drawing/2014/main" val="2401254920"/>
                    </a:ext>
                  </a:extLst>
                </a:gridCol>
                <a:gridCol w="661939">
                  <a:extLst>
                    <a:ext uri="{9D8B030D-6E8A-4147-A177-3AD203B41FA5}">
                      <a16:colId xmlns:a16="http://schemas.microsoft.com/office/drawing/2014/main" val="3296450807"/>
                    </a:ext>
                  </a:extLst>
                </a:gridCol>
                <a:gridCol w="661939">
                  <a:extLst>
                    <a:ext uri="{9D8B030D-6E8A-4147-A177-3AD203B41FA5}">
                      <a16:colId xmlns:a16="http://schemas.microsoft.com/office/drawing/2014/main" val="3611057685"/>
                    </a:ext>
                  </a:extLst>
                </a:gridCol>
              </a:tblGrid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11789"/>
                  </a:ext>
                </a:extLst>
              </a:tr>
              <a:tr h="254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37623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1.426.581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956316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2.388.926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2.388.926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7495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531.610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531.610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505034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1.194.372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5486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1.194.372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132179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6.992.399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6.992.399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351.313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23945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14.124.604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14.124.604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576.961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934223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5.182.212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5.182.212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79.467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88143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8.367.325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8.367.325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185177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11595,6%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11595,6%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38158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11595,6%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11595,6%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120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pt-BR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8D3DB2-BDF8-4AAB-850D-746CF124D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73867"/>
              </p:ext>
            </p:extLst>
          </p:nvPr>
        </p:nvGraphicFramePr>
        <p:xfrm>
          <a:off x="414336" y="1847718"/>
          <a:ext cx="8210801" cy="2713948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188998561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285347899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668888098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2908118893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234734892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420245153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707330340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39493523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72974852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317733162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093616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30470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18709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3.296.466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3.296.466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4641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1.029.022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1.029.022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17158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16206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70133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187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en Bienes y Servicios de Consumo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38394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801.616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801.616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7086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69091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7878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86609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85.920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85.920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18492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608.696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608.696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12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17, Programa 02: FORTALECIMIENTO DE LA EDUCACIÓN ESCOLAR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4C490C-03D0-492C-BE5C-7822C9620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54064"/>
              </p:ext>
            </p:extLst>
          </p:nvPr>
        </p:nvGraphicFramePr>
        <p:xfrm>
          <a:off x="413543" y="1940124"/>
          <a:ext cx="8210801" cy="1322180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3804008077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64391626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612965490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239401247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33624329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73198294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94685287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69529757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422433902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30322293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134580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9362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0322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4492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7820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63.805.084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63.805.084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31153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54.562.635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54.562.635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9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17, Programa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A LA IMPLEMENTACIÓN DE LOS SERVICIOS LOCALES DE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CBB96D-6DF7-4626-88E9-C9938E3E8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138556"/>
              </p:ext>
            </p:extLst>
          </p:nvPr>
        </p:nvGraphicFramePr>
        <p:xfrm>
          <a:off x="414336" y="1940124"/>
          <a:ext cx="8210801" cy="1496151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1035909230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161679679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3579020490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971140399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43437931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670285234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51420499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8644276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948862403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174709241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517643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9145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6555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1908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47420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3105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Arriendos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170.312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803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en Bienes y Servicios de Consumo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229.688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1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BARRANCAS, GASTOS ADMINISTRATIVOS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41F9E3-FB42-429E-8849-4A634B24F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34564"/>
              </p:ext>
            </p:extLst>
          </p:nvPr>
        </p:nvGraphicFramePr>
        <p:xfrm>
          <a:off x="410442" y="1956148"/>
          <a:ext cx="8210801" cy="2713948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3780304675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987555714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713361881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15961722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9496958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690671461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30490518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1082878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60633060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409230414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972833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9952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1965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2.152.838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2.152.838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9356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2.100.488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2.100.488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88492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59704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1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8873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en Bienes y Servicios de Consumo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11429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249.260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249.260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75089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70.912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14562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52.571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2331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21.438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21.438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9340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81253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27.901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42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18, Programa 02: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BARRANCAS, SERVICIO EDUCATIVO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451137-3767-4AD9-8F8B-333A82871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004398"/>
              </p:ext>
            </p:extLst>
          </p:nvPr>
        </p:nvGraphicFramePr>
        <p:xfrm>
          <a:off x="414336" y="1940124"/>
          <a:ext cx="8210801" cy="2539977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1775833088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4138707258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4276939090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423048559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336525792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254480060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062688332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70472837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32098643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962501643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47041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1604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6681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26730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8785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92192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8300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58015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en Bienes y Servicios de Consumo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68076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83940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3663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671.989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671.989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7410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58816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7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SERVICIO LOCAL DE EDUCACIÓN PUERTO CORDILLERA, GASTOS ADMINISTRATIVOS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EFE141-877C-4053-A889-2F40AF02A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08823"/>
              </p:ext>
            </p:extLst>
          </p:nvPr>
        </p:nvGraphicFramePr>
        <p:xfrm>
          <a:off x="414336" y="1940124"/>
          <a:ext cx="8210801" cy="1670122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591356201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772215376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366353650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350634868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378093597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93642895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98271915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667024233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45494870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606368867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103218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1427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5391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1.714.803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1.714.803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2484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1.661.303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1.661.303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36650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464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70543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376.924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376.924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758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191.473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733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19, Programa 02: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PUERTO CORDILLERA, SERVICIO EDUCATIVO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E02989-0C4C-4F17-AE87-72D76DFCB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51995"/>
              </p:ext>
            </p:extLst>
          </p:nvPr>
        </p:nvGraphicFramePr>
        <p:xfrm>
          <a:off x="411202" y="1940124"/>
          <a:ext cx="8210801" cy="2539977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3836417455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630362275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2313180081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364531758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867680138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200097119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330049297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715556816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20318809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826551213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30029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9746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3245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5124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21.592.571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21.592.571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324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69086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07309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5139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en Bienes y Servicios de Consumo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7503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03055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67026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670.862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5304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7522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487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7667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Educación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D9D697-7CB4-41E3-AF99-B45A6325C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21" y="1863540"/>
            <a:ext cx="6984031" cy="368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476672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2932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66B949B-C273-48D9-AF4E-B5EA22A7A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785884"/>
              </p:ext>
            </p:extLst>
          </p:nvPr>
        </p:nvGraphicFramePr>
        <p:xfrm>
          <a:off x="439559" y="1593662"/>
          <a:ext cx="8185574" cy="3275503"/>
        </p:xfrm>
        <a:graphic>
          <a:graphicData uri="http://schemas.openxmlformats.org/drawingml/2006/table">
            <a:tbl>
              <a:tblPr/>
              <a:tblGrid>
                <a:gridCol w="237114">
                  <a:extLst>
                    <a:ext uri="{9D8B030D-6E8A-4147-A177-3AD203B41FA5}">
                      <a16:colId xmlns:a16="http://schemas.microsoft.com/office/drawing/2014/main" val="3107638467"/>
                    </a:ext>
                  </a:extLst>
                </a:gridCol>
                <a:gridCol w="237114">
                  <a:extLst>
                    <a:ext uri="{9D8B030D-6E8A-4147-A177-3AD203B41FA5}">
                      <a16:colId xmlns:a16="http://schemas.microsoft.com/office/drawing/2014/main" val="2288224171"/>
                    </a:ext>
                  </a:extLst>
                </a:gridCol>
                <a:gridCol w="3597941">
                  <a:extLst>
                    <a:ext uri="{9D8B030D-6E8A-4147-A177-3AD203B41FA5}">
                      <a16:colId xmlns:a16="http://schemas.microsoft.com/office/drawing/2014/main" val="4231025599"/>
                    </a:ext>
                  </a:extLst>
                </a:gridCol>
                <a:gridCol w="752578">
                  <a:extLst>
                    <a:ext uri="{9D8B030D-6E8A-4147-A177-3AD203B41FA5}">
                      <a16:colId xmlns:a16="http://schemas.microsoft.com/office/drawing/2014/main" val="142823502"/>
                    </a:ext>
                  </a:extLst>
                </a:gridCol>
                <a:gridCol w="752578">
                  <a:extLst>
                    <a:ext uri="{9D8B030D-6E8A-4147-A177-3AD203B41FA5}">
                      <a16:colId xmlns:a16="http://schemas.microsoft.com/office/drawing/2014/main" val="2009552144"/>
                    </a:ext>
                  </a:extLst>
                </a:gridCol>
                <a:gridCol w="752578">
                  <a:extLst>
                    <a:ext uri="{9D8B030D-6E8A-4147-A177-3AD203B41FA5}">
                      <a16:colId xmlns:a16="http://schemas.microsoft.com/office/drawing/2014/main" val="1235543151"/>
                    </a:ext>
                  </a:extLst>
                </a:gridCol>
                <a:gridCol w="618557">
                  <a:extLst>
                    <a:ext uri="{9D8B030D-6E8A-4147-A177-3AD203B41FA5}">
                      <a16:colId xmlns:a16="http://schemas.microsoft.com/office/drawing/2014/main" val="1660101894"/>
                    </a:ext>
                  </a:extLst>
                </a:gridCol>
                <a:gridCol w="618557">
                  <a:extLst>
                    <a:ext uri="{9D8B030D-6E8A-4147-A177-3AD203B41FA5}">
                      <a16:colId xmlns:a16="http://schemas.microsoft.com/office/drawing/2014/main" val="698924199"/>
                    </a:ext>
                  </a:extLst>
                </a:gridCol>
                <a:gridCol w="618557">
                  <a:extLst>
                    <a:ext uri="{9D8B030D-6E8A-4147-A177-3AD203B41FA5}">
                      <a16:colId xmlns:a16="http://schemas.microsoft.com/office/drawing/2014/main" val="534938144"/>
                    </a:ext>
                  </a:extLst>
                </a:gridCol>
              </a:tblGrid>
              <a:tr h="159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713298"/>
                  </a:ext>
                </a:extLst>
              </a:tr>
              <a:tr h="254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06206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8.088.867.950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8.088.867.950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526.709.132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421302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6.427.464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299313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Mejoramiento de la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33607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Desarrollo Curricular y Evaluación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030586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Recursos Educativos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294207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Subvenciones a los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466.199.644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30979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Gestión de Subvenciones a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288.786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94896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Superior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26.808.103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32714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26.574.851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916738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de Operación de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281.114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14786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1.785.379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63796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1.109.279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43585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21842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54.870.428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54.870.428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3.197.251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47382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2.161.465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63442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888.103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306044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147.683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13309"/>
                  </a:ext>
                </a:extLst>
              </a:tr>
              <a:tr h="15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28.787.720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476672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2932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E1330DA-2363-4E5A-BA7C-D3C53AB5D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465929"/>
              </p:ext>
            </p:extLst>
          </p:nvPr>
        </p:nvGraphicFramePr>
        <p:xfrm>
          <a:off x="414335" y="1584660"/>
          <a:ext cx="8210800" cy="3788548"/>
        </p:xfrm>
        <a:graphic>
          <a:graphicData uri="http://schemas.openxmlformats.org/drawingml/2006/table">
            <a:tbl>
              <a:tblPr/>
              <a:tblGrid>
                <a:gridCol w="237844">
                  <a:extLst>
                    <a:ext uri="{9D8B030D-6E8A-4147-A177-3AD203B41FA5}">
                      <a16:colId xmlns:a16="http://schemas.microsoft.com/office/drawing/2014/main" val="4226793790"/>
                    </a:ext>
                  </a:extLst>
                </a:gridCol>
                <a:gridCol w="237844">
                  <a:extLst>
                    <a:ext uri="{9D8B030D-6E8A-4147-A177-3AD203B41FA5}">
                      <a16:colId xmlns:a16="http://schemas.microsoft.com/office/drawing/2014/main" val="2313773605"/>
                    </a:ext>
                  </a:extLst>
                </a:gridCol>
                <a:gridCol w="3609029">
                  <a:extLst>
                    <a:ext uri="{9D8B030D-6E8A-4147-A177-3AD203B41FA5}">
                      <a16:colId xmlns:a16="http://schemas.microsoft.com/office/drawing/2014/main" val="1697147393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2997488188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1074214090"/>
                    </a:ext>
                  </a:extLst>
                </a:gridCol>
                <a:gridCol w="754898">
                  <a:extLst>
                    <a:ext uri="{9D8B030D-6E8A-4147-A177-3AD203B41FA5}">
                      <a16:colId xmlns:a16="http://schemas.microsoft.com/office/drawing/2014/main" val="1846716514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1050350068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1417552357"/>
                    </a:ext>
                  </a:extLst>
                </a:gridCol>
                <a:gridCol w="620463">
                  <a:extLst>
                    <a:ext uri="{9D8B030D-6E8A-4147-A177-3AD203B41FA5}">
                      <a16:colId xmlns:a16="http://schemas.microsoft.com/office/drawing/2014/main" val="320552987"/>
                    </a:ext>
                  </a:extLst>
                </a:gridCol>
              </a:tblGrid>
              <a:tr h="154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392460"/>
                  </a:ext>
                </a:extLst>
              </a:tr>
              <a:tr h="246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02922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1.050.557.141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1.050.557.141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8.520.114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2545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8.354.891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5945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Salud 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8382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Becas y Asistencialidad Estudiantil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17111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640.014.649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640.014.649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45.948.196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37392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45.239.771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098452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Programas Alternativos de Enseñanza Pre-escolar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28539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287601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122.526.670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122.526.670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4.647.306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38543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2541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1.426.581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120705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168.692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90189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427.709.665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427.709.665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400204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64581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Escolar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232817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Apoyo a la Implementación de los Servicios Locales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02157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48.118.173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48.118.173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965676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25450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92604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33.688.469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33.688.469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73788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41055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F4363E7-8A78-457A-A13E-67D4DC788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8078"/>
              </p:ext>
            </p:extLst>
          </p:nvPr>
        </p:nvGraphicFramePr>
        <p:xfrm>
          <a:off x="414336" y="1874573"/>
          <a:ext cx="8192742" cy="3934931"/>
        </p:xfrm>
        <a:graphic>
          <a:graphicData uri="http://schemas.openxmlformats.org/drawingml/2006/table">
            <a:tbl>
              <a:tblPr/>
              <a:tblGrid>
                <a:gridCol w="339791">
                  <a:extLst>
                    <a:ext uri="{9D8B030D-6E8A-4147-A177-3AD203B41FA5}">
                      <a16:colId xmlns:a16="http://schemas.microsoft.com/office/drawing/2014/main" val="894976938"/>
                    </a:ext>
                  </a:extLst>
                </a:gridCol>
                <a:gridCol w="313652">
                  <a:extLst>
                    <a:ext uri="{9D8B030D-6E8A-4147-A177-3AD203B41FA5}">
                      <a16:colId xmlns:a16="http://schemas.microsoft.com/office/drawing/2014/main" val="2220105280"/>
                    </a:ext>
                  </a:extLst>
                </a:gridCol>
                <a:gridCol w="325270">
                  <a:extLst>
                    <a:ext uri="{9D8B030D-6E8A-4147-A177-3AD203B41FA5}">
                      <a16:colId xmlns:a16="http://schemas.microsoft.com/office/drawing/2014/main" val="3444280432"/>
                    </a:ext>
                  </a:extLst>
                </a:gridCol>
                <a:gridCol w="3031981">
                  <a:extLst>
                    <a:ext uri="{9D8B030D-6E8A-4147-A177-3AD203B41FA5}">
                      <a16:colId xmlns:a16="http://schemas.microsoft.com/office/drawing/2014/main" val="1552723783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3144335698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811135686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1385645477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2494683562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1347162304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4208388036"/>
                    </a:ext>
                  </a:extLst>
                </a:gridCol>
              </a:tblGrid>
              <a:tr h="181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680397"/>
                  </a:ext>
                </a:extLst>
              </a:tr>
              <a:tr h="28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524400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6.427.464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313960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89.284.011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89.284.011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6.160.655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33033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13.359.878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13.359.878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89868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114116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97498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145213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20282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140887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48476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26028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21738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008252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Establecimientos DFL (Ed.) N°2, de 1998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62666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83386"/>
                  </a:ext>
                </a:extLst>
              </a:tr>
              <a:tr h="204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2262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87030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04204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86861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9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09,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3F6811-A6EC-479D-AF0C-EA3C8D052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28906"/>
              </p:ext>
            </p:extLst>
          </p:nvPr>
        </p:nvGraphicFramePr>
        <p:xfrm>
          <a:off x="414336" y="1893833"/>
          <a:ext cx="8192742" cy="2903316"/>
        </p:xfrm>
        <a:graphic>
          <a:graphicData uri="http://schemas.openxmlformats.org/drawingml/2006/table">
            <a:tbl>
              <a:tblPr/>
              <a:tblGrid>
                <a:gridCol w="339791">
                  <a:extLst>
                    <a:ext uri="{9D8B030D-6E8A-4147-A177-3AD203B41FA5}">
                      <a16:colId xmlns:a16="http://schemas.microsoft.com/office/drawing/2014/main" val="3982099822"/>
                    </a:ext>
                  </a:extLst>
                </a:gridCol>
                <a:gridCol w="313652">
                  <a:extLst>
                    <a:ext uri="{9D8B030D-6E8A-4147-A177-3AD203B41FA5}">
                      <a16:colId xmlns:a16="http://schemas.microsoft.com/office/drawing/2014/main" val="2288212834"/>
                    </a:ext>
                  </a:extLst>
                </a:gridCol>
                <a:gridCol w="325270">
                  <a:extLst>
                    <a:ext uri="{9D8B030D-6E8A-4147-A177-3AD203B41FA5}">
                      <a16:colId xmlns:a16="http://schemas.microsoft.com/office/drawing/2014/main" val="3591228413"/>
                    </a:ext>
                  </a:extLst>
                </a:gridCol>
                <a:gridCol w="3031981">
                  <a:extLst>
                    <a:ext uri="{9D8B030D-6E8A-4147-A177-3AD203B41FA5}">
                      <a16:colId xmlns:a16="http://schemas.microsoft.com/office/drawing/2014/main" val="3543419820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2269365717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2668720583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4118477921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1157470972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1367543660"/>
                    </a:ext>
                  </a:extLst>
                </a:gridCol>
                <a:gridCol w="697008">
                  <a:extLst>
                    <a:ext uri="{9D8B030D-6E8A-4147-A177-3AD203B41FA5}">
                      <a16:colId xmlns:a16="http://schemas.microsoft.com/office/drawing/2014/main" val="3274269770"/>
                    </a:ext>
                  </a:extLst>
                </a:gridCol>
              </a:tblGrid>
              <a:tr h="186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31693"/>
                  </a:ext>
                </a:extLst>
              </a:tr>
              <a:tr h="2977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832038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3.483.219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3.483.219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51754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75971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790055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1.232.580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1.232.580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918468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923.400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987084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1.143.538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5120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679898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229355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972254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658540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Suplementario por Costo de Capital Adicional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552483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90940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9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4494</TotalTime>
  <Words>13096</Words>
  <Application>Microsoft Office PowerPoint</Application>
  <PresentationFormat>Presentación en pantalla (4:3)</PresentationFormat>
  <Paragraphs>7351</Paragraphs>
  <Slides>48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enero de 2018 Partida 09: MINISTERIO DE EDUCACIÓN</vt:lpstr>
      <vt:lpstr>Ejecución Presupuestaria de Gastos del Ministerio de Educación acumulada al mes de enero de 2018 </vt:lpstr>
      <vt:lpstr>Ejecución Presupuestaria de Gastos del Ministerio de Educación acumulada al mes de enero de 2018 </vt:lpstr>
      <vt:lpstr>Ejecución Presupuestaria de Gastos del Ministerio de Educación acumulada al mes de enero de 2018 </vt:lpstr>
      <vt:lpstr>Ejecución Presupuestaria de Gastos del Ministerio de Educación acumulada al mes de enero de 2018 </vt:lpstr>
      <vt:lpstr>Ejecución Presupuestaria de Gastos Partida 09, Resumen por Capítulos acumulada al mes de enero de 2018 </vt:lpstr>
      <vt:lpstr>Ejecución Presupuestaria de Gastos Partida 09, Resumen por Capítulos acumulada al mes de enero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234</cp:revision>
  <cp:lastPrinted>2018-08-03T21:42:16Z</cp:lastPrinted>
  <dcterms:created xsi:type="dcterms:W3CDTF">2016-06-23T13:38:47Z</dcterms:created>
  <dcterms:modified xsi:type="dcterms:W3CDTF">2018-08-09T16:06:05Z</dcterms:modified>
</cp:coreProperties>
</file>