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6"/>
  </p:notesMasterIdLst>
  <p:handoutMasterIdLst>
    <p:handoutMasterId r:id="rId27"/>
  </p:handoutMasterIdLst>
  <p:sldIdLst>
    <p:sldId id="256" r:id="rId3"/>
    <p:sldId id="298" r:id="rId4"/>
    <p:sldId id="299" r:id="rId5"/>
    <p:sldId id="264" r:id="rId6"/>
    <p:sldId id="300" r:id="rId7"/>
    <p:sldId id="263" r:id="rId8"/>
    <p:sldId id="265" r:id="rId9"/>
    <p:sldId id="267" r:id="rId10"/>
    <p:sldId id="268" r:id="rId11"/>
    <p:sldId id="269" r:id="rId12"/>
    <p:sldId id="301" r:id="rId13"/>
    <p:sldId id="271" r:id="rId14"/>
    <p:sldId id="273" r:id="rId15"/>
    <p:sldId id="274" r:id="rId16"/>
    <p:sldId id="275" r:id="rId17"/>
    <p:sldId id="276" r:id="rId18"/>
    <p:sldId id="277" r:id="rId19"/>
    <p:sldId id="278" r:id="rId20"/>
    <p:sldId id="272" r:id="rId21"/>
    <p:sldId id="280" r:id="rId22"/>
    <p:sldId id="281" r:id="rId23"/>
    <p:sldId id="282" r:id="rId24"/>
    <p:sldId id="302" r:id="rId2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10-08-2018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10-08-2018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2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acumulada al mes de enero de 2018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08: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HACIENDA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22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01, Programa 08: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DE MODERNIZACIÓN SECTOR PÚBLICO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5205A40-097F-4D96-8F5A-DB21CC332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4C0E7C0-07F2-452F-8764-151751E7A3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227835"/>
              </p:ext>
            </p:extLst>
          </p:nvPr>
        </p:nvGraphicFramePr>
        <p:xfrm>
          <a:off x="557674" y="1916832"/>
          <a:ext cx="7886700" cy="3483288"/>
        </p:xfrm>
        <a:graphic>
          <a:graphicData uri="http://schemas.openxmlformats.org/drawingml/2006/table">
            <a:tbl>
              <a:tblPr/>
              <a:tblGrid>
                <a:gridCol w="273844">
                  <a:extLst>
                    <a:ext uri="{9D8B030D-6E8A-4147-A177-3AD203B41FA5}">
                      <a16:colId xmlns:a16="http://schemas.microsoft.com/office/drawing/2014/main" val="293359545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566773182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1836923857"/>
                    </a:ext>
                  </a:extLst>
                </a:gridCol>
                <a:gridCol w="2869882">
                  <a:extLst>
                    <a:ext uri="{9D8B030D-6E8A-4147-A177-3AD203B41FA5}">
                      <a16:colId xmlns:a16="http://schemas.microsoft.com/office/drawing/2014/main" val="3653074789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4276853206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321691890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1699067363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3269678778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3813344505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709730831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679717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9958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9.054.085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9.054.085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05911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371.793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371.793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82825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450.973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450.973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39153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7.899.078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7.899.078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89872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7.388.495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7.388.495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95752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Estadísticas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1.595.222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1.595.222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84888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Consumidor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622.075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622.075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42224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Compras y Contrataciones Públicas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1.792.592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1.792.592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07776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Seguridad Social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1.093.753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1.093.753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82011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del Trabajo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1.546.630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1.546.630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382166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Chile Atiende-Secretaría General de la Presidencia de la República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083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7650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98309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100.183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100.183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99834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Técnica OCDE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100.183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100.183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3691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332.241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332.241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70851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232.489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232.489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51435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99.752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99.752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419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01, Programa 09: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EXPORTACIÓN DE SERVICIOS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94ED209-2B20-46BB-B8CB-0DCF03938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25059B9-05EA-47E2-B07E-3D346E708C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901124"/>
              </p:ext>
            </p:extLst>
          </p:nvPr>
        </p:nvGraphicFramePr>
        <p:xfrm>
          <a:off x="557674" y="1974301"/>
          <a:ext cx="7886700" cy="2563174"/>
        </p:xfrm>
        <a:graphic>
          <a:graphicData uri="http://schemas.openxmlformats.org/drawingml/2006/table">
            <a:tbl>
              <a:tblPr/>
              <a:tblGrid>
                <a:gridCol w="273844">
                  <a:extLst>
                    <a:ext uri="{9D8B030D-6E8A-4147-A177-3AD203B41FA5}">
                      <a16:colId xmlns:a16="http://schemas.microsoft.com/office/drawing/2014/main" val="4201532465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2043526082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1811968468"/>
                    </a:ext>
                  </a:extLst>
                </a:gridCol>
                <a:gridCol w="2869882">
                  <a:extLst>
                    <a:ext uri="{9D8B030D-6E8A-4147-A177-3AD203B41FA5}">
                      <a16:colId xmlns:a16="http://schemas.microsoft.com/office/drawing/2014/main" val="4052592389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3154732037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442947992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873135063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815109040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3333265144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3031693428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920154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9532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4.677.754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4.677.754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16844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126.996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126.996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54614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130.916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130.916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98297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4.318.896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4.318.896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19572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4.318.896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4.318.896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0458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628.051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628.051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86051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ProChile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846.324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846.324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89897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1.521.634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1.521.634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5328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1.163.815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1.163.815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32640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la Cultura y las Artes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159.072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159.072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90104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100.946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100.946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89693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52.602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99904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48.344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48.344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406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8681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DIRECCIÓN DE PRESUPUESTOS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FC61E6B2-7391-4E2C-ACE5-A22ADDA57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76DD02F-ACD0-4A8A-98AD-FB67C23014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07140"/>
              </p:ext>
            </p:extLst>
          </p:nvPr>
        </p:nvGraphicFramePr>
        <p:xfrm>
          <a:off x="576385" y="1915147"/>
          <a:ext cx="7886700" cy="2398868"/>
        </p:xfrm>
        <a:graphic>
          <a:graphicData uri="http://schemas.openxmlformats.org/drawingml/2006/table">
            <a:tbl>
              <a:tblPr/>
              <a:tblGrid>
                <a:gridCol w="273844">
                  <a:extLst>
                    <a:ext uri="{9D8B030D-6E8A-4147-A177-3AD203B41FA5}">
                      <a16:colId xmlns:a16="http://schemas.microsoft.com/office/drawing/2014/main" val="1439728279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2985667341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1517856909"/>
                    </a:ext>
                  </a:extLst>
                </a:gridCol>
                <a:gridCol w="2869882">
                  <a:extLst>
                    <a:ext uri="{9D8B030D-6E8A-4147-A177-3AD203B41FA5}">
                      <a16:colId xmlns:a16="http://schemas.microsoft.com/office/drawing/2014/main" val="1800903274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779563398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1305307347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3577027528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1137962920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2622241513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10933943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394679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1613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20.946.099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20.946.099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3.977.581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56680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14.209.285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14.209.285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967.688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42467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6.193.344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6.193.344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677877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14.089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07732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29049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12.235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49663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502.811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502.811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6770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502.811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502.811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42509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40.659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40.659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2.986.580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7345,4%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7345,4%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96155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39.660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39.660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48051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36044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2.986.580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011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2191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DE IMPUESTOS INTERNOS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115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6852D33-C43D-4166-9596-F5FB14BCF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005968A-E4E9-47F5-85F3-47EE216BF2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465225"/>
              </p:ext>
            </p:extLst>
          </p:nvPr>
        </p:nvGraphicFramePr>
        <p:xfrm>
          <a:off x="557673" y="1913528"/>
          <a:ext cx="7886701" cy="3811900"/>
        </p:xfrm>
        <a:graphic>
          <a:graphicData uri="http://schemas.openxmlformats.org/drawingml/2006/table">
            <a:tbl>
              <a:tblPr/>
              <a:tblGrid>
                <a:gridCol w="273844">
                  <a:extLst>
                    <a:ext uri="{9D8B030D-6E8A-4147-A177-3AD203B41FA5}">
                      <a16:colId xmlns:a16="http://schemas.microsoft.com/office/drawing/2014/main" val="3251828258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2634005088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1809146060"/>
                    </a:ext>
                  </a:extLst>
                </a:gridCol>
                <a:gridCol w="2869883">
                  <a:extLst>
                    <a:ext uri="{9D8B030D-6E8A-4147-A177-3AD203B41FA5}">
                      <a16:colId xmlns:a16="http://schemas.microsoft.com/office/drawing/2014/main" val="3253231863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623846629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43262445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3756851250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4246839449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1318024987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334419564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707734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2137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185.747.499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185.747.499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25.392.215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46350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165.454.787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165.454.787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13.231.061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5948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16.410.944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16.410.944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1.486.165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68226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4.503.958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00756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4.503.958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74905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127.224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127.224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61410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127.224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127.224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848267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la Organización para la Cooperación y el Desarrollo Económicos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127.224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127.224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43513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37068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84565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11503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76556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29258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3.632.783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3.632.783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259.849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18951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465.435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465.435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151.534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74267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3.167.348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3.167.348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108.315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2272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121.751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121.751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28877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121.751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121.751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79306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5.909.389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09249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5.909.389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0741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04: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NACIONAL DE ADUANAS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5640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154B005C-D33F-4C8F-BBF1-A1E80BFC9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AC98182-E081-44E8-A5CD-914A7C6B7C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073155"/>
              </p:ext>
            </p:extLst>
          </p:nvPr>
        </p:nvGraphicFramePr>
        <p:xfrm>
          <a:off x="576385" y="1955370"/>
          <a:ext cx="7886700" cy="2398868"/>
        </p:xfrm>
        <a:graphic>
          <a:graphicData uri="http://schemas.openxmlformats.org/drawingml/2006/table">
            <a:tbl>
              <a:tblPr/>
              <a:tblGrid>
                <a:gridCol w="273844">
                  <a:extLst>
                    <a:ext uri="{9D8B030D-6E8A-4147-A177-3AD203B41FA5}">
                      <a16:colId xmlns:a16="http://schemas.microsoft.com/office/drawing/2014/main" val="465536481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2650442125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1785620059"/>
                    </a:ext>
                  </a:extLst>
                </a:gridCol>
                <a:gridCol w="2869882">
                  <a:extLst>
                    <a:ext uri="{9D8B030D-6E8A-4147-A177-3AD203B41FA5}">
                      <a16:colId xmlns:a16="http://schemas.microsoft.com/office/drawing/2014/main" val="1002239786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1597856492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1864384167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4226518968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1939301740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1733583786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2700271763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754762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7992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70.397.883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70.397.883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7.017.255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55400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58.036.155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58.036.155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3.995.260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50011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9.177.772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9.177.772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270.637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94688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2.623.159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2.623.159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20859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195.207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195.207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23277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16.320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16.320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62456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2.016.358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2.016.358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46487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395.274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395.274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54748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560.797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560.797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14945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560.797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560.797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60617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2.751.358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64004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2.751.358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81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7104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DE TESORERÍAS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1A0AC8CF-9C03-4086-81A7-910B1703D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62383D7-2B17-47FD-93AE-BB0CEED5CF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461283"/>
              </p:ext>
            </p:extLst>
          </p:nvPr>
        </p:nvGraphicFramePr>
        <p:xfrm>
          <a:off x="576385" y="2007987"/>
          <a:ext cx="7886700" cy="2398868"/>
        </p:xfrm>
        <a:graphic>
          <a:graphicData uri="http://schemas.openxmlformats.org/drawingml/2006/table">
            <a:tbl>
              <a:tblPr/>
              <a:tblGrid>
                <a:gridCol w="273844">
                  <a:extLst>
                    <a:ext uri="{9D8B030D-6E8A-4147-A177-3AD203B41FA5}">
                      <a16:colId xmlns:a16="http://schemas.microsoft.com/office/drawing/2014/main" val="9741431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3359781485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2268467569"/>
                    </a:ext>
                  </a:extLst>
                </a:gridCol>
                <a:gridCol w="2869882">
                  <a:extLst>
                    <a:ext uri="{9D8B030D-6E8A-4147-A177-3AD203B41FA5}">
                      <a16:colId xmlns:a16="http://schemas.microsoft.com/office/drawing/2014/main" val="1822128174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3653420181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273447874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15835574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502326491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1663341125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1753601673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442423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13414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54.524.754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54.524.754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5.776.250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47674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38.426.599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38.426.599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2.875.198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79827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11.408.526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11.408.526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803.954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78567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1.201.178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22672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1.201.178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1893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4.689.629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4.689.629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70820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36.243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36.243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22109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21.746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21.746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03254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1.465.757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1.465.757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61993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3.165.883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3.165.883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93566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895.240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0902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895.240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175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07: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DIRECCIÓN DE COMPRAS Y CONTRATACIÓN PÚBLICA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4104BEE-0D03-47D0-91F9-CF62AE25F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AABEB04-2FF5-448E-8FBD-62E5FEF5B9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304391"/>
              </p:ext>
            </p:extLst>
          </p:nvPr>
        </p:nvGraphicFramePr>
        <p:xfrm>
          <a:off x="576385" y="1982067"/>
          <a:ext cx="7886700" cy="2070256"/>
        </p:xfrm>
        <a:graphic>
          <a:graphicData uri="http://schemas.openxmlformats.org/drawingml/2006/table">
            <a:tbl>
              <a:tblPr/>
              <a:tblGrid>
                <a:gridCol w="273844">
                  <a:extLst>
                    <a:ext uri="{9D8B030D-6E8A-4147-A177-3AD203B41FA5}">
                      <a16:colId xmlns:a16="http://schemas.microsoft.com/office/drawing/2014/main" val="2400554086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2681407750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2495633112"/>
                    </a:ext>
                  </a:extLst>
                </a:gridCol>
                <a:gridCol w="2869882">
                  <a:extLst>
                    <a:ext uri="{9D8B030D-6E8A-4147-A177-3AD203B41FA5}">
                      <a16:colId xmlns:a16="http://schemas.microsoft.com/office/drawing/2014/main" val="4263435181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705420347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3450474157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578495917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921649330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805225634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2070877476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3712127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37646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10.429.518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10.429.518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488.385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62139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4.510.992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4.510.992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356.511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53352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3.382.159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3.382.159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86.601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26530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2.315.597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2.315.597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45.273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73079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2.315.597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2.315.597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45.273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59437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Compras Públicas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511.005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511.005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37.916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33038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Boletas de Garantía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15967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1.792.592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1.792.592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7.357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98824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220.770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220.770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27458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220.770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220.770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272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08: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SUPERINTENDENCIA DE VALORES Y SEGUROS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707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EC22A55-306F-458B-B96E-4D0254395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1D0E204-2D5D-4A92-8390-9F17022DB5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846664"/>
              </p:ext>
            </p:extLst>
          </p:nvPr>
        </p:nvGraphicFramePr>
        <p:xfrm>
          <a:off x="576385" y="1996712"/>
          <a:ext cx="7886700" cy="2727480"/>
        </p:xfrm>
        <a:graphic>
          <a:graphicData uri="http://schemas.openxmlformats.org/drawingml/2006/table">
            <a:tbl>
              <a:tblPr/>
              <a:tblGrid>
                <a:gridCol w="273844">
                  <a:extLst>
                    <a:ext uri="{9D8B030D-6E8A-4147-A177-3AD203B41FA5}">
                      <a16:colId xmlns:a16="http://schemas.microsoft.com/office/drawing/2014/main" val="257428907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2548387629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1973177019"/>
                    </a:ext>
                  </a:extLst>
                </a:gridCol>
                <a:gridCol w="2869882">
                  <a:extLst>
                    <a:ext uri="{9D8B030D-6E8A-4147-A177-3AD203B41FA5}">
                      <a16:colId xmlns:a16="http://schemas.microsoft.com/office/drawing/2014/main" val="1844695743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2981330749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4104700676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1113146781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82161761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3794989187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4177316062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5109541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55241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18.059.563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-18.059.563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02546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15.022.291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-15.022.291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31073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2.802.713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-2.802.713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43317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41.512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-41.512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84558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-1.425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63655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Supervisores de Seguros de América Latina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-1.425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09580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40.087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-40.087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57952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Internacional de Comisiones de Valores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16.817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-16.817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76609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Supervisores de Seguros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23.270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-23.270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3039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20.110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-20.110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56409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20.110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-20.110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41192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172.937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-172.937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33452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108.543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-108.543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15396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64.394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-64.394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718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11: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SUPERINTENDENCIA DE BANCOS E INSTITUCIONES FINANCIERAS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D519BFE4-CD2A-4E75-ACA1-3528FCBCE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F79F238-66A7-4805-97C2-28DBE795E6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052520"/>
              </p:ext>
            </p:extLst>
          </p:nvPr>
        </p:nvGraphicFramePr>
        <p:xfrm>
          <a:off x="576385" y="1998167"/>
          <a:ext cx="7886700" cy="3220398"/>
        </p:xfrm>
        <a:graphic>
          <a:graphicData uri="http://schemas.openxmlformats.org/drawingml/2006/table">
            <a:tbl>
              <a:tblPr/>
              <a:tblGrid>
                <a:gridCol w="273844">
                  <a:extLst>
                    <a:ext uri="{9D8B030D-6E8A-4147-A177-3AD203B41FA5}">
                      <a16:colId xmlns:a16="http://schemas.microsoft.com/office/drawing/2014/main" val="607251454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1660217319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273778183"/>
                    </a:ext>
                  </a:extLst>
                </a:gridCol>
                <a:gridCol w="2869882">
                  <a:extLst>
                    <a:ext uri="{9D8B030D-6E8A-4147-A177-3AD203B41FA5}">
                      <a16:colId xmlns:a16="http://schemas.microsoft.com/office/drawing/2014/main" val="2573418656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95517942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952410250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1886199366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4201304494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2046220482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3520862160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0763249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08955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67.930.394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67.930.394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1.687.129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98901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13.516.816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13.516.816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999.144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016157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4.895.342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4.895.342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193.257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30694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38.783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38.783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24.320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64909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3.616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56655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Estudios Bancarios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3.616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17524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35.167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35.167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24.320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30871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Supervisores Bancarios de las Américas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30.370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30.370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24.320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38983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Internacional de Educación Financiera  - OCDE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63686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49.454.624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49.454.624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98902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80894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Excedentes de Caja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49.454.554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49.454.554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80873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24.829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24.829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91647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9.439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9.439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39672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98522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470.408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38077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470.408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828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15: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DIRECCIÓN NACIONAL DEL SERVICIO CIVIL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D5722D6D-63F9-41BA-A33D-CE723BF6F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860E284-C8F9-4A45-839F-585A4C2CB1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680840"/>
              </p:ext>
            </p:extLst>
          </p:nvPr>
        </p:nvGraphicFramePr>
        <p:xfrm>
          <a:off x="557674" y="1915147"/>
          <a:ext cx="7886700" cy="1905950"/>
        </p:xfrm>
        <a:graphic>
          <a:graphicData uri="http://schemas.openxmlformats.org/drawingml/2006/table">
            <a:tbl>
              <a:tblPr/>
              <a:tblGrid>
                <a:gridCol w="273844">
                  <a:extLst>
                    <a:ext uri="{9D8B030D-6E8A-4147-A177-3AD203B41FA5}">
                      <a16:colId xmlns:a16="http://schemas.microsoft.com/office/drawing/2014/main" val="1000023535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1270162565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773330201"/>
                    </a:ext>
                  </a:extLst>
                </a:gridCol>
                <a:gridCol w="2869882">
                  <a:extLst>
                    <a:ext uri="{9D8B030D-6E8A-4147-A177-3AD203B41FA5}">
                      <a16:colId xmlns:a16="http://schemas.microsoft.com/office/drawing/2014/main" val="1019560454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1951884806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1979478521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1894618377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828920876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3211609292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1970414669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432400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04771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11.089.091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11.089.091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670.750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196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5.169.524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5.169.524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327.399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7119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5.521.679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5.521.679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333.348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91729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274.065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274.065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68221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41.040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41.040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15163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233.025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233.025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38371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123.823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123.823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61988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108.985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108.985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16353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14.838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14.838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813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Hacienda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 enero del Ministerio ascendió a </a:t>
            </a:r>
            <a:r>
              <a:rPr lang="es-CL" sz="1600" b="1" dirty="0">
                <a:latin typeface="+mn-lt"/>
              </a:rPr>
              <a:t>$49.408 millones</a:t>
            </a:r>
            <a:r>
              <a:rPr lang="es-CL" sz="1600" dirty="0">
                <a:latin typeface="+mn-lt"/>
              </a:rPr>
              <a:t>, equivalente a un gasto de 9,9% respecto al presupuesto inicial, mostrando una erogación lineal respecto al mismo mes del año anterior.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A nivel consolidado, el presupuesto vigente no considera modificaciones a la fecha.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Respecto a los subtítulos, a la fecha la mayor ejecución se registra en los subtítulo 34 “servicio de la deuda” con una ejecución de</a:t>
            </a:r>
            <a:r>
              <a:rPr lang="es-CL" sz="1600" b="1" dirty="0">
                <a:latin typeface="+mn-lt"/>
              </a:rPr>
              <a:t> 534,1%</a:t>
            </a:r>
            <a:r>
              <a:rPr lang="es-CL" sz="1600" dirty="0">
                <a:latin typeface="+mn-lt"/>
              </a:rPr>
              <a:t>, gasto </a:t>
            </a:r>
            <a:r>
              <a:rPr lang="es-CL" sz="1600" dirty="0"/>
              <a:t>destinado a</a:t>
            </a:r>
            <a:r>
              <a:rPr lang="es-CL" sz="1600" dirty="0">
                <a:latin typeface="+mn-lt"/>
              </a:rPr>
              <a:t>l pago de las obligaciones devengadas al 31 de diciembre de 2017 </a:t>
            </a:r>
            <a:r>
              <a:rPr lang="es-CL" sz="1600" dirty="0"/>
              <a:t>(deuda flotante), sin que se registren  </a:t>
            </a:r>
            <a:r>
              <a:rPr lang="es-CL" sz="1600" u="sng" dirty="0"/>
              <a:t>los Decretos modificatorios respectivos</a:t>
            </a:r>
            <a:r>
              <a:rPr lang="es-CL" sz="1600" dirty="0">
                <a:latin typeface="+mn-lt"/>
              </a:rPr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cuanto a los programas, el 75,3% del presupuesto inicial, se concentra en el </a:t>
            </a:r>
            <a:r>
              <a:rPr lang="es-CL" sz="1600" b="1" dirty="0"/>
              <a:t>Servicio de Impuestos Internos</a:t>
            </a:r>
            <a:r>
              <a:rPr lang="es-CL" sz="1600" dirty="0"/>
              <a:t> (36,9%), </a:t>
            </a:r>
            <a:r>
              <a:rPr lang="es-CL" sz="1600" b="1" dirty="0"/>
              <a:t>Servicio Nacional de Aduanas </a:t>
            </a:r>
            <a:r>
              <a:rPr lang="es-CL" sz="1600" dirty="0"/>
              <a:t>(14%), el </a:t>
            </a:r>
            <a:r>
              <a:rPr lang="es-CL" sz="1600" b="1" dirty="0"/>
              <a:t>Servicio de Tesorería </a:t>
            </a:r>
            <a:r>
              <a:rPr lang="es-CL" sz="1600" dirty="0"/>
              <a:t>(10,8%) y la </a:t>
            </a:r>
            <a:r>
              <a:rPr lang="es-CL" sz="1600" b="1" dirty="0"/>
              <a:t>Superintendencia de Bancos e Instituciones Financiera </a:t>
            </a:r>
            <a:r>
              <a:rPr lang="es-CL" sz="1600" dirty="0"/>
              <a:t>(13,5%), los que al mes de enero alcanzaron niveles de ejecución de </a:t>
            </a:r>
            <a:r>
              <a:rPr lang="es-CL" sz="1600" b="1" dirty="0"/>
              <a:t>13,7%, 10%, 10,6% y 2,5% </a:t>
            </a:r>
            <a:r>
              <a:rPr lang="es-CL" sz="1600" dirty="0"/>
              <a:t>respectivamente, calculados respecto al presupuesto vigente.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16: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UNIDAD DE ANÁLISIS FINANCIERO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08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3D6BF88-7942-4E98-A2B2-864C66D56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B2610DF-BD86-4FD5-9CF4-1971D1969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230781"/>
              </p:ext>
            </p:extLst>
          </p:nvPr>
        </p:nvGraphicFramePr>
        <p:xfrm>
          <a:off x="576385" y="1963457"/>
          <a:ext cx="7886700" cy="1905950"/>
        </p:xfrm>
        <a:graphic>
          <a:graphicData uri="http://schemas.openxmlformats.org/drawingml/2006/table">
            <a:tbl>
              <a:tblPr/>
              <a:tblGrid>
                <a:gridCol w="273844">
                  <a:extLst>
                    <a:ext uri="{9D8B030D-6E8A-4147-A177-3AD203B41FA5}">
                      <a16:colId xmlns:a16="http://schemas.microsoft.com/office/drawing/2014/main" val="726366677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3833688181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1265543804"/>
                    </a:ext>
                  </a:extLst>
                </a:gridCol>
                <a:gridCol w="2869882">
                  <a:extLst>
                    <a:ext uri="{9D8B030D-6E8A-4147-A177-3AD203B41FA5}">
                      <a16:colId xmlns:a16="http://schemas.microsoft.com/office/drawing/2014/main" val="2809167571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2915167719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2241861690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3911114548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173730970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2287529507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3894369099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1023252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64927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3.386.427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3.386.427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264.352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46488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2.615.394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2.615.394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191.873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71956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756.348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756.348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72.479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93415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398651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46068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del Grupo Egmont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85565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8.987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8.987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08931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72028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7.961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178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17: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SUPERINTENDENCIA DE CASINOS DE JUEGO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270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FAACECF0-6125-44D3-9241-D53E4172D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510A98E-F844-48AE-B15C-5B01F69351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645986"/>
              </p:ext>
            </p:extLst>
          </p:nvPr>
        </p:nvGraphicFramePr>
        <p:xfrm>
          <a:off x="576385" y="2024566"/>
          <a:ext cx="7886700" cy="1236703"/>
        </p:xfrm>
        <a:graphic>
          <a:graphicData uri="http://schemas.openxmlformats.org/drawingml/2006/table">
            <a:tbl>
              <a:tblPr/>
              <a:tblGrid>
                <a:gridCol w="271207">
                  <a:extLst>
                    <a:ext uri="{9D8B030D-6E8A-4147-A177-3AD203B41FA5}">
                      <a16:colId xmlns:a16="http://schemas.microsoft.com/office/drawing/2014/main" val="4042946407"/>
                    </a:ext>
                  </a:extLst>
                </a:gridCol>
                <a:gridCol w="271207">
                  <a:extLst>
                    <a:ext uri="{9D8B030D-6E8A-4147-A177-3AD203B41FA5}">
                      <a16:colId xmlns:a16="http://schemas.microsoft.com/office/drawing/2014/main" val="1797479315"/>
                    </a:ext>
                  </a:extLst>
                </a:gridCol>
                <a:gridCol w="271207">
                  <a:extLst>
                    <a:ext uri="{9D8B030D-6E8A-4147-A177-3AD203B41FA5}">
                      <a16:colId xmlns:a16="http://schemas.microsoft.com/office/drawing/2014/main" val="976865540"/>
                    </a:ext>
                  </a:extLst>
                </a:gridCol>
                <a:gridCol w="2842249">
                  <a:extLst>
                    <a:ext uri="{9D8B030D-6E8A-4147-A177-3AD203B41FA5}">
                      <a16:colId xmlns:a16="http://schemas.microsoft.com/office/drawing/2014/main" val="2110721343"/>
                    </a:ext>
                  </a:extLst>
                </a:gridCol>
                <a:gridCol w="726835">
                  <a:extLst>
                    <a:ext uri="{9D8B030D-6E8A-4147-A177-3AD203B41FA5}">
                      <a16:colId xmlns:a16="http://schemas.microsoft.com/office/drawing/2014/main" val="2016830515"/>
                    </a:ext>
                  </a:extLst>
                </a:gridCol>
                <a:gridCol w="726835">
                  <a:extLst>
                    <a:ext uri="{9D8B030D-6E8A-4147-A177-3AD203B41FA5}">
                      <a16:colId xmlns:a16="http://schemas.microsoft.com/office/drawing/2014/main" val="3615641873"/>
                    </a:ext>
                  </a:extLst>
                </a:gridCol>
                <a:gridCol w="726835">
                  <a:extLst>
                    <a:ext uri="{9D8B030D-6E8A-4147-A177-3AD203B41FA5}">
                      <a16:colId xmlns:a16="http://schemas.microsoft.com/office/drawing/2014/main" val="1646870348"/>
                    </a:ext>
                  </a:extLst>
                </a:gridCol>
                <a:gridCol w="726835">
                  <a:extLst>
                    <a:ext uri="{9D8B030D-6E8A-4147-A177-3AD203B41FA5}">
                      <a16:colId xmlns:a16="http://schemas.microsoft.com/office/drawing/2014/main" val="623796875"/>
                    </a:ext>
                  </a:extLst>
                </a:gridCol>
                <a:gridCol w="661745">
                  <a:extLst>
                    <a:ext uri="{9D8B030D-6E8A-4147-A177-3AD203B41FA5}">
                      <a16:colId xmlns:a16="http://schemas.microsoft.com/office/drawing/2014/main" val="52914050"/>
                    </a:ext>
                  </a:extLst>
                </a:gridCol>
                <a:gridCol w="661745">
                  <a:extLst>
                    <a:ext uri="{9D8B030D-6E8A-4147-A177-3AD203B41FA5}">
                      <a16:colId xmlns:a16="http://schemas.microsoft.com/office/drawing/2014/main" val="2484390058"/>
                    </a:ext>
                  </a:extLst>
                </a:gridCol>
              </a:tblGrid>
              <a:tr h="1627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564302"/>
                  </a:ext>
                </a:extLst>
              </a:tr>
              <a:tr h="2603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153251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4.161.836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4.161.836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223.268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776732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2.555.859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2.555.859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221.561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737959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1.441.743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1.441.743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1.707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932343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164.234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164.234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498813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164.234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164.234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126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30: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DE DEFENSA DEL ESTADO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064B0460-1E27-4446-8CD2-E3B51B3F1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0C32F3A-4AFF-4B7E-BA96-A8262D8D7E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499094"/>
              </p:ext>
            </p:extLst>
          </p:nvPr>
        </p:nvGraphicFramePr>
        <p:xfrm>
          <a:off x="566986" y="2035871"/>
          <a:ext cx="7886700" cy="1562151"/>
        </p:xfrm>
        <a:graphic>
          <a:graphicData uri="http://schemas.openxmlformats.org/drawingml/2006/table">
            <a:tbl>
              <a:tblPr/>
              <a:tblGrid>
                <a:gridCol w="271207">
                  <a:extLst>
                    <a:ext uri="{9D8B030D-6E8A-4147-A177-3AD203B41FA5}">
                      <a16:colId xmlns:a16="http://schemas.microsoft.com/office/drawing/2014/main" val="895527546"/>
                    </a:ext>
                  </a:extLst>
                </a:gridCol>
                <a:gridCol w="271207">
                  <a:extLst>
                    <a:ext uri="{9D8B030D-6E8A-4147-A177-3AD203B41FA5}">
                      <a16:colId xmlns:a16="http://schemas.microsoft.com/office/drawing/2014/main" val="3505812770"/>
                    </a:ext>
                  </a:extLst>
                </a:gridCol>
                <a:gridCol w="271207">
                  <a:extLst>
                    <a:ext uri="{9D8B030D-6E8A-4147-A177-3AD203B41FA5}">
                      <a16:colId xmlns:a16="http://schemas.microsoft.com/office/drawing/2014/main" val="1051329879"/>
                    </a:ext>
                  </a:extLst>
                </a:gridCol>
                <a:gridCol w="2842249">
                  <a:extLst>
                    <a:ext uri="{9D8B030D-6E8A-4147-A177-3AD203B41FA5}">
                      <a16:colId xmlns:a16="http://schemas.microsoft.com/office/drawing/2014/main" val="3357717912"/>
                    </a:ext>
                  </a:extLst>
                </a:gridCol>
                <a:gridCol w="726835">
                  <a:extLst>
                    <a:ext uri="{9D8B030D-6E8A-4147-A177-3AD203B41FA5}">
                      <a16:colId xmlns:a16="http://schemas.microsoft.com/office/drawing/2014/main" val="2042253555"/>
                    </a:ext>
                  </a:extLst>
                </a:gridCol>
                <a:gridCol w="726835">
                  <a:extLst>
                    <a:ext uri="{9D8B030D-6E8A-4147-A177-3AD203B41FA5}">
                      <a16:colId xmlns:a16="http://schemas.microsoft.com/office/drawing/2014/main" val="1629993286"/>
                    </a:ext>
                  </a:extLst>
                </a:gridCol>
                <a:gridCol w="726835">
                  <a:extLst>
                    <a:ext uri="{9D8B030D-6E8A-4147-A177-3AD203B41FA5}">
                      <a16:colId xmlns:a16="http://schemas.microsoft.com/office/drawing/2014/main" val="1691909478"/>
                    </a:ext>
                  </a:extLst>
                </a:gridCol>
                <a:gridCol w="726835">
                  <a:extLst>
                    <a:ext uri="{9D8B030D-6E8A-4147-A177-3AD203B41FA5}">
                      <a16:colId xmlns:a16="http://schemas.microsoft.com/office/drawing/2014/main" val="3318420407"/>
                    </a:ext>
                  </a:extLst>
                </a:gridCol>
                <a:gridCol w="661745">
                  <a:extLst>
                    <a:ext uri="{9D8B030D-6E8A-4147-A177-3AD203B41FA5}">
                      <a16:colId xmlns:a16="http://schemas.microsoft.com/office/drawing/2014/main" val="255630158"/>
                    </a:ext>
                  </a:extLst>
                </a:gridCol>
                <a:gridCol w="661745">
                  <a:extLst>
                    <a:ext uri="{9D8B030D-6E8A-4147-A177-3AD203B41FA5}">
                      <a16:colId xmlns:a16="http://schemas.microsoft.com/office/drawing/2014/main" val="1593840775"/>
                    </a:ext>
                  </a:extLst>
                </a:gridCol>
              </a:tblGrid>
              <a:tr h="1627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032164"/>
                  </a:ext>
                </a:extLst>
              </a:tr>
              <a:tr h="2603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459251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21.076.188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21.076.188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1.693.759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291599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18.106.630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18.106.630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1.471.283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600226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2.219.128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2.219.128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58.911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708353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750.430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750.430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374914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750.430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750.430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427431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163.565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536997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163.565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085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31: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COMISIÓN PARA EL MERCADO FINANCIERO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5B82FF6-F108-4A54-B3DA-8FCF36075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FF54BB6-992C-4948-8149-87DD42DB28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044025"/>
              </p:ext>
            </p:extLst>
          </p:nvPr>
        </p:nvGraphicFramePr>
        <p:xfrm>
          <a:off x="576385" y="2035871"/>
          <a:ext cx="7886700" cy="2701219"/>
        </p:xfrm>
        <a:graphic>
          <a:graphicData uri="http://schemas.openxmlformats.org/drawingml/2006/table">
            <a:tbl>
              <a:tblPr/>
              <a:tblGrid>
                <a:gridCol w="271207">
                  <a:extLst>
                    <a:ext uri="{9D8B030D-6E8A-4147-A177-3AD203B41FA5}">
                      <a16:colId xmlns:a16="http://schemas.microsoft.com/office/drawing/2014/main" val="3930770964"/>
                    </a:ext>
                  </a:extLst>
                </a:gridCol>
                <a:gridCol w="271207">
                  <a:extLst>
                    <a:ext uri="{9D8B030D-6E8A-4147-A177-3AD203B41FA5}">
                      <a16:colId xmlns:a16="http://schemas.microsoft.com/office/drawing/2014/main" val="2560745338"/>
                    </a:ext>
                  </a:extLst>
                </a:gridCol>
                <a:gridCol w="271207">
                  <a:extLst>
                    <a:ext uri="{9D8B030D-6E8A-4147-A177-3AD203B41FA5}">
                      <a16:colId xmlns:a16="http://schemas.microsoft.com/office/drawing/2014/main" val="128480847"/>
                    </a:ext>
                  </a:extLst>
                </a:gridCol>
                <a:gridCol w="2842249">
                  <a:extLst>
                    <a:ext uri="{9D8B030D-6E8A-4147-A177-3AD203B41FA5}">
                      <a16:colId xmlns:a16="http://schemas.microsoft.com/office/drawing/2014/main" val="3550635776"/>
                    </a:ext>
                  </a:extLst>
                </a:gridCol>
                <a:gridCol w="726835">
                  <a:extLst>
                    <a:ext uri="{9D8B030D-6E8A-4147-A177-3AD203B41FA5}">
                      <a16:colId xmlns:a16="http://schemas.microsoft.com/office/drawing/2014/main" val="2895613700"/>
                    </a:ext>
                  </a:extLst>
                </a:gridCol>
                <a:gridCol w="726835">
                  <a:extLst>
                    <a:ext uri="{9D8B030D-6E8A-4147-A177-3AD203B41FA5}">
                      <a16:colId xmlns:a16="http://schemas.microsoft.com/office/drawing/2014/main" val="168950350"/>
                    </a:ext>
                  </a:extLst>
                </a:gridCol>
                <a:gridCol w="726835">
                  <a:extLst>
                    <a:ext uri="{9D8B030D-6E8A-4147-A177-3AD203B41FA5}">
                      <a16:colId xmlns:a16="http://schemas.microsoft.com/office/drawing/2014/main" val="1852584033"/>
                    </a:ext>
                  </a:extLst>
                </a:gridCol>
                <a:gridCol w="726835">
                  <a:extLst>
                    <a:ext uri="{9D8B030D-6E8A-4147-A177-3AD203B41FA5}">
                      <a16:colId xmlns:a16="http://schemas.microsoft.com/office/drawing/2014/main" val="3366335856"/>
                    </a:ext>
                  </a:extLst>
                </a:gridCol>
                <a:gridCol w="661745">
                  <a:extLst>
                    <a:ext uri="{9D8B030D-6E8A-4147-A177-3AD203B41FA5}">
                      <a16:colId xmlns:a16="http://schemas.microsoft.com/office/drawing/2014/main" val="3145626224"/>
                    </a:ext>
                  </a:extLst>
                </a:gridCol>
                <a:gridCol w="661745">
                  <a:extLst>
                    <a:ext uri="{9D8B030D-6E8A-4147-A177-3AD203B41FA5}">
                      <a16:colId xmlns:a16="http://schemas.microsoft.com/office/drawing/2014/main" val="3315840807"/>
                    </a:ext>
                  </a:extLst>
                </a:gridCol>
              </a:tblGrid>
              <a:tr h="1627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997693"/>
                  </a:ext>
                </a:extLst>
              </a:tr>
              <a:tr h="2603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235451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18.059.563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18.059.563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1.272.138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27447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15.022.291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15.022.291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1.164.070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394919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2.802.713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2.802.713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108.068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476649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41.512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41.512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482353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1.425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1.425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322244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Supervisores de Seguros de América Latina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1.425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1.425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151331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40.087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40.087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251360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Internacional de Comisiones de Valores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16.817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16.817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554759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Supervisores de Seguros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23.270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23.270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31294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20.110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20.110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00452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20.110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20.110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505959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172.937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172.937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173663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108.543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108.543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643787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64.394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64.394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382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400050" indent="-40005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600" dirty="0"/>
              <a:t>El </a:t>
            </a:r>
            <a:r>
              <a:rPr lang="es-CL" sz="1600" b="1" dirty="0"/>
              <a:t>Dirección de Presupuestos </a:t>
            </a:r>
            <a:r>
              <a:rPr lang="es-CL" sz="1600" dirty="0"/>
              <a:t>es el programa que presenta el mayor avance con un 19%, explicado principalmente por el gasto en “servicio de la deuda” (deuda flotante) que a la fecha observa una ejecución de $2.986 millones, gasto que representa el 75% de la erogación efectuada a la fecha en el Programa.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600" dirty="0"/>
              <a:t>Finalmente, los </a:t>
            </a:r>
            <a:r>
              <a:rPr lang="es-CL" sz="1600" b="1" dirty="0"/>
              <a:t>Programas “Sistema Integrado de Comercio Exterior (SICEX)”; “Programa de Modernización Sector Público”; y, “Programa Exportación de Servicios” no </a:t>
            </a:r>
            <a:r>
              <a:rPr lang="es-CL" sz="1600" dirty="0"/>
              <a:t>presentan erogación al primer mes del año.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8F109559-B5F4-40A7-B4F5-CE1FCD4460F6}"/>
              </a:ext>
            </a:extLst>
          </p:cNvPr>
          <p:cNvSpPr txBox="1">
            <a:spLocks/>
          </p:cNvSpPr>
          <p:nvPr/>
        </p:nvSpPr>
        <p:spPr>
          <a:xfrm>
            <a:off x="414338" y="548680"/>
            <a:ext cx="8210798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Hacienda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88E35C73-E5A5-460E-A84C-A5C50495A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Hacienda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0664A59-2612-48E2-BA9A-59CDB67D30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229967"/>
              </p:ext>
            </p:extLst>
          </p:nvPr>
        </p:nvGraphicFramePr>
        <p:xfrm>
          <a:off x="500062" y="1868116"/>
          <a:ext cx="7960373" cy="2457211"/>
        </p:xfrm>
        <a:graphic>
          <a:graphicData uri="http://schemas.openxmlformats.org/drawingml/2006/table">
            <a:tbl>
              <a:tblPr/>
              <a:tblGrid>
                <a:gridCol w="782892">
                  <a:extLst>
                    <a:ext uri="{9D8B030D-6E8A-4147-A177-3AD203B41FA5}">
                      <a16:colId xmlns:a16="http://schemas.microsoft.com/office/drawing/2014/main" val="2557844910"/>
                    </a:ext>
                  </a:extLst>
                </a:gridCol>
                <a:gridCol w="2620349">
                  <a:extLst>
                    <a:ext uri="{9D8B030D-6E8A-4147-A177-3AD203B41FA5}">
                      <a16:colId xmlns:a16="http://schemas.microsoft.com/office/drawing/2014/main" val="4026719755"/>
                    </a:ext>
                  </a:extLst>
                </a:gridCol>
                <a:gridCol w="782892">
                  <a:extLst>
                    <a:ext uri="{9D8B030D-6E8A-4147-A177-3AD203B41FA5}">
                      <a16:colId xmlns:a16="http://schemas.microsoft.com/office/drawing/2014/main" val="1286473119"/>
                    </a:ext>
                  </a:extLst>
                </a:gridCol>
                <a:gridCol w="782892">
                  <a:extLst>
                    <a:ext uri="{9D8B030D-6E8A-4147-A177-3AD203B41FA5}">
                      <a16:colId xmlns:a16="http://schemas.microsoft.com/office/drawing/2014/main" val="3975463851"/>
                    </a:ext>
                  </a:extLst>
                </a:gridCol>
                <a:gridCol w="782892">
                  <a:extLst>
                    <a:ext uri="{9D8B030D-6E8A-4147-A177-3AD203B41FA5}">
                      <a16:colId xmlns:a16="http://schemas.microsoft.com/office/drawing/2014/main" val="491294032"/>
                    </a:ext>
                  </a:extLst>
                </a:gridCol>
                <a:gridCol w="782892">
                  <a:extLst>
                    <a:ext uri="{9D8B030D-6E8A-4147-A177-3AD203B41FA5}">
                      <a16:colId xmlns:a16="http://schemas.microsoft.com/office/drawing/2014/main" val="983563686"/>
                    </a:ext>
                  </a:extLst>
                </a:gridCol>
                <a:gridCol w="712782">
                  <a:extLst>
                    <a:ext uri="{9D8B030D-6E8A-4147-A177-3AD203B41FA5}">
                      <a16:colId xmlns:a16="http://schemas.microsoft.com/office/drawing/2014/main" val="1587367290"/>
                    </a:ext>
                  </a:extLst>
                </a:gridCol>
                <a:gridCol w="712782">
                  <a:extLst>
                    <a:ext uri="{9D8B030D-6E8A-4147-A177-3AD203B41FA5}">
                      <a16:colId xmlns:a16="http://schemas.microsoft.com/office/drawing/2014/main" val="801408203"/>
                    </a:ext>
                  </a:extLst>
                </a:gridCol>
              </a:tblGrid>
              <a:tr h="18513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506473"/>
                  </a:ext>
                </a:extLst>
              </a:tr>
              <a:tr h="29621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566909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500.945.726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500.945.726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49.408.106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304710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346.094.259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346.094.259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26.126.363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343243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68.240.360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68.240.360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3.475.002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43588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5.719.225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985992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20.941.678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20.941.678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638.651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274313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49.454.634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49.454.634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6908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714343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13.065.155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13.065.155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270.532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909397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682.548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682.548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37413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2.467.092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2.467.092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13.176.540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642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1426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2017 - 2018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E5741F04-4CB3-46EC-97B1-487369672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Hacienda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28764970-A4C6-49A3-9892-D10C3C367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BBDF7D3-B0D3-4585-87E0-6088DE83B2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6869" y="2113874"/>
            <a:ext cx="5630262" cy="2775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962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Partida 08, Resumen por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C691897D-A044-4029-ACFC-A70D9332A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A7085C4-EFCE-4E87-887C-2B23368273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479653"/>
              </p:ext>
            </p:extLst>
          </p:nvPr>
        </p:nvGraphicFramePr>
        <p:xfrm>
          <a:off x="528176" y="1700808"/>
          <a:ext cx="8004263" cy="3777056"/>
        </p:xfrm>
        <a:graphic>
          <a:graphicData uri="http://schemas.openxmlformats.org/drawingml/2006/table">
            <a:tbl>
              <a:tblPr/>
              <a:tblGrid>
                <a:gridCol w="301253">
                  <a:extLst>
                    <a:ext uri="{9D8B030D-6E8A-4147-A177-3AD203B41FA5}">
                      <a16:colId xmlns:a16="http://schemas.microsoft.com/office/drawing/2014/main" val="2176227799"/>
                    </a:ext>
                  </a:extLst>
                </a:gridCol>
                <a:gridCol w="301253">
                  <a:extLst>
                    <a:ext uri="{9D8B030D-6E8A-4147-A177-3AD203B41FA5}">
                      <a16:colId xmlns:a16="http://schemas.microsoft.com/office/drawing/2014/main" val="1878199264"/>
                    </a:ext>
                  </a:extLst>
                </a:gridCol>
                <a:gridCol w="2702229">
                  <a:extLst>
                    <a:ext uri="{9D8B030D-6E8A-4147-A177-3AD203B41FA5}">
                      <a16:colId xmlns:a16="http://schemas.microsoft.com/office/drawing/2014/main" val="3816213949"/>
                    </a:ext>
                  </a:extLst>
                </a:gridCol>
                <a:gridCol w="807355">
                  <a:extLst>
                    <a:ext uri="{9D8B030D-6E8A-4147-A177-3AD203B41FA5}">
                      <a16:colId xmlns:a16="http://schemas.microsoft.com/office/drawing/2014/main" val="873897615"/>
                    </a:ext>
                  </a:extLst>
                </a:gridCol>
                <a:gridCol w="807355">
                  <a:extLst>
                    <a:ext uri="{9D8B030D-6E8A-4147-A177-3AD203B41FA5}">
                      <a16:colId xmlns:a16="http://schemas.microsoft.com/office/drawing/2014/main" val="3830220559"/>
                    </a:ext>
                  </a:extLst>
                </a:gridCol>
                <a:gridCol w="807355">
                  <a:extLst>
                    <a:ext uri="{9D8B030D-6E8A-4147-A177-3AD203B41FA5}">
                      <a16:colId xmlns:a16="http://schemas.microsoft.com/office/drawing/2014/main" val="3121613331"/>
                    </a:ext>
                  </a:extLst>
                </a:gridCol>
                <a:gridCol w="807355">
                  <a:extLst>
                    <a:ext uri="{9D8B030D-6E8A-4147-A177-3AD203B41FA5}">
                      <a16:colId xmlns:a16="http://schemas.microsoft.com/office/drawing/2014/main" val="973369026"/>
                    </a:ext>
                  </a:extLst>
                </a:gridCol>
                <a:gridCol w="735054">
                  <a:extLst>
                    <a:ext uri="{9D8B030D-6E8A-4147-A177-3AD203B41FA5}">
                      <a16:colId xmlns:a16="http://schemas.microsoft.com/office/drawing/2014/main" val="1893515949"/>
                    </a:ext>
                  </a:extLst>
                </a:gridCol>
                <a:gridCol w="735054">
                  <a:extLst>
                    <a:ext uri="{9D8B030D-6E8A-4147-A177-3AD203B41FA5}">
                      <a16:colId xmlns:a16="http://schemas.microsoft.com/office/drawing/2014/main" val="276247530"/>
                    </a:ext>
                  </a:extLst>
                </a:gridCol>
              </a:tblGrid>
              <a:tr h="1781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766958"/>
                  </a:ext>
                </a:extLst>
              </a:tr>
              <a:tr h="285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873077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34.989.066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34.989.066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945.024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323575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Secretaría y Administración General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9.208.680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9.208.680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309.935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220362"/>
                  </a:ext>
                </a:extLst>
              </a:tr>
              <a:tr h="285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Unidad Administradora de los Tribunales Tributarios y Aduaneros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8.783.687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8.783.687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635.089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090307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Sistema Integrado de Comercio Exterior (SICEX)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3.264.860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3.264.860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525358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de Modernización Sector Público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9.054.085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9.054.085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045148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Exportación de Servicios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4.677.754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4.677.754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265088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Presupuestos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20.946.099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20.946.099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3.977.581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058032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Impuestos Internos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185.747.499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185.747.499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25.392.215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596339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Aduanas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70.397.883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70.397.883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7.017.255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303816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Tesorería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54.524.754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54.524.754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5.776.250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380445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Compras y Contratación Pública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10.429.518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10.429.518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488.385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135635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Valores y Seguros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18.059.563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-18.059.563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006746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Bancos e Instituciones Financieras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67.930.394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67.930.394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1.687.129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593410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del Servicio Civil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11.089.091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11.089.091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670.750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782555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Análisis Financiero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3.386.427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3.386.427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264.352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8852049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Casinos de Juego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4.161.836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4.161.836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223.268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234586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Defensa del Estado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21.076.188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21.076.188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1.693.759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967501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18.059.563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18.059.563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1.272.138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50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176" y="47402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SECRETARÍA Y ADMINISTRACIÓN GENERAL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AD2AA644-0A10-4832-841D-BB90112DE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31E5E42-BC48-4A55-A9E7-48D531CBE1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116054"/>
              </p:ext>
            </p:extLst>
          </p:nvPr>
        </p:nvGraphicFramePr>
        <p:xfrm>
          <a:off x="576225" y="1879296"/>
          <a:ext cx="7956218" cy="2990370"/>
        </p:xfrm>
        <a:graphic>
          <a:graphicData uri="http://schemas.openxmlformats.org/drawingml/2006/table">
            <a:tbl>
              <a:tblPr/>
              <a:tblGrid>
                <a:gridCol w="276258">
                  <a:extLst>
                    <a:ext uri="{9D8B030D-6E8A-4147-A177-3AD203B41FA5}">
                      <a16:colId xmlns:a16="http://schemas.microsoft.com/office/drawing/2014/main" val="581315619"/>
                    </a:ext>
                  </a:extLst>
                </a:gridCol>
                <a:gridCol w="276258">
                  <a:extLst>
                    <a:ext uri="{9D8B030D-6E8A-4147-A177-3AD203B41FA5}">
                      <a16:colId xmlns:a16="http://schemas.microsoft.com/office/drawing/2014/main" val="3646933081"/>
                    </a:ext>
                  </a:extLst>
                </a:gridCol>
                <a:gridCol w="276258">
                  <a:extLst>
                    <a:ext uri="{9D8B030D-6E8A-4147-A177-3AD203B41FA5}">
                      <a16:colId xmlns:a16="http://schemas.microsoft.com/office/drawing/2014/main" val="3899416043"/>
                    </a:ext>
                  </a:extLst>
                </a:gridCol>
                <a:gridCol w="2895178">
                  <a:extLst>
                    <a:ext uri="{9D8B030D-6E8A-4147-A177-3AD203B41FA5}">
                      <a16:colId xmlns:a16="http://schemas.microsoft.com/office/drawing/2014/main" val="3984870997"/>
                    </a:ext>
                  </a:extLst>
                </a:gridCol>
                <a:gridCol w="740370">
                  <a:extLst>
                    <a:ext uri="{9D8B030D-6E8A-4147-A177-3AD203B41FA5}">
                      <a16:colId xmlns:a16="http://schemas.microsoft.com/office/drawing/2014/main" val="1288047469"/>
                    </a:ext>
                  </a:extLst>
                </a:gridCol>
                <a:gridCol w="740370">
                  <a:extLst>
                    <a:ext uri="{9D8B030D-6E8A-4147-A177-3AD203B41FA5}">
                      <a16:colId xmlns:a16="http://schemas.microsoft.com/office/drawing/2014/main" val="373439140"/>
                    </a:ext>
                  </a:extLst>
                </a:gridCol>
                <a:gridCol w="740370">
                  <a:extLst>
                    <a:ext uri="{9D8B030D-6E8A-4147-A177-3AD203B41FA5}">
                      <a16:colId xmlns:a16="http://schemas.microsoft.com/office/drawing/2014/main" val="2516315785"/>
                    </a:ext>
                  </a:extLst>
                </a:gridCol>
                <a:gridCol w="663018">
                  <a:extLst>
                    <a:ext uri="{9D8B030D-6E8A-4147-A177-3AD203B41FA5}">
                      <a16:colId xmlns:a16="http://schemas.microsoft.com/office/drawing/2014/main" val="3759108229"/>
                    </a:ext>
                  </a:extLst>
                </a:gridCol>
                <a:gridCol w="674069">
                  <a:extLst>
                    <a:ext uri="{9D8B030D-6E8A-4147-A177-3AD203B41FA5}">
                      <a16:colId xmlns:a16="http://schemas.microsoft.com/office/drawing/2014/main" val="3634090555"/>
                    </a:ext>
                  </a:extLst>
                </a:gridCol>
                <a:gridCol w="674069">
                  <a:extLst>
                    <a:ext uri="{9D8B030D-6E8A-4147-A177-3AD203B41FA5}">
                      <a16:colId xmlns:a16="http://schemas.microsoft.com/office/drawing/2014/main" val="2465083986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270453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92849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9.208.680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9.208.680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309.935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95002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6.181.810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6.181.810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236.478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36640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2.132.072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2.132.072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44.401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79053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741.450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741.450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29.056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88305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105.678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105.678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01993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Superior de la Hípica Nacional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105.678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105.678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56767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565.500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565.500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0899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- RREE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565.500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565.500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56937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70.272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70.272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29.056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782413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de Acción Financiera de Sudamérica contra el Lavado de Activos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39.537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39.537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29.056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70712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Foro Internacional de Fondos Soberanos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28.231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28.231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77974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Internacional de Educación Financiera - OCDE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21305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153.348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153.348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40332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69.856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69.856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97644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83.492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83.492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880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01, Programa 06: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UNIDAD ADMINISTRADORA DE LOS TRIBUNALES TRIBUTARIOS Y ADUANEROS 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73EE509-E3EE-491C-B9BF-7FF9E7B18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A97D3F7-36D5-46F7-A036-317527D260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113873"/>
              </p:ext>
            </p:extLst>
          </p:nvPr>
        </p:nvGraphicFramePr>
        <p:xfrm>
          <a:off x="557674" y="2004387"/>
          <a:ext cx="7886700" cy="1413032"/>
        </p:xfrm>
        <a:graphic>
          <a:graphicData uri="http://schemas.openxmlformats.org/drawingml/2006/table">
            <a:tbl>
              <a:tblPr/>
              <a:tblGrid>
                <a:gridCol w="273844">
                  <a:extLst>
                    <a:ext uri="{9D8B030D-6E8A-4147-A177-3AD203B41FA5}">
                      <a16:colId xmlns:a16="http://schemas.microsoft.com/office/drawing/2014/main" val="1506075811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957843174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23833745"/>
                    </a:ext>
                  </a:extLst>
                </a:gridCol>
                <a:gridCol w="2869882">
                  <a:extLst>
                    <a:ext uri="{9D8B030D-6E8A-4147-A177-3AD203B41FA5}">
                      <a16:colId xmlns:a16="http://schemas.microsoft.com/office/drawing/2014/main" val="2984430994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3938981255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453235366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632286467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1624672237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525971668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984813419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160366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17626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8.783.687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8.783.687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635.089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83362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1.515.695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1.515.695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88.837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21856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175.193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175.193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6.250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59092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7.092.799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7.092.799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540.002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71100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7.092.799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7.092.799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540.002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43675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Tributarios y Aduaneros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7.092.799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7.092.799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540.002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141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01, Programa 07: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SISTEMA INTEGRADO DE COMERCIO EXTERIOR (SICEX)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A9B50637-679F-483E-A151-61BE025E8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5FCF0C6-4732-4BC8-A81A-9271D753F0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698611"/>
              </p:ext>
            </p:extLst>
          </p:nvPr>
        </p:nvGraphicFramePr>
        <p:xfrm>
          <a:off x="557674" y="1996013"/>
          <a:ext cx="7886700" cy="1905950"/>
        </p:xfrm>
        <a:graphic>
          <a:graphicData uri="http://schemas.openxmlformats.org/drawingml/2006/table">
            <a:tbl>
              <a:tblPr/>
              <a:tblGrid>
                <a:gridCol w="273844">
                  <a:extLst>
                    <a:ext uri="{9D8B030D-6E8A-4147-A177-3AD203B41FA5}">
                      <a16:colId xmlns:a16="http://schemas.microsoft.com/office/drawing/2014/main" val="1115086613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2596595022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3276715925"/>
                    </a:ext>
                  </a:extLst>
                </a:gridCol>
                <a:gridCol w="2869882">
                  <a:extLst>
                    <a:ext uri="{9D8B030D-6E8A-4147-A177-3AD203B41FA5}">
                      <a16:colId xmlns:a16="http://schemas.microsoft.com/office/drawing/2014/main" val="294180161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264554243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1294361746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1337118034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68256379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2407115217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795882219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790768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66422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3.264.860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3.264.860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80153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273.633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273.633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11195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1.141.508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1.141.508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90402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153.233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153.233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73534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153.233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153.233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9593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Pesca y Acuicultura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153.233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153.233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13168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1.696.486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1.696.486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0056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1.638.563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1.638.563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79813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57.923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57.923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285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2878</TotalTime>
  <Words>4866</Words>
  <Application>Microsoft Office PowerPoint</Application>
  <PresentationFormat>Presentación en pantalla (4:3)</PresentationFormat>
  <Paragraphs>2687</Paragraphs>
  <Slides>23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31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 acumulada al mes de enero de 2018 Partida 08: MINISTERIO DE HACIENDA</vt:lpstr>
      <vt:lpstr>Ejecución Presupuestaria de Gastos del Ministerio de Hacienda  acumulada al mes de enero de 2018</vt:lpstr>
      <vt:lpstr>Presentación de PowerPoint</vt:lpstr>
      <vt:lpstr>Ejecución Presupuestaria de Gastos del Ministerio de Hacienda  acumulada al mes de enero de 2018</vt:lpstr>
      <vt:lpstr>Ejecución Presupuestaria de Gastos del Ministerio de Hacienda  acumulada al mes de enero de 2018</vt:lpstr>
      <vt:lpstr>Ejecución Presupuestaria de Gastos Partida 08, Resumen por Capítulos acumulada al mes de enero de 2018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178</cp:revision>
  <cp:lastPrinted>2016-07-04T14:42:46Z</cp:lastPrinted>
  <dcterms:created xsi:type="dcterms:W3CDTF">2016-06-23T13:38:47Z</dcterms:created>
  <dcterms:modified xsi:type="dcterms:W3CDTF">2018-08-10T12:54:54Z</dcterms:modified>
</cp:coreProperties>
</file>