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1FDF52-0779-4299-AA20-F141F3B28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3508" y="6376243"/>
            <a:ext cx="8210798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8812CE5C-8FA0-4AA4-8D83-006694EE94EF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180834-2F32-4AEF-AC0C-BA68658CA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00705"/>
              </p:ext>
            </p:extLst>
          </p:nvPr>
        </p:nvGraphicFramePr>
        <p:xfrm>
          <a:off x="414336" y="1988840"/>
          <a:ext cx="8201489" cy="1872205"/>
        </p:xfrm>
        <a:graphic>
          <a:graphicData uri="http://schemas.openxmlformats.org/drawingml/2006/table">
            <a:tbl>
              <a:tblPr/>
              <a:tblGrid>
                <a:gridCol w="284774">
                  <a:extLst>
                    <a:ext uri="{9D8B030D-6E8A-4147-A177-3AD203B41FA5}">
                      <a16:colId xmlns:a16="http://schemas.microsoft.com/office/drawing/2014/main" val="2949759923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770831455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2737010613"/>
                    </a:ext>
                  </a:extLst>
                </a:gridCol>
                <a:gridCol w="2984430">
                  <a:extLst>
                    <a:ext uri="{9D8B030D-6E8A-4147-A177-3AD203B41FA5}">
                      <a16:colId xmlns:a16="http://schemas.microsoft.com/office/drawing/2014/main" val="2632157261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523372868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357942566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4149101171"/>
                    </a:ext>
                  </a:extLst>
                </a:gridCol>
                <a:gridCol w="683457">
                  <a:extLst>
                    <a:ext uri="{9D8B030D-6E8A-4147-A177-3AD203B41FA5}">
                      <a16:colId xmlns:a16="http://schemas.microsoft.com/office/drawing/2014/main" val="218016620"/>
                    </a:ext>
                  </a:extLst>
                </a:gridCol>
                <a:gridCol w="694849">
                  <a:extLst>
                    <a:ext uri="{9D8B030D-6E8A-4147-A177-3AD203B41FA5}">
                      <a16:colId xmlns:a16="http://schemas.microsoft.com/office/drawing/2014/main" val="831798325"/>
                    </a:ext>
                  </a:extLst>
                </a:gridCol>
                <a:gridCol w="694849">
                  <a:extLst>
                    <a:ext uri="{9D8B030D-6E8A-4147-A177-3AD203B41FA5}">
                      <a16:colId xmlns:a16="http://schemas.microsoft.com/office/drawing/2014/main" val="2528149733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811254"/>
                  </a:ext>
                </a:extLst>
              </a:tr>
              <a:tr h="28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1593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46363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394008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897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49318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061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1148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35512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2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08: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EJECUTIVA CONSEJO NACIONAL DE INNOVACIÓN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7F7FBB-F0B5-4150-8A41-FD9E980EB121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17B7A07-4008-4D52-BBDC-A9859A7EB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8396"/>
              </p:ext>
            </p:extLst>
          </p:nvPr>
        </p:nvGraphicFramePr>
        <p:xfrm>
          <a:off x="414336" y="1902866"/>
          <a:ext cx="8201487" cy="1094084"/>
        </p:xfrm>
        <a:graphic>
          <a:graphicData uri="http://schemas.openxmlformats.org/drawingml/2006/table">
            <a:tbl>
              <a:tblPr/>
              <a:tblGrid>
                <a:gridCol w="284774">
                  <a:extLst>
                    <a:ext uri="{9D8B030D-6E8A-4147-A177-3AD203B41FA5}">
                      <a16:colId xmlns:a16="http://schemas.microsoft.com/office/drawing/2014/main" val="2171580266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1294853217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1700862332"/>
                    </a:ext>
                  </a:extLst>
                </a:gridCol>
                <a:gridCol w="2984430">
                  <a:extLst>
                    <a:ext uri="{9D8B030D-6E8A-4147-A177-3AD203B41FA5}">
                      <a16:colId xmlns:a16="http://schemas.microsoft.com/office/drawing/2014/main" val="2304189171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1297853727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887961748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1005910296"/>
                    </a:ext>
                  </a:extLst>
                </a:gridCol>
                <a:gridCol w="683457">
                  <a:extLst>
                    <a:ext uri="{9D8B030D-6E8A-4147-A177-3AD203B41FA5}">
                      <a16:colId xmlns:a16="http://schemas.microsoft.com/office/drawing/2014/main" val="2090968972"/>
                    </a:ext>
                  </a:extLst>
                </a:gridCol>
                <a:gridCol w="694848">
                  <a:extLst>
                    <a:ext uri="{9D8B030D-6E8A-4147-A177-3AD203B41FA5}">
                      <a16:colId xmlns:a16="http://schemas.microsoft.com/office/drawing/2014/main" val="1108498827"/>
                    </a:ext>
                  </a:extLst>
                </a:gridCol>
                <a:gridCol w="694848">
                  <a:extLst>
                    <a:ext uri="{9D8B030D-6E8A-4147-A177-3AD203B41FA5}">
                      <a16:colId xmlns:a16="http://schemas.microsoft.com/office/drawing/2014/main" val="2378744200"/>
                    </a:ext>
                  </a:extLst>
                </a:gridCol>
              </a:tblGrid>
              <a:tr h="1953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802521"/>
                  </a:ext>
                </a:extLst>
              </a:tr>
              <a:tr h="312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7604"/>
                  </a:ext>
                </a:extLst>
              </a:tr>
              <a:tr h="1953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506908"/>
                  </a:ext>
                </a:extLst>
              </a:tr>
              <a:tr h="195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936853"/>
                  </a:ext>
                </a:extLst>
              </a:tr>
              <a:tr h="195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90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INICIATIVA CIENTÍFICA MILLENIUM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479C707-25D1-430F-9292-AD7C5B67FE0C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CDB7C6-9633-4001-A42C-88C5A9B0F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3397"/>
              </p:ext>
            </p:extLst>
          </p:nvPr>
        </p:nvGraphicFramePr>
        <p:xfrm>
          <a:off x="414336" y="1916832"/>
          <a:ext cx="8201489" cy="2088232"/>
        </p:xfrm>
        <a:graphic>
          <a:graphicData uri="http://schemas.openxmlformats.org/drawingml/2006/table">
            <a:tbl>
              <a:tblPr/>
              <a:tblGrid>
                <a:gridCol w="284774">
                  <a:extLst>
                    <a:ext uri="{9D8B030D-6E8A-4147-A177-3AD203B41FA5}">
                      <a16:colId xmlns:a16="http://schemas.microsoft.com/office/drawing/2014/main" val="1580234354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1636529417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323592002"/>
                    </a:ext>
                  </a:extLst>
                </a:gridCol>
                <a:gridCol w="2984430">
                  <a:extLst>
                    <a:ext uri="{9D8B030D-6E8A-4147-A177-3AD203B41FA5}">
                      <a16:colId xmlns:a16="http://schemas.microsoft.com/office/drawing/2014/main" val="815429211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1310925113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3629804101"/>
                    </a:ext>
                  </a:extLst>
                </a:gridCol>
                <a:gridCol w="763194">
                  <a:extLst>
                    <a:ext uri="{9D8B030D-6E8A-4147-A177-3AD203B41FA5}">
                      <a16:colId xmlns:a16="http://schemas.microsoft.com/office/drawing/2014/main" val="1605286195"/>
                    </a:ext>
                  </a:extLst>
                </a:gridCol>
                <a:gridCol w="683457">
                  <a:extLst>
                    <a:ext uri="{9D8B030D-6E8A-4147-A177-3AD203B41FA5}">
                      <a16:colId xmlns:a16="http://schemas.microsoft.com/office/drawing/2014/main" val="1443107454"/>
                    </a:ext>
                  </a:extLst>
                </a:gridCol>
                <a:gridCol w="694849">
                  <a:extLst>
                    <a:ext uri="{9D8B030D-6E8A-4147-A177-3AD203B41FA5}">
                      <a16:colId xmlns:a16="http://schemas.microsoft.com/office/drawing/2014/main" val="2866739244"/>
                    </a:ext>
                  </a:extLst>
                </a:gridCol>
                <a:gridCol w="694849">
                  <a:extLst>
                    <a:ext uri="{9D8B030D-6E8A-4147-A177-3AD203B41FA5}">
                      <a16:colId xmlns:a16="http://schemas.microsoft.com/office/drawing/2014/main" val="3092705763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44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2283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26638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6140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18308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3728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141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228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21633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73449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4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CONSUMIDOR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88CB3541-8356-4CE1-8F68-616C0AD53E08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5B7DCC-0A8D-498F-BBFA-B9A1D966B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742077"/>
              </p:ext>
            </p:extLst>
          </p:nvPr>
        </p:nvGraphicFramePr>
        <p:xfrm>
          <a:off x="420416" y="1880889"/>
          <a:ext cx="8195409" cy="2988266"/>
        </p:xfrm>
        <a:graphic>
          <a:graphicData uri="http://schemas.openxmlformats.org/drawingml/2006/table">
            <a:tbl>
              <a:tblPr/>
              <a:tblGrid>
                <a:gridCol w="300308">
                  <a:extLst>
                    <a:ext uri="{9D8B030D-6E8A-4147-A177-3AD203B41FA5}">
                      <a16:colId xmlns:a16="http://schemas.microsoft.com/office/drawing/2014/main" val="4027094763"/>
                    </a:ext>
                  </a:extLst>
                </a:gridCol>
                <a:gridCol w="300308">
                  <a:extLst>
                    <a:ext uri="{9D8B030D-6E8A-4147-A177-3AD203B41FA5}">
                      <a16:colId xmlns:a16="http://schemas.microsoft.com/office/drawing/2014/main" val="3866390931"/>
                    </a:ext>
                  </a:extLst>
                </a:gridCol>
                <a:gridCol w="300308">
                  <a:extLst>
                    <a:ext uri="{9D8B030D-6E8A-4147-A177-3AD203B41FA5}">
                      <a16:colId xmlns:a16="http://schemas.microsoft.com/office/drawing/2014/main" val="1622089883"/>
                    </a:ext>
                  </a:extLst>
                </a:gridCol>
                <a:gridCol w="2693763">
                  <a:extLst>
                    <a:ext uri="{9D8B030D-6E8A-4147-A177-3AD203B41FA5}">
                      <a16:colId xmlns:a16="http://schemas.microsoft.com/office/drawing/2014/main" val="4188633939"/>
                    </a:ext>
                  </a:extLst>
                </a:gridCol>
                <a:gridCol w="804826">
                  <a:extLst>
                    <a:ext uri="{9D8B030D-6E8A-4147-A177-3AD203B41FA5}">
                      <a16:colId xmlns:a16="http://schemas.microsoft.com/office/drawing/2014/main" val="98445912"/>
                    </a:ext>
                  </a:extLst>
                </a:gridCol>
                <a:gridCol w="804826">
                  <a:extLst>
                    <a:ext uri="{9D8B030D-6E8A-4147-A177-3AD203B41FA5}">
                      <a16:colId xmlns:a16="http://schemas.microsoft.com/office/drawing/2014/main" val="3775736828"/>
                    </a:ext>
                  </a:extLst>
                </a:gridCol>
                <a:gridCol w="804826">
                  <a:extLst>
                    <a:ext uri="{9D8B030D-6E8A-4147-A177-3AD203B41FA5}">
                      <a16:colId xmlns:a16="http://schemas.microsoft.com/office/drawing/2014/main" val="1850168491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602452242"/>
                    </a:ext>
                  </a:extLst>
                </a:gridCol>
                <a:gridCol w="732752">
                  <a:extLst>
                    <a:ext uri="{9D8B030D-6E8A-4147-A177-3AD203B41FA5}">
                      <a16:colId xmlns:a16="http://schemas.microsoft.com/office/drawing/2014/main" val="3166354579"/>
                    </a:ext>
                  </a:extLst>
                </a:gridCol>
                <a:gridCol w="732752">
                  <a:extLst>
                    <a:ext uri="{9D8B030D-6E8A-4147-A177-3AD203B41FA5}">
                      <a16:colId xmlns:a16="http://schemas.microsoft.com/office/drawing/2014/main" val="429483113"/>
                    </a:ext>
                  </a:extLst>
                </a:gridCol>
              </a:tblGrid>
              <a:tr h="180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84664"/>
                  </a:ext>
                </a:extLst>
              </a:tr>
              <a:tr h="288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2667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649.925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305928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518.450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814938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552515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72352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692290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57.028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720438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105036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896504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876344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24970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51297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64244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48037"/>
                  </a:ext>
                </a:extLst>
              </a:tr>
              <a:tr h="180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99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1B1563A-3CDA-4B30-9407-2056BFA1DE3D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2A9BCF-C835-49BD-8EAC-5A3D64870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083"/>
              </p:ext>
            </p:extLst>
          </p:nvPr>
        </p:nvGraphicFramePr>
        <p:xfrm>
          <a:off x="414336" y="1866494"/>
          <a:ext cx="8201487" cy="336271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71277517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678684127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916892785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96450113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49500362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88260656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062589874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62495282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49002439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778485615"/>
                    </a:ext>
                  </a:extLst>
                </a:gridCol>
              </a:tblGrid>
              <a:tr h="171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714890"/>
                  </a:ext>
                </a:extLst>
              </a:tr>
              <a:tr h="274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031999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77327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396.273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05913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95519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736792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493785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626760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66657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767007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91988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9771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802200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97900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575414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00108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60216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012442"/>
                  </a:ext>
                </a:extLst>
              </a:tr>
              <a:tr h="17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98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ADMINISTRACIÓN PESQUERO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414E1B0-AA38-4A0F-AF01-B6D1355889E9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711D6A-F03B-45DA-84BF-FE7CC3B79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817447"/>
              </p:ext>
            </p:extLst>
          </p:nvPr>
        </p:nvGraphicFramePr>
        <p:xfrm>
          <a:off x="414336" y="1866494"/>
          <a:ext cx="8201487" cy="1922544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50203183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2368127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297465387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69839415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73477232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53068716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714973055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13033553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41799699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723251310"/>
                    </a:ext>
                  </a:extLst>
                </a:gridCol>
              </a:tblGrid>
              <a:tr h="200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33142"/>
                  </a:ext>
                </a:extLst>
              </a:tr>
              <a:tr h="320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644242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52430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65730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49670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53024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420382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79277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44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0F46C9D-0164-44FC-A9FC-D33A7120B010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C38B88-45FA-43B7-81BB-95942E709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922151"/>
              </p:ext>
            </p:extLst>
          </p:nvPr>
        </p:nvGraphicFramePr>
        <p:xfrm>
          <a:off x="414336" y="1931540"/>
          <a:ext cx="8210798" cy="3470057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413182962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7658791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255126934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12536486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61236425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65631105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056031741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1806269870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931412527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966306704"/>
                    </a:ext>
                  </a:extLst>
                </a:gridCol>
              </a:tblGrid>
              <a:tr h="171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7344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893445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512583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86219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4972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17954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463152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0157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004494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00258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60553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147101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280169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53603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98548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02690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71172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78110"/>
                  </a:ext>
                </a:extLst>
              </a:tr>
              <a:tr h="17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24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8A4689F-AB03-4C01-9D1E-5DC9E4F29E9C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0063ED-5993-4EAD-9391-A029BBF92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345099"/>
              </p:ext>
            </p:extLst>
          </p:nvPr>
        </p:nvGraphicFramePr>
        <p:xfrm>
          <a:off x="414336" y="1935039"/>
          <a:ext cx="8201487" cy="4158261"/>
        </p:xfrm>
        <a:graphic>
          <a:graphicData uri="http://schemas.openxmlformats.org/drawingml/2006/table">
            <a:tbl>
              <a:tblPr/>
              <a:tblGrid>
                <a:gridCol w="283592">
                  <a:extLst>
                    <a:ext uri="{9D8B030D-6E8A-4147-A177-3AD203B41FA5}">
                      <a16:colId xmlns:a16="http://schemas.microsoft.com/office/drawing/2014/main" val="2413294456"/>
                    </a:ext>
                  </a:extLst>
                </a:gridCol>
                <a:gridCol w="283592">
                  <a:extLst>
                    <a:ext uri="{9D8B030D-6E8A-4147-A177-3AD203B41FA5}">
                      <a16:colId xmlns:a16="http://schemas.microsoft.com/office/drawing/2014/main" val="85629194"/>
                    </a:ext>
                  </a:extLst>
                </a:gridCol>
                <a:gridCol w="283592">
                  <a:extLst>
                    <a:ext uri="{9D8B030D-6E8A-4147-A177-3AD203B41FA5}">
                      <a16:colId xmlns:a16="http://schemas.microsoft.com/office/drawing/2014/main" val="3426916179"/>
                    </a:ext>
                  </a:extLst>
                </a:gridCol>
                <a:gridCol w="3006078">
                  <a:extLst>
                    <a:ext uri="{9D8B030D-6E8A-4147-A177-3AD203B41FA5}">
                      <a16:colId xmlns:a16="http://schemas.microsoft.com/office/drawing/2014/main" val="3723252170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838064955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2263534979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209369654"/>
                    </a:ext>
                  </a:extLst>
                </a:gridCol>
                <a:gridCol w="680622">
                  <a:extLst>
                    <a:ext uri="{9D8B030D-6E8A-4147-A177-3AD203B41FA5}">
                      <a16:colId xmlns:a16="http://schemas.microsoft.com/office/drawing/2014/main" val="2711072354"/>
                    </a:ext>
                  </a:extLst>
                </a:gridCol>
                <a:gridCol w="691965">
                  <a:extLst>
                    <a:ext uri="{9D8B030D-6E8A-4147-A177-3AD203B41FA5}">
                      <a16:colId xmlns:a16="http://schemas.microsoft.com/office/drawing/2014/main" val="3641512336"/>
                    </a:ext>
                  </a:extLst>
                </a:gridCol>
                <a:gridCol w="691965">
                  <a:extLst>
                    <a:ext uri="{9D8B030D-6E8A-4147-A177-3AD203B41FA5}">
                      <a16:colId xmlns:a16="http://schemas.microsoft.com/office/drawing/2014/main" val="1444610139"/>
                    </a:ext>
                  </a:extLst>
                </a:gridCol>
              </a:tblGrid>
              <a:tr h="169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746860"/>
                  </a:ext>
                </a:extLst>
              </a:tr>
              <a:tr h="270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3991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11.805.793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0660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1.668.365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70553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693.695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225131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638620,0%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638620,0%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99019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638620,0%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638620,0%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822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1.433.679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232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113.201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594942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46314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0530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96952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22148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03097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91372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05768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549559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69732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6010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036230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59362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247270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5728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626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6C137A-E55F-440C-B1FD-AB7D7F6D70F5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56721E-A5A0-4ABE-A15E-897C84EDD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973777"/>
              </p:ext>
            </p:extLst>
          </p:nvPr>
        </p:nvGraphicFramePr>
        <p:xfrm>
          <a:off x="435790" y="1935039"/>
          <a:ext cx="8180033" cy="4158261"/>
        </p:xfrm>
        <a:graphic>
          <a:graphicData uri="http://schemas.openxmlformats.org/drawingml/2006/table">
            <a:tbl>
              <a:tblPr/>
              <a:tblGrid>
                <a:gridCol w="282850">
                  <a:extLst>
                    <a:ext uri="{9D8B030D-6E8A-4147-A177-3AD203B41FA5}">
                      <a16:colId xmlns:a16="http://schemas.microsoft.com/office/drawing/2014/main" val="3297482186"/>
                    </a:ext>
                  </a:extLst>
                </a:gridCol>
                <a:gridCol w="282850">
                  <a:extLst>
                    <a:ext uri="{9D8B030D-6E8A-4147-A177-3AD203B41FA5}">
                      <a16:colId xmlns:a16="http://schemas.microsoft.com/office/drawing/2014/main" val="1556057750"/>
                    </a:ext>
                  </a:extLst>
                </a:gridCol>
                <a:gridCol w="282850">
                  <a:extLst>
                    <a:ext uri="{9D8B030D-6E8A-4147-A177-3AD203B41FA5}">
                      <a16:colId xmlns:a16="http://schemas.microsoft.com/office/drawing/2014/main" val="2038848824"/>
                    </a:ext>
                  </a:extLst>
                </a:gridCol>
                <a:gridCol w="2998215">
                  <a:extLst>
                    <a:ext uri="{9D8B030D-6E8A-4147-A177-3AD203B41FA5}">
                      <a16:colId xmlns:a16="http://schemas.microsoft.com/office/drawing/2014/main" val="1642150403"/>
                    </a:ext>
                  </a:extLst>
                </a:gridCol>
                <a:gridCol w="758039">
                  <a:extLst>
                    <a:ext uri="{9D8B030D-6E8A-4147-A177-3AD203B41FA5}">
                      <a16:colId xmlns:a16="http://schemas.microsoft.com/office/drawing/2014/main" val="512314758"/>
                    </a:ext>
                  </a:extLst>
                </a:gridCol>
                <a:gridCol w="758039">
                  <a:extLst>
                    <a:ext uri="{9D8B030D-6E8A-4147-A177-3AD203B41FA5}">
                      <a16:colId xmlns:a16="http://schemas.microsoft.com/office/drawing/2014/main" val="54820363"/>
                    </a:ext>
                  </a:extLst>
                </a:gridCol>
                <a:gridCol w="758039">
                  <a:extLst>
                    <a:ext uri="{9D8B030D-6E8A-4147-A177-3AD203B41FA5}">
                      <a16:colId xmlns:a16="http://schemas.microsoft.com/office/drawing/2014/main" val="3654714753"/>
                    </a:ext>
                  </a:extLst>
                </a:gridCol>
                <a:gridCol w="678841">
                  <a:extLst>
                    <a:ext uri="{9D8B030D-6E8A-4147-A177-3AD203B41FA5}">
                      <a16:colId xmlns:a16="http://schemas.microsoft.com/office/drawing/2014/main" val="1307886420"/>
                    </a:ext>
                  </a:extLst>
                </a:gridCol>
                <a:gridCol w="690155">
                  <a:extLst>
                    <a:ext uri="{9D8B030D-6E8A-4147-A177-3AD203B41FA5}">
                      <a16:colId xmlns:a16="http://schemas.microsoft.com/office/drawing/2014/main" val="2013403441"/>
                    </a:ext>
                  </a:extLst>
                </a:gridCol>
                <a:gridCol w="690155">
                  <a:extLst>
                    <a:ext uri="{9D8B030D-6E8A-4147-A177-3AD203B41FA5}">
                      <a16:colId xmlns:a16="http://schemas.microsoft.com/office/drawing/2014/main" val="731782441"/>
                    </a:ext>
                  </a:extLst>
                </a:gridCol>
              </a:tblGrid>
              <a:tr h="169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80613"/>
                  </a:ext>
                </a:extLst>
              </a:tr>
              <a:tr h="270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40588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07825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485791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34381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32364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220.478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1741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2390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519908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640529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06348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7526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50638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21519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9963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89982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0787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473425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896393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42646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114576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73456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91667"/>
                  </a:ext>
                </a:extLst>
              </a:tr>
              <a:tr h="16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69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419FEB-7F5B-414C-BF0F-F9BC5393FE51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CAF8ED-8692-4BFE-8A5A-5B1784D76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40805"/>
              </p:ext>
            </p:extLst>
          </p:nvPr>
        </p:nvGraphicFramePr>
        <p:xfrm>
          <a:off x="414336" y="1930990"/>
          <a:ext cx="8201487" cy="4018279"/>
        </p:xfrm>
        <a:graphic>
          <a:graphicData uri="http://schemas.openxmlformats.org/drawingml/2006/table">
            <a:tbl>
              <a:tblPr/>
              <a:tblGrid>
                <a:gridCol w="283592">
                  <a:extLst>
                    <a:ext uri="{9D8B030D-6E8A-4147-A177-3AD203B41FA5}">
                      <a16:colId xmlns:a16="http://schemas.microsoft.com/office/drawing/2014/main" val="3716470847"/>
                    </a:ext>
                  </a:extLst>
                </a:gridCol>
                <a:gridCol w="283592">
                  <a:extLst>
                    <a:ext uri="{9D8B030D-6E8A-4147-A177-3AD203B41FA5}">
                      <a16:colId xmlns:a16="http://schemas.microsoft.com/office/drawing/2014/main" val="1690801969"/>
                    </a:ext>
                  </a:extLst>
                </a:gridCol>
                <a:gridCol w="283592">
                  <a:extLst>
                    <a:ext uri="{9D8B030D-6E8A-4147-A177-3AD203B41FA5}">
                      <a16:colId xmlns:a16="http://schemas.microsoft.com/office/drawing/2014/main" val="3121232664"/>
                    </a:ext>
                  </a:extLst>
                </a:gridCol>
                <a:gridCol w="3006078">
                  <a:extLst>
                    <a:ext uri="{9D8B030D-6E8A-4147-A177-3AD203B41FA5}">
                      <a16:colId xmlns:a16="http://schemas.microsoft.com/office/drawing/2014/main" val="2817367139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104112557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2754659347"/>
                    </a:ext>
                  </a:extLst>
                </a:gridCol>
                <a:gridCol w="760027">
                  <a:extLst>
                    <a:ext uri="{9D8B030D-6E8A-4147-A177-3AD203B41FA5}">
                      <a16:colId xmlns:a16="http://schemas.microsoft.com/office/drawing/2014/main" val="2540919326"/>
                    </a:ext>
                  </a:extLst>
                </a:gridCol>
                <a:gridCol w="680622">
                  <a:extLst>
                    <a:ext uri="{9D8B030D-6E8A-4147-A177-3AD203B41FA5}">
                      <a16:colId xmlns:a16="http://schemas.microsoft.com/office/drawing/2014/main" val="2748897682"/>
                    </a:ext>
                  </a:extLst>
                </a:gridCol>
                <a:gridCol w="691965">
                  <a:extLst>
                    <a:ext uri="{9D8B030D-6E8A-4147-A177-3AD203B41FA5}">
                      <a16:colId xmlns:a16="http://schemas.microsoft.com/office/drawing/2014/main" val="1752390755"/>
                    </a:ext>
                  </a:extLst>
                </a:gridCol>
                <a:gridCol w="691965">
                  <a:extLst>
                    <a:ext uri="{9D8B030D-6E8A-4147-A177-3AD203B41FA5}">
                      <a16:colId xmlns:a16="http://schemas.microsoft.com/office/drawing/2014/main" val="140602645"/>
                    </a:ext>
                  </a:extLst>
                </a:gridCol>
              </a:tblGrid>
              <a:tr h="170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12671"/>
                  </a:ext>
                </a:extLst>
              </a:tr>
              <a:tr h="272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07624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900300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577831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97606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01257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040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49074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417447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45245,0%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45245,0%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250832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382633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90490,0%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90490,0%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821063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48716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62653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50523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871688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50840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3.209.086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089504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3.209.086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66229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038212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5517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30138"/>
                  </a:ext>
                </a:extLst>
              </a:tr>
              <a:tr h="17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68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$1.323.593 millones, de los cuales un 74,1% se destina a transferencias corrientes y adquisición de </a:t>
            </a:r>
            <a:r>
              <a:rPr lang="es-CL" sz="1600">
                <a:latin typeface="+mn-lt"/>
              </a:rPr>
              <a:t>activos financieros</a:t>
            </a:r>
            <a:r>
              <a:rPr lang="es-CL" sz="1600" dirty="0">
                <a:latin typeface="+mn-lt"/>
              </a:rPr>
              <a:t>, con una participación de un 30,8% y 43,2% respectivamente, los que al mes de enero registraron erogaciones del 0,8% y 0,6%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del mes de enero ascendió a $22.989 millones, es decir, un 1,7% respecto de la ley inicial, con un gasto levemente superior 0,2 puntos porcentuales al registrado a igual mes del año 2017.  El presupuesto inicial de la Partida no presenta durante el mes de análisis modificaciones.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la ejecución por Programa, las mayores tasas de ejecución del presupuesto vigente corresponde al </a:t>
            </a:r>
            <a:r>
              <a:rPr lang="pt-BR" sz="1600" dirty="0"/>
              <a:t>Programa Censo que registra um 31,2%; seguido de INE </a:t>
            </a:r>
            <a:r>
              <a:rPr lang="es-CL" sz="1600" dirty="0"/>
              <a:t>con</a:t>
            </a:r>
            <a:r>
              <a:rPr lang="pt-BR" sz="1600" dirty="0"/>
              <a:t> </a:t>
            </a:r>
            <a:r>
              <a:rPr lang="es-CL" sz="1600" dirty="0"/>
              <a:t>un</a:t>
            </a:r>
            <a:r>
              <a:rPr lang="pt-BR" sz="1600" dirty="0"/>
              <a:t> 10,4%.  Por </a:t>
            </a:r>
            <a:r>
              <a:rPr lang="pt-BR" sz="1600" dirty="0" err="1"/>
              <a:t>su</a:t>
            </a:r>
            <a:r>
              <a:rPr lang="pt-BR" sz="1600" dirty="0"/>
              <a:t> parte </a:t>
            </a:r>
            <a:r>
              <a:rPr lang="es-CL" sz="1600" dirty="0"/>
              <a:t>el Programa Servicio Nacional de Pesca y Acuicultura no presenta ejecución a la fecha.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FFD3769-D67B-4E0B-814C-3AA072101D37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0EE160-0E6E-465E-A3C2-DE58C6AC2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695221"/>
              </p:ext>
            </p:extLst>
          </p:nvPr>
        </p:nvGraphicFramePr>
        <p:xfrm>
          <a:off x="434880" y="1947852"/>
          <a:ext cx="8180945" cy="2705290"/>
        </p:xfrm>
        <a:graphic>
          <a:graphicData uri="http://schemas.openxmlformats.org/drawingml/2006/table">
            <a:tbl>
              <a:tblPr/>
              <a:tblGrid>
                <a:gridCol w="282881">
                  <a:extLst>
                    <a:ext uri="{9D8B030D-6E8A-4147-A177-3AD203B41FA5}">
                      <a16:colId xmlns:a16="http://schemas.microsoft.com/office/drawing/2014/main" val="2462696136"/>
                    </a:ext>
                  </a:extLst>
                </a:gridCol>
                <a:gridCol w="282881">
                  <a:extLst>
                    <a:ext uri="{9D8B030D-6E8A-4147-A177-3AD203B41FA5}">
                      <a16:colId xmlns:a16="http://schemas.microsoft.com/office/drawing/2014/main" val="3792172202"/>
                    </a:ext>
                  </a:extLst>
                </a:gridCol>
                <a:gridCol w="282881">
                  <a:extLst>
                    <a:ext uri="{9D8B030D-6E8A-4147-A177-3AD203B41FA5}">
                      <a16:colId xmlns:a16="http://schemas.microsoft.com/office/drawing/2014/main" val="1148635870"/>
                    </a:ext>
                  </a:extLst>
                </a:gridCol>
                <a:gridCol w="2998549">
                  <a:extLst>
                    <a:ext uri="{9D8B030D-6E8A-4147-A177-3AD203B41FA5}">
                      <a16:colId xmlns:a16="http://schemas.microsoft.com/office/drawing/2014/main" val="679843685"/>
                    </a:ext>
                  </a:extLst>
                </a:gridCol>
                <a:gridCol w="758124">
                  <a:extLst>
                    <a:ext uri="{9D8B030D-6E8A-4147-A177-3AD203B41FA5}">
                      <a16:colId xmlns:a16="http://schemas.microsoft.com/office/drawing/2014/main" val="1936023974"/>
                    </a:ext>
                  </a:extLst>
                </a:gridCol>
                <a:gridCol w="758124">
                  <a:extLst>
                    <a:ext uri="{9D8B030D-6E8A-4147-A177-3AD203B41FA5}">
                      <a16:colId xmlns:a16="http://schemas.microsoft.com/office/drawing/2014/main" val="2570468857"/>
                    </a:ext>
                  </a:extLst>
                </a:gridCol>
                <a:gridCol w="758124">
                  <a:extLst>
                    <a:ext uri="{9D8B030D-6E8A-4147-A177-3AD203B41FA5}">
                      <a16:colId xmlns:a16="http://schemas.microsoft.com/office/drawing/2014/main" val="790658103"/>
                    </a:ext>
                  </a:extLst>
                </a:gridCol>
                <a:gridCol w="678917">
                  <a:extLst>
                    <a:ext uri="{9D8B030D-6E8A-4147-A177-3AD203B41FA5}">
                      <a16:colId xmlns:a16="http://schemas.microsoft.com/office/drawing/2014/main" val="3469265319"/>
                    </a:ext>
                  </a:extLst>
                </a:gridCol>
                <a:gridCol w="690232">
                  <a:extLst>
                    <a:ext uri="{9D8B030D-6E8A-4147-A177-3AD203B41FA5}">
                      <a16:colId xmlns:a16="http://schemas.microsoft.com/office/drawing/2014/main" val="2366384413"/>
                    </a:ext>
                  </a:extLst>
                </a:gridCol>
                <a:gridCol w="690232">
                  <a:extLst>
                    <a:ext uri="{9D8B030D-6E8A-4147-A177-3AD203B41FA5}">
                      <a16:colId xmlns:a16="http://schemas.microsoft.com/office/drawing/2014/main" val="1728732435"/>
                    </a:ext>
                  </a:extLst>
                </a:gridCol>
              </a:tblGrid>
              <a:tr h="1734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689572"/>
                  </a:ext>
                </a:extLst>
              </a:tr>
              <a:tr h="277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53053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4.713.377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34152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4.713.377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75775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15588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2.550.000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430528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2.163.377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049982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474513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306163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931905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01317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247326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932894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41219"/>
                  </a:ext>
                </a:extLst>
              </a:tr>
              <a:tr h="173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555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432" y="6327056"/>
            <a:ext cx="81987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10848C-9AEB-4B6D-97F0-E441F1D82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60604"/>
              </p:ext>
            </p:extLst>
          </p:nvPr>
        </p:nvGraphicFramePr>
        <p:xfrm>
          <a:off x="426432" y="1935036"/>
          <a:ext cx="8189391" cy="3869753"/>
        </p:xfrm>
        <a:graphic>
          <a:graphicData uri="http://schemas.openxmlformats.org/drawingml/2006/table">
            <a:tbl>
              <a:tblPr/>
              <a:tblGrid>
                <a:gridCol w="284750">
                  <a:extLst>
                    <a:ext uri="{9D8B030D-6E8A-4147-A177-3AD203B41FA5}">
                      <a16:colId xmlns:a16="http://schemas.microsoft.com/office/drawing/2014/main" val="1813845626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434133609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710811569"/>
                    </a:ext>
                  </a:extLst>
                </a:gridCol>
                <a:gridCol w="2972783">
                  <a:extLst>
                    <a:ext uri="{9D8B030D-6E8A-4147-A177-3AD203B41FA5}">
                      <a16:colId xmlns:a16="http://schemas.microsoft.com/office/drawing/2014/main" val="1778331355"/>
                    </a:ext>
                  </a:extLst>
                </a:gridCol>
                <a:gridCol w="763128">
                  <a:extLst>
                    <a:ext uri="{9D8B030D-6E8A-4147-A177-3AD203B41FA5}">
                      <a16:colId xmlns:a16="http://schemas.microsoft.com/office/drawing/2014/main" val="266838579"/>
                    </a:ext>
                  </a:extLst>
                </a:gridCol>
                <a:gridCol w="763128">
                  <a:extLst>
                    <a:ext uri="{9D8B030D-6E8A-4147-A177-3AD203B41FA5}">
                      <a16:colId xmlns:a16="http://schemas.microsoft.com/office/drawing/2014/main" val="3425179310"/>
                    </a:ext>
                  </a:extLst>
                </a:gridCol>
                <a:gridCol w="763128">
                  <a:extLst>
                    <a:ext uri="{9D8B030D-6E8A-4147-A177-3AD203B41FA5}">
                      <a16:colId xmlns:a16="http://schemas.microsoft.com/office/drawing/2014/main" val="696254810"/>
                    </a:ext>
                  </a:extLst>
                </a:gridCol>
                <a:gridCol w="683398">
                  <a:extLst>
                    <a:ext uri="{9D8B030D-6E8A-4147-A177-3AD203B41FA5}">
                      <a16:colId xmlns:a16="http://schemas.microsoft.com/office/drawing/2014/main" val="683883149"/>
                    </a:ext>
                  </a:extLst>
                </a:gridCol>
                <a:gridCol w="694788">
                  <a:extLst>
                    <a:ext uri="{9D8B030D-6E8A-4147-A177-3AD203B41FA5}">
                      <a16:colId xmlns:a16="http://schemas.microsoft.com/office/drawing/2014/main" val="1537004477"/>
                    </a:ext>
                  </a:extLst>
                </a:gridCol>
                <a:gridCol w="694788">
                  <a:extLst>
                    <a:ext uri="{9D8B030D-6E8A-4147-A177-3AD203B41FA5}">
                      <a16:colId xmlns:a16="http://schemas.microsoft.com/office/drawing/2014/main" val="3751623370"/>
                    </a:ext>
                  </a:extLst>
                </a:gridCol>
              </a:tblGrid>
              <a:tr h="171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503157"/>
                  </a:ext>
                </a:extLst>
              </a:tr>
              <a:tr h="273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3762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4.320.422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40378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72310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5400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236490,0%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236490,0%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88767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236490,0%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236490,0%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70509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1.549.582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340084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1.549.582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39661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280407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08589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12488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777.509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80307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441899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323.505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88894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227514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070152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79364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31988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11927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95401"/>
                  </a:ext>
                </a:extLst>
              </a:tr>
              <a:tr h="17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36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697EEA5-2888-4B4F-9F81-937AA2E145E0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FEFFCC-3085-425C-839B-BC47FFD4A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13780"/>
              </p:ext>
            </p:extLst>
          </p:nvPr>
        </p:nvGraphicFramePr>
        <p:xfrm>
          <a:off x="414336" y="1943168"/>
          <a:ext cx="8201487" cy="1917879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3094087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26755649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474797393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12391184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24082277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71582730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272666216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58523628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84753266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17656200"/>
                    </a:ext>
                  </a:extLst>
                </a:gridCol>
              </a:tblGrid>
              <a:tr h="180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32812"/>
                  </a:ext>
                </a:extLst>
              </a:tr>
              <a:tr h="2894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398334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329538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42957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56300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489926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82788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184801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15306"/>
                  </a:ext>
                </a:extLst>
              </a:tr>
              <a:tr h="18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53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CENSOS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D2272FB-3D5F-4D7F-811F-2F55EEE57DE0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F1CA16-522A-4873-9984-EEAB6EB37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970763"/>
              </p:ext>
            </p:extLst>
          </p:nvPr>
        </p:nvGraphicFramePr>
        <p:xfrm>
          <a:off x="414336" y="1935036"/>
          <a:ext cx="8201487" cy="2214046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38680972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74330644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555191257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74413189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77073414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50719458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58747822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26387237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61045304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802864452"/>
                    </a:ext>
                  </a:extLst>
                </a:gridCol>
              </a:tblGrid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265682"/>
                  </a:ext>
                </a:extLst>
              </a:tr>
              <a:tr h="281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5594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679535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8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710313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03195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953099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47674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2377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78963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44681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793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FISCALÍA NACIONAL ECONÓMICA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6C214CA-5D67-458E-A446-E5108743025B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5053C05-DB16-4232-BF01-843E55DC6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30583"/>
              </p:ext>
            </p:extLst>
          </p:nvPr>
        </p:nvGraphicFramePr>
        <p:xfrm>
          <a:off x="414336" y="1932414"/>
          <a:ext cx="8201487" cy="207265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49229881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877412157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370923620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05915059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22333985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33425563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037130116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784802982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97956506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448712615"/>
                    </a:ext>
                  </a:extLst>
                </a:gridCol>
              </a:tblGrid>
              <a:tr h="1786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4087"/>
                  </a:ext>
                </a:extLst>
              </a:tr>
              <a:tr h="285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77138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632049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944311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5769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574765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547774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59759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54708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47980"/>
                  </a:ext>
                </a:extLst>
              </a:tr>
              <a:tr h="178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710F232-6BEF-4DF3-B502-3453B70F0712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FBD2CA-606E-4370-8019-7F61A7867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547145"/>
              </p:ext>
            </p:extLst>
          </p:nvPr>
        </p:nvGraphicFramePr>
        <p:xfrm>
          <a:off x="422143" y="1916832"/>
          <a:ext cx="8193681" cy="2880316"/>
        </p:xfrm>
        <a:graphic>
          <a:graphicData uri="http://schemas.openxmlformats.org/drawingml/2006/table">
            <a:tbl>
              <a:tblPr/>
              <a:tblGrid>
                <a:gridCol w="284899">
                  <a:extLst>
                    <a:ext uri="{9D8B030D-6E8A-4147-A177-3AD203B41FA5}">
                      <a16:colId xmlns:a16="http://schemas.microsoft.com/office/drawing/2014/main" val="2606613187"/>
                    </a:ext>
                  </a:extLst>
                </a:gridCol>
                <a:gridCol w="284899">
                  <a:extLst>
                    <a:ext uri="{9D8B030D-6E8A-4147-A177-3AD203B41FA5}">
                      <a16:colId xmlns:a16="http://schemas.microsoft.com/office/drawing/2014/main" val="973204744"/>
                    </a:ext>
                  </a:extLst>
                </a:gridCol>
                <a:gridCol w="284899">
                  <a:extLst>
                    <a:ext uri="{9D8B030D-6E8A-4147-A177-3AD203B41FA5}">
                      <a16:colId xmlns:a16="http://schemas.microsoft.com/office/drawing/2014/main" val="398718517"/>
                    </a:ext>
                  </a:extLst>
                </a:gridCol>
                <a:gridCol w="2974340">
                  <a:extLst>
                    <a:ext uri="{9D8B030D-6E8A-4147-A177-3AD203B41FA5}">
                      <a16:colId xmlns:a16="http://schemas.microsoft.com/office/drawing/2014/main" val="1351869206"/>
                    </a:ext>
                  </a:extLst>
                </a:gridCol>
                <a:gridCol w="763528">
                  <a:extLst>
                    <a:ext uri="{9D8B030D-6E8A-4147-A177-3AD203B41FA5}">
                      <a16:colId xmlns:a16="http://schemas.microsoft.com/office/drawing/2014/main" val="3332641009"/>
                    </a:ext>
                  </a:extLst>
                </a:gridCol>
                <a:gridCol w="763528">
                  <a:extLst>
                    <a:ext uri="{9D8B030D-6E8A-4147-A177-3AD203B41FA5}">
                      <a16:colId xmlns:a16="http://schemas.microsoft.com/office/drawing/2014/main" val="1000966792"/>
                    </a:ext>
                  </a:extLst>
                </a:gridCol>
                <a:gridCol w="763528">
                  <a:extLst>
                    <a:ext uri="{9D8B030D-6E8A-4147-A177-3AD203B41FA5}">
                      <a16:colId xmlns:a16="http://schemas.microsoft.com/office/drawing/2014/main" val="930004074"/>
                    </a:ext>
                  </a:extLst>
                </a:gridCol>
                <a:gridCol w="683756">
                  <a:extLst>
                    <a:ext uri="{9D8B030D-6E8A-4147-A177-3AD203B41FA5}">
                      <a16:colId xmlns:a16="http://schemas.microsoft.com/office/drawing/2014/main" val="1565851312"/>
                    </a:ext>
                  </a:extLst>
                </a:gridCol>
                <a:gridCol w="695152">
                  <a:extLst>
                    <a:ext uri="{9D8B030D-6E8A-4147-A177-3AD203B41FA5}">
                      <a16:colId xmlns:a16="http://schemas.microsoft.com/office/drawing/2014/main" val="2959902209"/>
                    </a:ext>
                  </a:extLst>
                </a:gridCol>
                <a:gridCol w="695152">
                  <a:extLst>
                    <a:ext uri="{9D8B030D-6E8A-4147-A177-3AD203B41FA5}">
                      <a16:colId xmlns:a16="http://schemas.microsoft.com/office/drawing/2014/main" val="1435186147"/>
                    </a:ext>
                  </a:extLst>
                </a:gridCol>
              </a:tblGrid>
              <a:tr h="173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18032"/>
                  </a:ext>
                </a:extLst>
              </a:tr>
              <a:tr h="277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70059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954.298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557541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569.081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42894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563439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81014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29253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949493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081773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747821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985713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493544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296229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06785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934574"/>
                  </a:ext>
                </a:extLst>
              </a:tr>
              <a:tr h="17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9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PROMOCIÓN INTERNACIONAL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671CD49-D1E5-466E-9400-896938CFA3F3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AFC18E-9F4A-4FBE-834A-C686535ED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1177"/>
              </p:ext>
            </p:extLst>
          </p:nvPr>
        </p:nvGraphicFramePr>
        <p:xfrm>
          <a:off x="449045" y="1956028"/>
          <a:ext cx="8166777" cy="1833014"/>
        </p:xfrm>
        <a:graphic>
          <a:graphicData uri="http://schemas.openxmlformats.org/drawingml/2006/table">
            <a:tbl>
              <a:tblPr/>
              <a:tblGrid>
                <a:gridCol w="283963">
                  <a:extLst>
                    <a:ext uri="{9D8B030D-6E8A-4147-A177-3AD203B41FA5}">
                      <a16:colId xmlns:a16="http://schemas.microsoft.com/office/drawing/2014/main" val="2912194695"/>
                    </a:ext>
                  </a:extLst>
                </a:gridCol>
                <a:gridCol w="283963">
                  <a:extLst>
                    <a:ext uri="{9D8B030D-6E8A-4147-A177-3AD203B41FA5}">
                      <a16:colId xmlns:a16="http://schemas.microsoft.com/office/drawing/2014/main" val="112903898"/>
                    </a:ext>
                  </a:extLst>
                </a:gridCol>
                <a:gridCol w="283963">
                  <a:extLst>
                    <a:ext uri="{9D8B030D-6E8A-4147-A177-3AD203B41FA5}">
                      <a16:colId xmlns:a16="http://schemas.microsoft.com/office/drawing/2014/main" val="1853633939"/>
                    </a:ext>
                  </a:extLst>
                </a:gridCol>
                <a:gridCol w="2964574">
                  <a:extLst>
                    <a:ext uri="{9D8B030D-6E8A-4147-A177-3AD203B41FA5}">
                      <a16:colId xmlns:a16="http://schemas.microsoft.com/office/drawing/2014/main" val="3028528156"/>
                    </a:ext>
                  </a:extLst>
                </a:gridCol>
                <a:gridCol w="761021">
                  <a:extLst>
                    <a:ext uri="{9D8B030D-6E8A-4147-A177-3AD203B41FA5}">
                      <a16:colId xmlns:a16="http://schemas.microsoft.com/office/drawing/2014/main" val="613120106"/>
                    </a:ext>
                  </a:extLst>
                </a:gridCol>
                <a:gridCol w="761021">
                  <a:extLst>
                    <a:ext uri="{9D8B030D-6E8A-4147-A177-3AD203B41FA5}">
                      <a16:colId xmlns:a16="http://schemas.microsoft.com/office/drawing/2014/main" val="332581099"/>
                    </a:ext>
                  </a:extLst>
                </a:gridCol>
                <a:gridCol w="761021">
                  <a:extLst>
                    <a:ext uri="{9D8B030D-6E8A-4147-A177-3AD203B41FA5}">
                      <a16:colId xmlns:a16="http://schemas.microsoft.com/office/drawing/2014/main" val="490752247"/>
                    </a:ext>
                  </a:extLst>
                </a:gridCol>
                <a:gridCol w="681511">
                  <a:extLst>
                    <a:ext uri="{9D8B030D-6E8A-4147-A177-3AD203B41FA5}">
                      <a16:colId xmlns:a16="http://schemas.microsoft.com/office/drawing/2014/main" val="2811259257"/>
                    </a:ext>
                  </a:extLst>
                </a:gridCol>
                <a:gridCol w="692870">
                  <a:extLst>
                    <a:ext uri="{9D8B030D-6E8A-4147-A177-3AD203B41FA5}">
                      <a16:colId xmlns:a16="http://schemas.microsoft.com/office/drawing/2014/main" val="4087678075"/>
                    </a:ext>
                  </a:extLst>
                </a:gridCol>
                <a:gridCol w="692870">
                  <a:extLst>
                    <a:ext uri="{9D8B030D-6E8A-4147-A177-3AD203B41FA5}">
                      <a16:colId xmlns:a16="http://schemas.microsoft.com/office/drawing/2014/main" val="893935918"/>
                    </a:ext>
                  </a:extLst>
                </a:gridCol>
              </a:tblGrid>
              <a:tr h="190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48740"/>
                  </a:ext>
                </a:extLst>
              </a:tr>
              <a:tr h="305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98604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20483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48543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987173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12542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2263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82272"/>
                  </a:ext>
                </a:extLst>
              </a:tr>
              <a:tr h="19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90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COOPERACIÓN TÉCNICA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177BB9-2E04-407C-8968-686A498306FB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9FE764-514A-4F1E-AFE0-3D85F2DC8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54554"/>
              </p:ext>
            </p:extLst>
          </p:nvPr>
        </p:nvGraphicFramePr>
        <p:xfrm>
          <a:off x="428770" y="1868116"/>
          <a:ext cx="8187051" cy="3577108"/>
        </p:xfrm>
        <a:graphic>
          <a:graphicData uri="http://schemas.openxmlformats.org/drawingml/2006/table">
            <a:tbl>
              <a:tblPr/>
              <a:tblGrid>
                <a:gridCol w="284668">
                  <a:extLst>
                    <a:ext uri="{9D8B030D-6E8A-4147-A177-3AD203B41FA5}">
                      <a16:colId xmlns:a16="http://schemas.microsoft.com/office/drawing/2014/main" val="3690089690"/>
                    </a:ext>
                  </a:extLst>
                </a:gridCol>
                <a:gridCol w="284668">
                  <a:extLst>
                    <a:ext uri="{9D8B030D-6E8A-4147-A177-3AD203B41FA5}">
                      <a16:colId xmlns:a16="http://schemas.microsoft.com/office/drawing/2014/main" val="1945053302"/>
                    </a:ext>
                  </a:extLst>
                </a:gridCol>
                <a:gridCol w="284668">
                  <a:extLst>
                    <a:ext uri="{9D8B030D-6E8A-4147-A177-3AD203B41FA5}">
                      <a16:colId xmlns:a16="http://schemas.microsoft.com/office/drawing/2014/main" val="4099509913"/>
                    </a:ext>
                  </a:extLst>
                </a:gridCol>
                <a:gridCol w="2971934">
                  <a:extLst>
                    <a:ext uri="{9D8B030D-6E8A-4147-A177-3AD203B41FA5}">
                      <a16:colId xmlns:a16="http://schemas.microsoft.com/office/drawing/2014/main" val="3656001905"/>
                    </a:ext>
                  </a:extLst>
                </a:gridCol>
                <a:gridCol w="762910">
                  <a:extLst>
                    <a:ext uri="{9D8B030D-6E8A-4147-A177-3AD203B41FA5}">
                      <a16:colId xmlns:a16="http://schemas.microsoft.com/office/drawing/2014/main" val="2342027281"/>
                    </a:ext>
                  </a:extLst>
                </a:gridCol>
                <a:gridCol w="762910">
                  <a:extLst>
                    <a:ext uri="{9D8B030D-6E8A-4147-A177-3AD203B41FA5}">
                      <a16:colId xmlns:a16="http://schemas.microsoft.com/office/drawing/2014/main" val="720938884"/>
                    </a:ext>
                  </a:extLst>
                </a:gridCol>
                <a:gridCol w="762910">
                  <a:extLst>
                    <a:ext uri="{9D8B030D-6E8A-4147-A177-3AD203B41FA5}">
                      <a16:colId xmlns:a16="http://schemas.microsoft.com/office/drawing/2014/main" val="3113595591"/>
                    </a:ext>
                  </a:extLst>
                </a:gridCol>
                <a:gridCol w="683203">
                  <a:extLst>
                    <a:ext uri="{9D8B030D-6E8A-4147-A177-3AD203B41FA5}">
                      <a16:colId xmlns:a16="http://schemas.microsoft.com/office/drawing/2014/main" val="3377697697"/>
                    </a:ext>
                  </a:extLst>
                </a:gridCol>
                <a:gridCol w="694590">
                  <a:extLst>
                    <a:ext uri="{9D8B030D-6E8A-4147-A177-3AD203B41FA5}">
                      <a16:colId xmlns:a16="http://schemas.microsoft.com/office/drawing/2014/main" val="3820492829"/>
                    </a:ext>
                  </a:extLst>
                </a:gridCol>
                <a:gridCol w="694590">
                  <a:extLst>
                    <a:ext uri="{9D8B030D-6E8A-4147-A177-3AD203B41FA5}">
                      <a16:colId xmlns:a16="http://schemas.microsoft.com/office/drawing/2014/main" val="3891976695"/>
                    </a:ext>
                  </a:extLst>
                </a:gridCol>
              </a:tblGrid>
              <a:tr h="173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166852"/>
                  </a:ext>
                </a:extLst>
              </a:tr>
              <a:tr h="277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837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1.512.258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314183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656.954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889816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1189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398.122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82203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289.805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319500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40363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577794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48578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44228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30174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0445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37523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94283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866910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599517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254201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3867"/>
                  </a:ext>
                </a:extLst>
              </a:tr>
              <a:tr h="17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9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COMITÉ INNOVA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3C6709C-EEAA-476D-93CB-63C568262456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CB54D2-3E28-4350-B847-45CB4124F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965284"/>
              </p:ext>
            </p:extLst>
          </p:nvPr>
        </p:nvGraphicFramePr>
        <p:xfrm>
          <a:off x="443847" y="1916426"/>
          <a:ext cx="8181288" cy="2232657"/>
        </p:xfrm>
        <a:graphic>
          <a:graphicData uri="http://schemas.openxmlformats.org/drawingml/2006/table">
            <a:tbl>
              <a:tblPr/>
              <a:tblGrid>
                <a:gridCol w="284468">
                  <a:extLst>
                    <a:ext uri="{9D8B030D-6E8A-4147-A177-3AD203B41FA5}">
                      <a16:colId xmlns:a16="http://schemas.microsoft.com/office/drawing/2014/main" val="873445890"/>
                    </a:ext>
                  </a:extLst>
                </a:gridCol>
                <a:gridCol w="284468">
                  <a:extLst>
                    <a:ext uri="{9D8B030D-6E8A-4147-A177-3AD203B41FA5}">
                      <a16:colId xmlns:a16="http://schemas.microsoft.com/office/drawing/2014/main" val="2375960670"/>
                    </a:ext>
                  </a:extLst>
                </a:gridCol>
                <a:gridCol w="284468">
                  <a:extLst>
                    <a:ext uri="{9D8B030D-6E8A-4147-A177-3AD203B41FA5}">
                      <a16:colId xmlns:a16="http://schemas.microsoft.com/office/drawing/2014/main" val="1454862797"/>
                    </a:ext>
                  </a:extLst>
                </a:gridCol>
                <a:gridCol w="2969841">
                  <a:extLst>
                    <a:ext uri="{9D8B030D-6E8A-4147-A177-3AD203B41FA5}">
                      <a16:colId xmlns:a16="http://schemas.microsoft.com/office/drawing/2014/main" val="909391916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3398528513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2522189792"/>
                    </a:ext>
                  </a:extLst>
                </a:gridCol>
                <a:gridCol w="762373">
                  <a:extLst>
                    <a:ext uri="{9D8B030D-6E8A-4147-A177-3AD203B41FA5}">
                      <a16:colId xmlns:a16="http://schemas.microsoft.com/office/drawing/2014/main" val="93254789"/>
                    </a:ext>
                  </a:extLst>
                </a:gridCol>
                <a:gridCol w="682722">
                  <a:extLst>
                    <a:ext uri="{9D8B030D-6E8A-4147-A177-3AD203B41FA5}">
                      <a16:colId xmlns:a16="http://schemas.microsoft.com/office/drawing/2014/main" val="2926265814"/>
                    </a:ext>
                  </a:extLst>
                </a:gridCol>
                <a:gridCol w="694101">
                  <a:extLst>
                    <a:ext uri="{9D8B030D-6E8A-4147-A177-3AD203B41FA5}">
                      <a16:colId xmlns:a16="http://schemas.microsoft.com/office/drawing/2014/main" val="1343949272"/>
                    </a:ext>
                  </a:extLst>
                </a:gridCol>
                <a:gridCol w="694101">
                  <a:extLst>
                    <a:ext uri="{9D8B030D-6E8A-4147-A177-3AD203B41FA5}">
                      <a16:colId xmlns:a16="http://schemas.microsoft.com/office/drawing/2014/main" val="3937266652"/>
                    </a:ext>
                  </a:extLst>
                </a:gridCol>
              </a:tblGrid>
              <a:tr h="177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23867"/>
                  </a:ext>
                </a:extLst>
              </a:tr>
              <a:tr h="2835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49217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383922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14962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04971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8282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0236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135982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0358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97061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4154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471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PROMOCIÓN DE LA INVERSIÓN EXTRANJERA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3656E28-677D-47CD-89AD-427FF2A3EC60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B95ABD-2CE8-4015-BB4F-58C5619E4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76707"/>
              </p:ext>
            </p:extLst>
          </p:nvPr>
        </p:nvGraphicFramePr>
        <p:xfrm>
          <a:off x="418892" y="1975400"/>
          <a:ext cx="8196933" cy="2237676"/>
        </p:xfrm>
        <a:graphic>
          <a:graphicData uri="http://schemas.openxmlformats.org/drawingml/2006/table">
            <a:tbl>
              <a:tblPr/>
              <a:tblGrid>
                <a:gridCol w="285012">
                  <a:extLst>
                    <a:ext uri="{9D8B030D-6E8A-4147-A177-3AD203B41FA5}">
                      <a16:colId xmlns:a16="http://schemas.microsoft.com/office/drawing/2014/main" val="2112865737"/>
                    </a:ext>
                  </a:extLst>
                </a:gridCol>
                <a:gridCol w="285012">
                  <a:extLst>
                    <a:ext uri="{9D8B030D-6E8A-4147-A177-3AD203B41FA5}">
                      <a16:colId xmlns:a16="http://schemas.microsoft.com/office/drawing/2014/main" val="1507911337"/>
                    </a:ext>
                  </a:extLst>
                </a:gridCol>
                <a:gridCol w="285012">
                  <a:extLst>
                    <a:ext uri="{9D8B030D-6E8A-4147-A177-3AD203B41FA5}">
                      <a16:colId xmlns:a16="http://schemas.microsoft.com/office/drawing/2014/main" val="2379417145"/>
                    </a:ext>
                  </a:extLst>
                </a:gridCol>
                <a:gridCol w="2975520">
                  <a:extLst>
                    <a:ext uri="{9D8B030D-6E8A-4147-A177-3AD203B41FA5}">
                      <a16:colId xmlns:a16="http://schemas.microsoft.com/office/drawing/2014/main" val="3867450737"/>
                    </a:ext>
                  </a:extLst>
                </a:gridCol>
                <a:gridCol w="763831">
                  <a:extLst>
                    <a:ext uri="{9D8B030D-6E8A-4147-A177-3AD203B41FA5}">
                      <a16:colId xmlns:a16="http://schemas.microsoft.com/office/drawing/2014/main" val="519209337"/>
                    </a:ext>
                  </a:extLst>
                </a:gridCol>
                <a:gridCol w="763831">
                  <a:extLst>
                    <a:ext uri="{9D8B030D-6E8A-4147-A177-3AD203B41FA5}">
                      <a16:colId xmlns:a16="http://schemas.microsoft.com/office/drawing/2014/main" val="3306553753"/>
                    </a:ext>
                  </a:extLst>
                </a:gridCol>
                <a:gridCol w="763831">
                  <a:extLst>
                    <a:ext uri="{9D8B030D-6E8A-4147-A177-3AD203B41FA5}">
                      <a16:colId xmlns:a16="http://schemas.microsoft.com/office/drawing/2014/main" val="3834370195"/>
                    </a:ext>
                  </a:extLst>
                </a:gridCol>
                <a:gridCol w="684028">
                  <a:extLst>
                    <a:ext uri="{9D8B030D-6E8A-4147-A177-3AD203B41FA5}">
                      <a16:colId xmlns:a16="http://schemas.microsoft.com/office/drawing/2014/main" val="4033378949"/>
                    </a:ext>
                  </a:extLst>
                </a:gridCol>
                <a:gridCol w="695428">
                  <a:extLst>
                    <a:ext uri="{9D8B030D-6E8A-4147-A177-3AD203B41FA5}">
                      <a16:colId xmlns:a16="http://schemas.microsoft.com/office/drawing/2014/main" val="747720106"/>
                    </a:ext>
                  </a:extLst>
                </a:gridCol>
                <a:gridCol w="695428">
                  <a:extLst>
                    <a:ext uri="{9D8B030D-6E8A-4147-A177-3AD203B41FA5}">
                      <a16:colId xmlns:a16="http://schemas.microsoft.com/office/drawing/2014/main" val="16458170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17767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16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9016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1938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020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69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861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7024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412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71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961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9156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232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el mayor gasto se registra en los subtítulo </a:t>
            </a:r>
            <a:r>
              <a:rPr lang="es-CL" sz="1600" b="1" dirty="0"/>
              <a:t>23 “prestaciones de seguridad social” </a:t>
            </a:r>
            <a:r>
              <a:rPr lang="es-CL" sz="1600" dirty="0"/>
              <a:t>con una ejecución de </a:t>
            </a:r>
            <a:r>
              <a:rPr lang="es-CL" sz="1600" b="1" dirty="0"/>
              <a:t>154,1%</a:t>
            </a:r>
            <a:r>
              <a:rPr lang="es-CL" sz="1600" dirty="0"/>
              <a:t> explicado por la aplicación de la ley de Incentivo al Retiro; seguido del subtítulo 34 </a:t>
            </a:r>
            <a:r>
              <a:rPr lang="es-CL" sz="1600" b="1" dirty="0"/>
              <a:t>“servicio de la deuda” </a:t>
            </a:r>
            <a:r>
              <a:rPr lang="es-CL" sz="1600" dirty="0"/>
              <a:t>con una ejecución de</a:t>
            </a:r>
            <a:r>
              <a:rPr lang="es-CL" sz="1600" b="1" dirty="0"/>
              <a:t> 30,9%,</a:t>
            </a:r>
            <a:r>
              <a:rPr lang="es-CL" sz="1600" dirty="0"/>
              <a:t> destinado al pago de las obligaciones devengadas al 31 de diciembre de 2017 (deuda flotante).</a:t>
            </a:r>
            <a:endParaRPr lang="es-CL" sz="16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PROPIEDAD INDUSTRIAL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C928C27-E2FB-4341-AF13-8D1BF34D8064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84D8F8-7BF3-45E4-BF50-3D78BD87B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438978"/>
              </p:ext>
            </p:extLst>
          </p:nvPr>
        </p:nvGraphicFramePr>
        <p:xfrm>
          <a:off x="414336" y="1988840"/>
          <a:ext cx="8210798" cy="2160244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79736082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23078219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894349100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67064803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28716192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66224432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366008493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07603857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76922274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918957314"/>
                    </a:ext>
                  </a:extLst>
                </a:gridCol>
              </a:tblGrid>
              <a:tr h="186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048716"/>
                  </a:ext>
                </a:extLst>
              </a:tr>
              <a:tr h="297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01702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2842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3929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79434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2118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002065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0480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02669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304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71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B6BAA11-7EE7-4A28-BAAF-C533CF371CED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2CEDA8E-B239-42BC-89B6-4C9462B6B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26469"/>
              </p:ext>
            </p:extLst>
          </p:nvPr>
        </p:nvGraphicFramePr>
        <p:xfrm>
          <a:off x="415169" y="1984196"/>
          <a:ext cx="8209964" cy="3340299"/>
        </p:xfrm>
        <a:graphic>
          <a:graphicData uri="http://schemas.openxmlformats.org/drawingml/2006/table">
            <a:tbl>
              <a:tblPr/>
              <a:tblGrid>
                <a:gridCol w="281935">
                  <a:extLst>
                    <a:ext uri="{9D8B030D-6E8A-4147-A177-3AD203B41FA5}">
                      <a16:colId xmlns:a16="http://schemas.microsoft.com/office/drawing/2014/main" val="4047681256"/>
                    </a:ext>
                  </a:extLst>
                </a:gridCol>
                <a:gridCol w="281935">
                  <a:extLst>
                    <a:ext uri="{9D8B030D-6E8A-4147-A177-3AD203B41FA5}">
                      <a16:colId xmlns:a16="http://schemas.microsoft.com/office/drawing/2014/main" val="2004233161"/>
                    </a:ext>
                  </a:extLst>
                </a:gridCol>
                <a:gridCol w="281935">
                  <a:extLst>
                    <a:ext uri="{9D8B030D-6E8A-4147-A177-3AD203B41FA5}">
                      <a16:colId xmlns:a16="http://schemas.microsoft.com/office/drawing/2014/main" val="1036385608"/>
                    </a:ext>
                  </a:extLst>
                </a:gridCol>
                <a:gridCol w="3044906">
                  <a:extLst>
                    <a:ext uri="{9D8B030D-6E8A-4147-A177-3AD203B41FA5}">
                      <a16:colId xmlns:a16="http://schemas.microsoft.com/office/drawing/2014/main" val="1650460554"/>
                    </a:ext>
                  </a:extLst>
                </a:gridCol>
                <a:gridCol w="755587">
                  <a:extLst>
                    <a:ext uri="{9D8B030D-6E8A-4147-A177-3AD203B41FA5}">
                      <a16:colId xmlns:a16="http://schemas.microsoft.com/office/drawing/2014/main" val="1204016853"/>
                    </a:ext>
                  </a:extLst>
                </a:gridCol>
                <a:gridCol w="755587">
                  <a:extLst>
                    <a:ext uri="{9D8B030D-6E8A-4147-A177-3AD203B41FA5}">
                      <a16:colId xmlns:a16="http://schemas.microsoft.com/office/drawing/2014/main" val="2897073200"/>
                    </a:ext>
                  </a:extLst>
                </a:gridCol>
                <a:gridCol w="755587">
                  <a:extLst>
                    <a:ext uri="{9D8B030D-6E8A-4147-A177-3AD203B41FA5}">
                      <a16:colId xmlns:a16="http://schemas.microsoft.com/office/drawing/2014/main" val="1730350580"/>
                    </a:ext>
                  </a:extLst>
                </a:gridCol>
                <a:gridCol w="676646">
                  <a:extLst>
                    <a:ext uri="{9D8B030D-6E8A-4147-A177-3AD203B41FA5}">
                      <a16:colId xmlns:a16="http://schemas.microsoft.com/office/drawing/2014/main" val="1125004316"/>
                    </a:ext>
                  </a:extLst>
                </a:gridCol>
                <a:gridCol w="687923">
                  <a:extLst>
                    <a:ext uri="{9D8B030D-6E8A-4147-A177-3AD203B41FA5}">
                      <a16:colId xmlns:a16="http://schemas.microsoft.com/office/drawing/2014/main" val="2924738244"/>
                    </a:ext>
                  </a:extLst>
                </a:gridCol>
                <a:gridCol w="687923">
                  <a:extLst>
                    <a:ext uri="{9D8B030D-6E8A-4147-A177-3AD203B41FA5}">
                      <a16:colId xmlns:a16="http://schemas.microsoft.com/office/drawing/2014/main" val="1669613591"/>
                    </a:ext>
                  </a:extLst>
                </a:gridCol>
              </a:tblGrid>
              <a:tr h="179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5912"/>
                  </a:ext>
                </a:extLst>
              </a:tr>
              <a:tr h="2873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29999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12464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036870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19063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97193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366137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94519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746347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22241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363401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352280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88410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372358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51152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48130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470214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47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INSOLVENCIA Y REEMPRENDIMIENTO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713D252-C8A6-4FB3-85EA-84AB59A10BBB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BD5D192-70C1-49A2-9330-7E3CB22F3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054766"/>
              </p:ext>
            </p:extLst>
          </p:nvPr>
        </p:nvGraphicFramePr>
        <p:xfrm>
          <a:off x="414336" y="1979562"/>
          <a:ext cx="8210796" cy="3344930"/>
        </p:xfrm>
        <a:graphic>
          <a:graphicData uri="http://schemas.openxmlformats.org/drawingml/2006/table">
            <a:tbl>
              <a:tblPr/>
              <a:tblGrid>
                <a:gridCol w="285097">
                  <a:extLst>
                    <a:ext uri="{9D8B030D-6E8A-4147-A177-3AD203B41FA5}">
                      <a16:colId xmlns:a16="http://schemas.microsoft.com/office/drawing/2014/main" val="2236655248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2370623151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3747291879"/>
                    </a:ext>
                  </a:extLst>
                </a:gridCol>
                <a:gridCol w="2987818">
                  <a:extLst>
                    <a:ext uri="{9D8B030D-6E8A-4147-A177-3AD203B41FA5}">
                      <a16:colId xmlns:a16="http://schemas.microsoft.com/office/drawing/2014/main" val="907271096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1903279805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473186525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1337950081"/>
                    </a:ext>
                  </a:extLst>
                </a:gridCol>
                <a:gridCol w="684233">
                  <a:extLst>
                    <a:ext uri="{9D8B030D-6E8A-4147-A177-3AD203B41FA5}">
                      <a16:colId xmlns:a16="http://schemas.microsoft.com/office/drawing/2014/main" val="425550497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1722613340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480026517"/>
                    </a:ext>
                  </a:extLst>
                </a:gridCol>
              </a:tblGrid>
              <a:tr h="174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64510"/>
                  </a:ext>
                </a:extLst>
              </a:tr>
              <a:tr h="278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781644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460.235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606608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341.476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152950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975780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69.988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815796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69.988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982847"/>
                  </a:ext>
                </a:extLst>
              </a:tr>
              <a:tr h="27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46544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930705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37375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908843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25358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793602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407059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685136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95403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68793"/>
                  </a:ext>
                </a:extLst>
              </a:tr>
              <a:tr h="17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4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8D68EEE-44B5-451C-9D08-65795DCFA844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E0BF6B-A088-426B-B2A3-D1091F1B9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545786"/>
              </p:ext>
            </p:extLst>
          </p:nvPr>
        </p:nvGraphicFramePr>
        <p:xfrm>
          <a:off x="414336" y="1689678"/>
          <a:ext cx="8210801" cy="2558796"/>
        </p:xfrm>
        <a:graphic>
          <a:graphicData uri="http://schemas.openxmlformats.org/drawingml/2006/table">
            <a:tbl>
              <a:tblPr/>
              <a:tblGrid>
                <a:gridCol w="766990">
                  <a:extLst>
                    <a:ext uri="{9D8B030D-6E8A-4147-A177-3AD203B41FA5}">
                      <a16:colId xmlns:a16="http://schemas.microsoft.com/office/drawing/2014/main" val="4042447781"/>
                    </a:ext>
                  </a:extLst>
                </a:gridCol>
                <a:gridCol w="2979241">
                  <a:extLst>
                    <a:ext uri="{9D8B030D-6E8A-4147-A177-3AD203B41FA5}">
                      <a16:colId xmlns:a16="http://schemas.microsoft.com/office/drawing/2014/main" val="2574505352"/>
                    </a:ext>
                  </a:extLst>
                </a:gridCol>
                <a:gridCol w="766990">
                  <a:extLst>
                    <a:ext uri="{9D8B030D-6E8A-4147-A177-3AD203B41FA5}">
                      <a16:colId xmlns:a16="http://schemas.microsoft.com/office/drawing/2014/main" val="1170869205"/>
                    </a:ext>
                  </a:extLst>
                </a:gridCol>
                <a:gridCol w="766990">
                  <a:extLst>
                    <a:ext uri="{9D8B030D-6E8A-4147-A177-3AD203B41FA5}">
                      <a16:colId xmlns:a16="http://schemas.microsoft.com/office/drawing/2014/main" val="3466896312"/>
                    </a:ext>
                  </a:extLst>
                </a:gridCol>
                <a:gridCol w="766990">
                  <a:extLst>
                    <a:ext uri="{9D8B030D-6E8A-4147-A177-3AD203B41FA5}">
                      <a16:colId xmlns:a16="http://schemas.microsoft.com/office/drawing/2014/main" val="1756742118"/>
                    </a:ext>
                  </a:extLst>
                </a:gridCol>
                <a:gridCol w="766990">
                  <a:extLst>
                    <a:ext uri="{9D8B030D-6E8A-4147-A177-3AD203B41FA5}">
                      <a16:colId xmlns:a16="http://schemas.microsoft.com/office/drawing/2014/main" val="2184852605"/>
                    </a:ext>
                  </a:extLst>
                </a:gridCol>
                <a:gridCol w="698305">
                  <a:extLst>
                    <a:ext uri="{9D8B030D-6E8A-4147-A177-3AD203B41FA5}">
                      <a16:colId xmlns:a16="http://schemas.microsoft.com/office/drawing/2014/main" val="386032499"/>
                    </a:ext>
                  </a:extLst>
                </a:gridCol>
                <a:gridCol w="698305">
                  <a:extLst>
                    <a:ext uri="{9D8B030D-6E8A-4147-A177-3AD203B41FA5}">
                      <a16:colId xmlns:a16="http://schemas.microsoft.com/office/drawing/2014/main" val="3841487349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951302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33909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22.989.026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5924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7.787.511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627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1.182.456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73926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9424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3.447.090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3407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28454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30163,3%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30163,3%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2311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9195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3.209.086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6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4.713.377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761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9469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2.100.254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44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DD6A474-C460-4A93-B3BD-7FCC64D17C3E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D46FBA3-F0D1-4088-A0BC-F812D14DB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86" y="2107548"/>
            <a:ext cx="6862100" cy="3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6332216"/>
            <a:ext cx="825771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0F0B9F3-9C4A-42C6-9A41-943680C60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61511"/>
              </p:ext>
            </p:extLst>
          </p:nvPr>
        </p:nvGraphicFramePr>
        <p:xfrm>
          <a:off x="414336" y="1700808"/>
          <a:ext cx="8201489" cy="4351335"/>
        </p:xfrm>
        <a:graphic>
          <a:graphicData uri="http://schemas.openxmlformats.org/drawingml/2006/table">
            <a:tbl>
              <a:tblPr/>
              <a:tblGrid>
                <a:gridCol w="314993">
                  <a:extLst>
                    <a:ext uri="{9D8B030D-6E8A-4147-A177-3AD203B41FA5}">
                      <a16:colId xmlns:a16="http://schemas.microsoft.com/office/drawing/2014/main" val="4162878263"/>
                    </a:ext>
                  </a:extLst>
                </a:gridCol>
                <a:gridCol w="291660">
                  <a:extLst>
                    <a:ext uri="{9D8B030D-6E8A-4147-A177-3AD203B41FA5}">
                      <a16:colId xmlns:a16="http://schemas.microsoft.com/office/drawing/2014/main" val="3241411340"/>
                    </a:ext>
                  </a:extLst>
                </a:gridCol>
                <a:gridCol w="3044934">
                  <a:extLst>
                    <a:ext uri="{9D8B030D-6E8A-4147-A177-3AD203B41FA5}">
                      <a16:colId xmlns:a16="http://schemas.microsoft.com/office/drawing/2014/main" val="1064534603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89501275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4116919238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4251261192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1082514182"/>
                    </a:ext>
                  </a:extLst>
                </a:gridCol>
                <a:gridCol w="711651">
                  <a:extLst>
                    <a:ext uri="{9D8B030D-6E8A-4147-A177-3AD203B41FA5}">
                      <a16:colId xmlns:a16="http://schemas.microsoft.com/office/drawing/2014/main" val="1545041872"/>
                    </a:ext>
                  </a:extLst>
                </a:gridCol>
                <a:gridCol w="711651">
                  <a:extLst>
                    <a:ext uri="{9D8B030D-6E8A-4147-A177-3AD203B41FA5}">
                      <a16:colId xmlns:a16="http://schemas.microsoft.com/office/drawing/2014/main" val="2160310928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679422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43602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2.440.696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701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2.313.035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52880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87431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0828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8915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649.925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06611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415.421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8594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908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62976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619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11.805.793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1196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4.888.822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6638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4.320.422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316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4260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410.198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0725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1.004.910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9323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954.298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106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7864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1.512.258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4285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909.126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94760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170.990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941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06284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86.459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3890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460.235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1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552837D-7C9D-4904-AC76-60D9E74679D4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575B43-51FC-48E3-ADDF-A73E465AC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056192"/>
              </p:ext>
            </p:extLst>
          </p:nvPr>
        </p:nvGraphicFramePr>
        <p:xfrm>
          <a:off x="414176" y="1868116"/>
          <a:ext cx="8201650" cy="4003997"/>
        </p:xfrm>
        <a:graphic>
          <a:graphicData uri="http://schemas.openxmlformats.org/drawingml/2006/table">
            <a:tbl>
              <a:tblPr/>
              <a:tblGrid>
                <a:gridCol w="284780">
                  <a:extLst>
                    <a:ext uri="{9D8B030D-6E8A-4147-A177-3AD203B41FA5}">
                      <a16:colId xmlns:a16="http://schemas.microsoft.com/office/drawing/2014/main" val="2235491314"/>
                    </a:ext>
                  </a:extLst>
                </a:gridCol>
                <a:gridCol w="284780">
                  <a:extLst>
                    <a:ext uri="{9D8B030D-6E8A-4147-A177-3AD203B41FA5}">
                      <a16:colId xmlns:a16="http://schemas.microsoft.com/office/drawing/2014/main" val="2488862992"/>
                    </a:ext>
                  </a:extLst>
                </a:gridCol>
                <a:gridCol w="284780">
                  <a:extLst>
                    <a:ext uri="{9D8B030D-6E8A-4147-A177-3AD203B41FA5}">
                      <a16:colId xmlns:a16="http://schemas.microsoft.com/office/drawing/2014/main" val="1070328570"/>
                    </a:ext>
                  </a:extLst>
                </a:gridCol>
                <a:gridCol w="2984488">
                  <a:extLst>
                    <a:ext uri="{9D8B030D-6E8A-4147-A177-3AD203B41FA5}">
                      <a16:colId xmlns:a16="http://schemas.microsoft.com/office/drawing/2014/main" val="879570748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2285885459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4009310764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1474783415"/>
                    </a:ext>
                  </a:extLst>
                </a:gridCol>
                <a:gridCol w="683471">
                  <a:extLst>
                    <a:ext uri="{9D8B030D-6E8A-4147-A177-3AD203B41FA5}">
                      <a16:colId xmlns:a16="http://schemas.microsoft.com/office/drawing/2014/main" val="338800873"/>
                    </a:ext>
                  </a:extLst>
                </a:gridCol>
                <a:gridCol w="694862">
                  <a:extLst>
                    <a:ext uri="{9D8B030D-6E8A-4147-A177-3AD203B41FA5}">
                      <a16:colId xmlns:a16="http://schemas.microsoft.com/office/drawing/2014/main" val="3768095368"/>
                    </a:ext>
                  </a:extLst>
                </a:gridCol>
                <a:gridCol w="694862">
                  <a:extLst>
                    <a:ext uri="{9D8B030D-6E8A-4147-A177-3AD203B41FA5}">
                      <a16:colId xmlns:a16="http://schemas.microsoft.com/office/drawing/2014/main" val="2418213060"/>
                    </a:ext>
                  </a:extLst>
                </a:gridCol>
              </a:tblGrid>
              <a:tr h="1778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338564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48022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2.313.035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43590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40905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90848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16891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533172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1.610.217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75756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06173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0134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23174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1.497.766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67886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92128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31109"/>
                  </a:ext>
                </a:extLst>
              </a:tr>
              <a:tr h="184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841548"/>
                  </a:ext>
                </a:extLst>
              </a:tr>
              <a:tr h="15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37758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I&amp;D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11446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52897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995606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67094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94366"/>
                  </a:ext>
                </a:extLst>
              </a:tr>
              <a:tr h="17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4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D20BEDE9-4E54-4123-839D-AC139DB36A0D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22366C-846E-4C87-BA8C-3AB71D70F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61687"/>
              </p:ext>
            </p:extLst>
          </p:nvPr>
        </p:nvGraphicFramePr>
        <p:xfrm>
          <a:off x="414176" y="1868116"/>
          <a:ext cx="8201650" cy="3793139"/>
        </p:xfrm>
        <a:graphic>
          <a:graphicData uri="http://schemas.openxmlformats.org/drawingml/2006/table">
            <a:tbl>
              <a:tblPr/>
              <a:tblGrid>
                <a:gridCol w="284780">
                  <a:extLst>
                    <a:ext uri="{9D8B030D-6E8A-4147-A177-3AD203B41FA5}">
                      <a16:colId xmlns:a16="http://schemas.microsoft.com/office/drawing/2014/main" val="778469421"/>
                    </a:ext>
                  </a:extLst>
                </a:gridCol>
                <a:gridCol w="284780">
                  <a:extLst>
                    <a:ext uri="{9D8B030D-6E8A-4147-A177-3AD203B41FA5}">
                      <a16:colId xmlns:a16="http://schemas.microsoft.com/office/drawing/2014/main" val="2083592779"/>
                    </a:ext>
                  </a:extLst>
                </a:gridCol>
                <a:gridCol w="284780">
                  <a:extLst>
                    <a:ext uri="{9D8B030D-6E8A-4147-A177-3AD203B41FA5}">
                      <a16:colId xmlns:a16="http://schemas.microsoft.com/office/drawing/2014/main" val="2008147319"/>
                    </a:ext>
                  </a:extLst>
                </a:gridCol>
                <a:gridCol w="2984488">
                  <a:extLst>
                    <a:ext uri="{9D8B030D-6E8A-4147-A177-3AD203B41FA5}">
                      <a16:colId xmlns:a16="http://schemas.microsoft.com/office/drawing/2014/main" val="1112398922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311411124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1594731060"/>
                    </a:ext>
                  </a:extLst>
                </a:gridCol>
                <a:gridCol w="763209">
                  <a:extLst>
                    <a:ext uri="{9D8B030D-6E8A-4147-A177-3AD203B41FA5}">
                      <a16:colId xmlns:a16="http://schemas.microsoft.com/office/drawing/2014/main" val="3267616737"/>
                    </a:ext>
                  </a:extLst>
                </a:gridCol>
                <a:gridCol w="683471">
                  <a:extLst>
                    <a:ext uri="{9D8B030D-6E8A-4147-A177-3AD203B41FA5}">
                      <a16:colId xmlns:a16="http://schemas.microsoft.com/office/drawing/2014/main" val="4099325058"/>
                    </a:ext>
                  </a:extLst>
                </a:gridCol>
                <a:gridCol w="694862">
                  <a:extLst>
                    <a:ext uri="{9D8B030D-6E8A-4147-A177-3AD203B41FA5}">
                      <a16:colId xmlns:a16="http://schemas.microsoft.com/office/drawing/2014/main" val="3243275755"/>
                    </a:ext>
                  </a:extLst>
                </a:gridCol>
                <a:gridCol w="694862">
                  <a:extLst>
                    <a:ext uri="{9D8B030D-6E8A-4147-A177-3AD203B41FA5}">
                      <a16:colId xmlns:a16="http://schemas.microsoft.com/office/drawing/2014/main" val="3813072036"/>
                    </a:ext>
                  </a:extLst>
                </a:gridCol>
              </a:tblGrid>
              <a:tr h="167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555632"/>
                  </a:ext>
                </a:extLst>
              </a:tr>
              <a:tr h="268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705217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333194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583059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4922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112.451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1764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26625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45725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54312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581799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84866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22593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90159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354933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93746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89551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065509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28877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65183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76566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46051"/>
                  </a:ext>
                </a:extLst>
              </a:tr>
              <a:tr h="16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72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C788393-1676-4583-9F3D-4BFC7B44AD54}"/>
              </a:ext>
            </a:extLst>
          </p:cNvPr>
          <p:cNvSpPr txBox="1">
            <a:spLocks/>
          </p:cNvSpPr>
          <p:nvPr/>
        </p:nvSpPr>
        <p:spPr>
          <a:xfrm>
            <a:off x="414337" y="6336553"/>
            <a:ext cx="821079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593429E-2D34-4BAB-A018-11437E8D1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394878"/>
              </p:ext>
            </p:extLst>
          </p:nvPr>
        </p:nvGraphicFramePr>
        <p:xfrm>
          <a:off x="438649" y="1988838"/>
          <a:ext cx="8177175" cy="3960437"/>
        </p:xfrm>
        <a:graphic>
          <a:graphicData uri="http://schemas.openxmlformats.org/drawingml/2006/table">
            <a:tbl>
              <a:tblPr/>
              <a:tblGrid>
                <a:gridCol w="283930">
                  <a:extLst>
                    <a:ext uri="{9D8B030D-6E8A-4147-A177-3AD203B41FA5}">
                      <a16:colId xmlns:a16="http://schemas.microsoft.com/office/drawing/2014/main" val="3655411795"/>
                    </a:ext>
                  </a:extLst>
                </a:gridCol>
                <a:gridCol w="283930">
                  <a:extLst>
                    <a:ext uri="{9D8B030D-6E8A-4147-A177-3AD203B41FA5}">
                      <a16:colId xmlns:a16="http://schemas.microsoft.com/office/drawing/2014/main" val="3848701053"/>
                    </a:ext>
                  </a:extLst>
                </a:gridCol>
                <a:gridCol w="283930">
                  <a:extLst>
                    <a:ext uri="{9D8B030D-6E8A-4147-A177-3AD203B41FA5}">
                      <a16:colId xmlns:a16="http://schemas.microsoft.com/office/drawing/2014/main" val="1986664362"/>
                    </a:ext>
                  </a:extLst>
                </a:gridCol>
                <a:gridCol w="2975583">
                  <a:extLst>
                    <a:ext uri="{9D8B030D-6E8A-4147-A177-3AD203B41FA5}">
                      <a16:colId xmlns:a16="http://schemas.microsoft.com/office/drawing/2014/main" val="1401425504"/>
                    </a:ext>
                  </a:extLst>
                </a:gridCol>
                <a:gridCol w="760931">
                  <a:extLst>
                    <a:ext uri="{9D8B030D-6E8A-4147-A177-3AD203B41FA5}">
                      <a16:colId xmlns:a16="http://schemas.microsoft.com/office/drawing/2014/main" val="2860908224"/>
                    </a:ext>
                  </a:extLst>
                </a:gridCol>
                <a:gridCol w="760931">
                  <a:extLst>
                    <a:ext uri="{9D8B030D-6E8A-4147-A177-3AD203B41FA5}">
                      <a16:colId xmlns:a16="http://schemas.microsoft.com/office/drawing/2014/main" val="3176228202"/>
                    </a:ext>
                  </a:extLst>
                </a:gridCol>
                <a:gridCol w="760931">
                  <a:extLst>
                    <a:ext uri="{9D8B030D-6E8A-4147-A177-3AD203B41FA5}">
                      <a16:colId xmlns:a16="http://schemas.microsoft.com/office/drawing/2014/main" val="3680737802"/>
                    </a:ext>
                  </a:extLst>
                </a:gridCol>
                <a:gridCol w="681431">
                  <a:extLst>
                    <a:ext uri="{9D8B030D-6E8A-4147-A177-3AD203B41FA5}">
                      <a16:colId xmlns:a16="http://schemas.microsoft.com/office/drawing/2014/main" val="1935993325"/>
                    </a:ext>
                  </a:extLst>
                </a:gridCol>
                <a:gridCol w="692789">
                  <a:extLst>
                    <a:ext uri="{9D8B030D-6E8A-4147-A177-3AD203B41FA5}">
                      <a16:colId xmlns:a16="http://schemas.microsoft.com/office/drawing/2014/main" val="2779619347"/>
                    </a:ext>
                  </a:extLst>
                </a:gridCol>
                <a:gridCol w="692789">
                  <a:extLst>
                    <a:ext uri="{9D8B030D-6E8A-4147-A177-3AD203B41FA5}">
                      <a16:colId xmlns:a16="http://schemas.microsoft.com/office/drawing/2014/main" val="2755671851"/>
                    </a:ext>
                  </a:extLst>
                </a:gridCol>
              </a:tblGrid>
              <a:tr h="174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487385"/>
                  </a:ext>
                </a:extLst>
              </a:tr>
              <a:tr h="279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65983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20777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479763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32516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5286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7265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58852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343370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265202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98389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5641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82220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91832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30649"/>
                  </a:ext>
                </a:extLst>
              </a:tr>
              <a:tr h="184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63596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6102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784929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14178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199624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303811"/>
                  </a:ext>
                </a:extLst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9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8108</Words>
  <Application>Microsoft Office PowerPoint</Application>
  <PresentationFormat>Presentación en pantalla (4:3)</PresentationFormat>
  <Paragraphs>4544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enero de 2018 Partida 08: MINISTERIO DE ECONOMÍA, FOMENTO Y TURISMO</vt:lpstr>
      <vt:lpstr>Ejecución Presupuestaria de Gastos del Ministerio de Economía, Fomento y Turismo  acumulada al mes de enero de 2018</vt:lpstr>
      <vt:lpstr>Presentación de PowerPoint</vt:lpstr>
      <vt:lpstr>Ejecución Presupuestaria de Gastos del Ministerio de Economía, Fomento y Turismo  acumulada al mes de enero de 2018</vt:lpstr>
      <vt:lpstr>Ejecución Presupuestaria de Gastos del Ministerio de Economía, Fomento y Turismo  acumulada al mes de enero de 2018</vt:lpstr>
      <vt:lpstr>Ejecución Presupuestaria de Gastos Partida 07, Resumen por Capítulos acumulada al mes de enero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186</cp:revision>
  <cp:lastPrinted>2016-07-04T14:42:46Z</cp:lastPrinted>
  <dcterms:created xsi:type="dcterms:W3CDTF">2016-06-23T13:38:47Z</dcterms:created>
  <dcterms:modified xsi:type="dcterms:W3CDTF">2018-08-09T17:56:14Z</dcterms:modified>
</cp:coreProperties>
</file>