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96" r:id="rId3"/>
    <p:sldMasterId id="2147483708" r:id="rId4"/>
    <p:sldMasterId id="2147483720" r:id="rId5"/>
  </p:sldMasterIdLst>
  <p:notesMasterIdLst>
    <p:notesMasterId r:id="rId19"/>
  </p:notesMasterIdLst>
  <p:handoutMasterIdLst>
    <p:handoutMasterId r:id="rId20"/>
  </p:handoutMasterIdLst>
  <p:sldIdLst>
    <p:sldId id="256" r:id="rId6"/>
    <p:sldId id="298" r:id="rId7"/>
    <p:sldId id="306" r:id="rId8"/>
    <p:sldId id="308" r:id="rId9"/>
    <p:sldId id="264" r:id="rId10"/>
    <p:sldId id="307" r:id="rId11"/>
    <p:sldId id="263" r:id="rId12"/>
    <p:sldId id="265" r:id="rId13"/>
    <p:sldId id="300" r:id="rId14"/>
    <p:sldId id="301" r:id="rId15"/>
    <p:sldId id="302" r:id="rId16"/>
    <p:sldId id="303" r:id="rId17"/>
    <p:sldId id="304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5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5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9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443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52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315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975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81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37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794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960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96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092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3200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635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758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26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2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480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641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09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62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635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117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330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3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892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55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2030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125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787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2677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528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4136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408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2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oleObject" Target="../embeddings/oleObject1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oleObject" Target="../embeddings/oleObject1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oleObject" Target="../embeddings/oleObject1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9CA7B1C2-00F9-4D5E-B806-22A26A54129D}"/>
              </a:ext>
            </a:extLst>
          </p:cNvPr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2 Objeto">
            <a:extLst>
              <a:ext uri="{FF2B5EF4-FFF2-40B4-BE49-F238E27FC236}">
                <a16:creationId xmlns:a16="http://schemas.microsoft.com/office/drawing/2014/main" id="{4968A126-0F02-4B18-A737-1591CD874577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143359282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8" name="Imagen de mapa de bits" r:id="rId16" imgW="743054" imgH="523810" progId="PBrush">
                  <p:embed/>
                </p:oleObj>
              </mc:Choice>
              <mc:Fallback>
                <p:oleObj name="Imagen de mapa de bits" r:id="rId16" imgW="743054" imgH="523810" progId="PBrush">
                  <p:embed/>
                  <p:pic>
                    <p:nvPicPr>
                      <p:cNvPr id="3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4 Rectángulo">
            <a:extLst>
              <a:ext uri="{FF2B5EF4-FFF2-40B4-BE49-F238E27FC236}">
                <a16:creationId xmlns:a16="http://schemas.microsoft.com/office/drawing/2014/main" id="{DC6F0368-C6E6-4C2C-AA3B-9F4CC3E9FDF4}"/>
              </a:ext>
            </a:extLst>
          </p:cNvPr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85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383236941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D02A55BF-8889-4F77-B5B3-31D193FCB6E3}"/>
              </a:ext>
            </a:extLst>
          </p:cNvPr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2 Objeto">
            <a:extLst>
              <a:ext uri="{FF2B5EF4-FFF2-40B4-BE49-F238E27FC236}">
                <a16:creationId xmlns:a16="http://schemas.microsoft.com/office/drawing/2014/main" id="{1BEF9556-FE26-47E9-AB86-16DCFB0E6728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143359282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3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4 Rectángulo">
            <a:extLst>
              <a:ext uri="{FF2B5EF4-FFF2-40B4-BE49-F238E27FC236}">
                <a16:creationId xmlns:a16="http://schemas.microsoft.com/office/drawing/2014/main" id="{A7D3E264-A38B-462F-B753-7F744E181A34}"/>
              </a:ext>
            </a:extLst>
          </p:cNvPr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7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ACFEBF1A-AC0A-45EA-92C5-E718CDB3E61C}"/>
              </a:ext>
            </a:extLst>
          </p:cNvPr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2 Objeto">
            <a:extLst>
              <a:ext uri="{FF2B5EF4-FFF2-40B4-BE49-F238E27FC236}">
                <a16:creationId xmlns:a16="http://schemas.microsoft.com/office/drawing/2014/main" id="{A9275669-9D47-4601-A6CF-A1DA54711B9D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143359282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3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4 Rectángulo">
            <a:extLst>
              <a:ext uri="{FF2B5EF4-FFF2-40B4-BE49-F238E27FC236}">
                <a16:creationId xmlns:a16="http://schemas.microsoft.com/office/drawing/2014/main" id="{ADB9772E-B6D5-4ECC-947C-BB907C4D03F5}"/>
              </a:ext>
            </a:extLst>
          </p:cNvPr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797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4FC8E9E2-0A97-4C32-B0D0-D962005F1A62}"/>
              </a:ext>
            </a:extLst>
          </p:cNvPr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2 Objeto">
            <a:extLst>
              <a:ext uri="{FF2B5EF4-FFF2-40B4-BE49-F238E27FC236}">
                <a16:creationId xmlns:a16="http://schemas.microsoft.com/office/drawing/2014/main" id="{1FB0EB61-9756-4B55-99E3-1E156FF3518E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143359282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3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4 Rectángulo">
            <a:extLst>
              <a:ext uri="{FF2B5EF4-FFF2-40B4-BE49-F238E27FC236}">
                <a16:creationId xmlns:a16="http://schemas.microsoft.com/office/drawing/2014/main" id="{83CAD56B-4088-4DFF-86F7-745F27F8C894}"/>
              </a:ext>
            </a:extLst>
          </p:cNvPr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74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8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ACUMULADA DE GASTOS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E</a:t>
            </a:r>
            <a:r>
              <a:rPr lang="es-CL" sz="2400" b="1" cap="all" dirty="0">
                <a:latin typeface="+mn-lt"/>
              </a:rPr>
              <a:t>nero</a:t>
            </a:r>
            <a:r>
              <a:rPr lang="es-CL" sz="2400" b="1" dirty="0">
                <a:latin typeface="+mn-lt"/>
              </a:rPr>
              <a:t>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06: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de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040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4648051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Programa 02: Promoción de las Exportaciones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422525"/>
              </p:ext>
            </p:extLst>
          </p:nvPr>
        </p:nvGraphicFramePr>
        <p:xfrm>
          <a:off x="414336" y="1809353"/>
          <a:ext cx="8201488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3" name="Hoja de cálculo" r:id="rId3" imgW="7410585" imgH="2771775" progId="Excel.Sheet.8">
                  <p:embed/>
                </p:oleObj>
              </mc:Choice>
              <mc:Fallback>
                <p:oleObj name="Hoja de cálculo" r:id="rId3" imgW="7410585" imgH="27717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09353"/>
                        <a:ext cx="8201488" cy="2771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517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504035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03, Programa 01: Dirección de Fronteras y Límites de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626074"/>
              </p:ext>
            </p:extLst>
          </p:nvPr>
        </p:nvGraphicFramePr>
        <p:xfrm>
          <a:off x="414335" y="1736204"/>
          <a:ext cx="8210799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6" name="Hoja de cálculo" r:id="rId3" imgW="7886700" imgH="2628900" progId="Excel.Sheet.8">
                  <p:embed/>
                </p:oleObj>
              </mc:Choice>
              <mc:Fallback>
                <p:oleObj name="Hoja de cálculo" r:id="rId3" imgW="7886700" imgH="26289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5" y="1736204"/>
                        <a:ext cx="8210799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065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368131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04, Programa 01: Instituto Antártico Chileno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342680"/>
              </p:ext>
            </p:extLst>
          </p:nvPr>
        </p:nvGraphicFramePr>
        <p:xfrm>
          <a:off x="414337" y="1695425"/>
          <a:ext cx="8210798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0" name="Hoja de cálculo" r:id="rId3" imgW="7915343" imgH="3533865" progId="Excel.Sheet.8">
                  <p:embed/>
                </p:oleObj>
              </mc:Choice>
              <mc:Fallback>
                <p:oleObj name="Hoja de cálculo" r:id="rId3" imgW="7915343" imgH="35338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695425"/>
                        <a:ext cx="8210798" cy="3533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4771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61048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05, Programa 01: Agencia de Cooperación Internacional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88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71400"/>
              </p:ext>
            </p:extLst>
          </p:nvPr>
        </p:nvGraphicFramePr>
        <p:xfrm>
          <a:off x="414336" y="1772816"/>
          <a:ext cx="8201487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4" name="Hoja de cálculo" r:id="rId3" imgW="7534343" imgH="2009685" progId="Excel.Sheet.8">
                  <p:embed/>
                </p:oleObj>
              </mc:Choice>
              <mc:Fallback>
                <p:oleObj name="Hoja de cálculo" r:id="rId3" imgW="7534343" imgH="20096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72816"/>
                        <a:ext cx="8201487" cy="2009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92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Relaciones Exteriores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b="1" dirty="0"/>
              <a:t>La ejecución acumulada en pesos, al mes de enero de 2018</a:t>
            </a:r>
            <a:r>
              <a:rPr lang="es-CL" sz="1600" dirty="0"/>
              <a:t> finalizó en $5.137 millones, equivalentes a un 6% del Presupuesto Vigente.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dólares se observó un 4% de avance presupuestario, con un total gastado de US$7 millones.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sz="1600" b="1" dirty="0">
                <a:solidFill>
                  <a:prstClr val="black"/>
                </a:solidFill>
              </a:rPr>
              <a:t>Servicio de la Deuda:</a:t>
            </a:r>
            <a:r>
              <a:rPr lang="es-MX" sz="1600" dirty="0">
                <a:solidFill>
                  <a:prstClr val="black"/>
                </a:solidFill>
              </a:rPr>
              <a:t> la ley de presupuestos 2018 autorizó recursos por $33 millones</a:t>
            </a:r>
            <a:r>
              <a:rPr lang="es-CL" sz="1600" dirty="0">
                <a:solidFill>
                  <a:prstClr val="black"/>
                </a:solidFill>
              </a:rPr>
              <a:t> y al mes de enero no se han incluido recursos adicionales para cumplir obligaciones del ejercicio presupuestario anterior (deuda flotante). Si embargo, se observa una ejecución presupuestaria de $1.175 millones, significando 4.157% de ejecución respecto a los recursos vigentes.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En las transferencias corrientes </a:t>
            </a:r>
            <a:r>
              <a:rPr lang="es-CL" sz="1600" b="1" dirty="0">
                <a:latin typeface="+mn-lt"/>
              </a:rPr>
              <a:t>de la Subsecretaría</a:t>
            </a:r>
            <a:r>
              <a:rPr lang="es-CL" sz="1600" dirty="0">
                <a:latin typeface="+mn-lt"/>
              </a:rPr>
              <a:t>, que incluyen recursos para asignaciones  al sector privados y para Otras Entidades Públicas, totalizaron desembolsos por $27 millones, con 2% de ejecución. Respecto a la transferencia para el “Instituto Chileno de Campos de Hielo” (con recursos por $83 millones) y para el “Consejo Chileno para las Relaciones Internacionales” (con $68 millones aprobados) no informan gasto.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Relaciones Exteriores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>
                <a:latin typeface="+mn-lt"/>
              </a:rPr>
              <a:t>En la Dirección de Relaciones Económicas, el </a:t>
            </a:r>
            <a:r>
              <a:rPr lang="es-CL" sz="1600" b="1" dirty="0">
                <a:latin typeface="+mn-lt"/>
              </a:rPr>
              <a:t>Programa de Defensa Comercial</a:t>
            </a:r>
            <a:r>
              <a:rPr lang="es-CL" sz="1600" dirty="0">
                <a:latin typeface="+mn-lt"/>
              </a:rPr>
              <a:t>, que tiene por objetivo la defensa de los intereses comerciales nacionales, buscando soluciones a los conflictos dentro de los mecanismos establecidos dentro de los acuerdos internacionales suscritos, finalizó con una ejecución presupuestaria de un 2% del presupuesto vigente.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>
                <a:latin typeface="+mn-lt"/>
              </a:rPr>
              <a:t>El </a:t>
            </a:r>
            <a:r>
              <a:rPr lang="es-CL" sz="1600" b="1" dirty="0">
                <a:latin typeface="+mn-lt"/>
              </a:rPr>
              <a:t>Programa Certificación de Origen</a:t>
            </a:r>
            <a:r>
              <a:rPr lang="es-CL" sz="1600" dirty="0">
                <a:latin typeface="+mn-lt"/>
              </a:rPr>
              <a:t>, encargado de prestar el servicio de Certificación de Origen a exportadores con productos con destino a la Unión Europea, EFTA y China, alcanzó un 0,4% de gasto total.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>
                <a:latin typeface="+mn-lt"/>
              </a:rPr>
              <a:t>Los </a:t>
            </a:r>
            <a:r>
              <a:rPr lang="es-CL" sz="1600" b="1" dirty="0">
                <a:latin typeface="+mn-lt"/>
              </a:rPr>
              <a:t>Proyectos y Actividades de Promoción</a:t>
            </a:r>
            <a:r>
              <a:rPr lang="es-CL" sz="1600" dirty="0">
                <a:latin typeface="+mn-lt"/>
              </a:rPr>
              <a:t>, con recursos autorizados por </a:t>
            </a:r>
            <a:r>
              <a:rPr lang="es-CL" sz="1600">
                <a:latin typeface="+mn-lt"/>
              </a:rPr>
              <a:t>$7.162 </a:t>
            </a:r>
            <a:r>
              <a:rPr lang="es-CL" sz="1600" dirty="0">
                <a:latin typeface="+mn-lt"/>
              </a:rPr>
              <a:t>millones no informan gasto.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>
                <a:latin typeface="+mn-lt"/>
              </a:rPr>
              <a:t>En la </a:t>
            </a:r>
            <a:r>
              <a:rPr lang="es-CL" sz="1600" b="1" dirty="0">
                <a:latin typeface="+mn-lt"/>
              </a:rPr>
              <a:t>Dirección de Fronteras y Límites de Estado</a:t>
            </a:r>
            <a:r>
              <a:rPr lang="es-CL" sz="1600" dirty="0">
                <a:latin typeface="+mn-lt"/>
              </a:rPr>
              <a:t>, los Programas Especiales de Fronteras y Límites, que incluye actividades relacionadas a la Plataforma Continental Extendida y otras actividades de carácter reservado, ejecutaron un total de $107 millones (1% de avance presupuestario).</a:t>
            </a: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>
                <a:latin typeface="+mn-lt"/>
              </a:rPr>
              <a:t>En el </a:t>
            </a:r>
            <a:r>
              <a:rPr lang="es-CL" sz="1600" b="1" dirty="0">
                <a:latin typeface="+mn-lt"/>
              </a:rPr>
              <a:t>Instituto Antártico Chileno</a:t>
            </a:r>
            <a:r>
              <a:rPr lang="es-CL" sz="1600" dirty="0">
                <a:latin typeface="+mn-lt"/>
              </a:rPr>
              <a:t> se observan 4 programas que no han ejecutado gasto: Desarrollo de la Ciencia Antártica Concursable, Tesis Antárticas, Aligamiento Científico Internacional y Áreas Marinas Protegidas.</a:t>
            </a:r>
          </a:p>
        </p:txBody>
      </p:sp>
    </p:spTree>
    <p:extLst>
      <p:ext uri="{BB962C8B-B14F-4D97-AF65-F5344CB8AC3E}">
        <p14:creationId xmlns:p14="http://schemas.microsoft.com/office/powerpoint/2010/main" val="1435463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Relaciones Exteriores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 startAt="11"/>
            </a:pPr>
            <a:r>
              <a:rPr lang="es-CL" sz="1600" dirty="0">
                <a:latin typeface="+mn-lt"/>
              </a:rPr>
              <a:t>En la </a:t>
            </a:r>
            <a:r>
              <a:rPr lang="es-CL" sz="1600" b="1" dirty="0">
                <a:latin typeface="+mn-lt"/>
              </a:rPr>
              <a:t>Agencia de Cooperación Internacional</a:t>
            </a:r>
            <a:r>
              <a:rPr lang="es-CL" sz="1600" dirty="0">
                <a:latin typeface="+mn-lt"/>
              </a:rPr>
              <a:t>, la transferencia al sector privado para “Cooperación Sur-Sur”, presentó una ejecución de recursos de 2%, con un total gastado de $95 millones. Esta asignación contiene recursos para becas de postgrado, becas Nelson Mandela, cooperación técnica bilateral y triangular, Alianza del Pacífico, entre otras.</a:t>
            </a:r>
          </a:p>
        </p:txBody>
      </p:sp>
    </p:spTree>
    <p:extLst>
      <p:ext uri="{BB962C8B-B14F-4D97-AF65-F5344CB8AC3E}">
        <p14:creationId xmlns:p14="http://schemas.microsoft.com/office/powerpoint/2010/main" val="269464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85596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0330879"/>
              </p:ext>
            </p:extLst>
          </p:nvPr>
        </p:nvGraphicFramePr>
        <p:xfrm>
          <a:off x="467545" y="1916832"/>
          <a:ext cx="8140554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3" name="Hoja de cálculo" r:id="rId3" imgW="7115243" imgH="1857375" progId="Excel.Sheet.8">
                  <p:embed/>
                </p:oleObj>
              </mc:Choice>
              <mc:Fallback>
                <p:oleObj name="Hoja de cálculo" r:id="rId3" imgW="7115243" imgH="1857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5" y="1916832"/>
                        <a:ext cx="8140554" cy="185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28801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551155"/>
              </p:ext>
            </p:extLst>
          </p:nvPr>
        </p:nvGraphicFramePr>
        <p:xfrm>
          <a:off x="378499" y="1906513"/>
          <a:ext cx="8229600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0" name="Hoja de cálculo" r:id="rId3" imgW="7115243" imgH="2314575" progId="Excel.Sheet.8">
                  <p:embed/>
                </p:oleObj>
              </mc:Choice>
              <mc:Fallback>
                <p:oleObj name="Hoja de cálculo" r:id="rId3" imgW="7115243" imgH="2314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8499" y="1906513"/>
                        <a:ext cx="8229600" cy="231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776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Enero de 2018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2329" y="349592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350198"/>
              </p:ext>
            </p:extLst>
          </p:nvPr>
        </p:nvGraphicFramePr>
        <p:xfrm>
          <a:off x="378499" y="1700808"/>
          <a:ext cx="822960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9" name="Hoja de cálculo" r:id="rId4" imgW="8324985" imgH="1743075" progId="Excel.Sheet.8">
                  <p:embed/>
                </p:oleObj>
              </mc:Choice>
              <mc:Fallback>
                <p:oleObj name="Hoja de cálculo" r:id="rId4" imgW="8324985" imgH="17430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8499" y="1700808"/>
                        <a:ext cx="8229600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02128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06, Capítulo 01, Programa 01: Secretaría y Administración general y Servicio Exterior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353007"/>
              </p:ext>
            </p:extLst>
          </p:nvPr>
        </p:nvGraphicFramePr>
        <p:xfrm>
          <a:off x="414336" y="1886297"/>
          <a:ext cx="8210799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4" name="Hoja de cálculo" r:id="rId3" imgW="8763000" imgH="3991065" progId="Excel.Sheet.8">
                  <p:embed/>
                </p:oleObj>
              </mc:Choice>
              <mc:Fallback>
                <p:oleObj name="Hoja de cálculo" r:id="rId3" imgW="8763000" imgH="39910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86297"/>
                        <a:ext cx="8210799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580017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12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06, Capítulo 02, Programa 01: Dirección General de Relaciones Económicas Internacionales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83824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259135"/>
              </p:ext>
            </p:extLst>
          </p:nvPr>
        </p:nvGraphicFramePr>
        <p:xfrm>
          <a:off x="414336" y="2199779"/>
          <a:ext cx="8201488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9" name="Hoja de cálculo" r:id="rId3" imgW="7553257" imgH="3533865" progId="Excel.Sheet.8">
                  <p:embed/>
                </p:oleObj>
              </mc:Choice>
              <mc:Fallback>
                <p:oleObj name="Hoja de cálculo" r:id="rId3" imgW="7553257" imgH="35338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2199779"/>
                        <a:ext cx="8201488" cy="3533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01168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794</Words>
  <Application>Microsoft Office PowerPoint</Application>
  <PresentationFormat>Presentación en pantalla (4:3)</PresentationFormat>
  <Paragraphs>60</Paragraphs>
  <Slides>13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5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4_Tema de Office</vt:lpstr>
      <vt:lpstr>5_Tema de Office</vt:lpstr>
      <vt:lpstr>6_Tema de Office</vt:lpstr>
      <vt:lpstr>Imagen de mapa de bits</vt:lpstr>
      <vt:lpstr>Hoja de cálculo</vt:lpstr>
      <vt:lpstr>EJECUCIÓN PRESUPUESTARIA ACUMULADA DE GASTOS AL MES DE Enero DE 2018 PARTIDA 06: MINISTERIO DE RELACIONES EXTERIORES</vt:lpstr>
      <vt:lpstr>Ejecución Presupuestaria de Gastos Acumulada al Mes de Enero de 2018  Ministerio de Relaciones Exteriores</vt:lpstr>
      <vt:lpstr>Ejecución Presupuestaria de Gastos Acumulada al Mes de Enero de 2018  Ministerio de Relaciones Exteriores</vt:lpstr>
      <vt:lpstr>Ejecución Presupuestaria de Gastos Acumulada al Mes de Enero de 2018  Ministerio de Relaciones Exteriores</vt:lpstr>
      <vt:lpstr>Ejecución Presupuestaria de Gastos Acumulada al Mes de Enero de 2018  Partida 06 Ministerio de Relaciones Exteriores</vt:lpstr>
      <vt:lpstr>Ejecución Presupuestaria de Gastos Acumulada al Mes de Enero de 2018  Partida 06 Ministerio de Relaciones Exteriores</vt:lpstr>
      <vt:lpstr>Ejecución Presupuestaria de Gastos Acumulada al Mes de Enero de 2018  Partida 06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125</cp:revision>
  <cp:lastPrinted>2016-07-04T14:42:46Z</cp:lastPrinted>
  <dcterms:created xsi:type="dcterms:W3CDTF">2016-06-23T13:38:47Z</dcterms:created>
  <dcterms:modified xsi:type="dcterms:W3CDTF">2018-08-14T14:54:37Z</dcterms:modified>
</cp:coreProperties>
</file>