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87D47DA-A2DE-4F3B-B8C5-01602868C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024073"/>
              </p:ext>
            </p:extLst>
          </p:nvPr>
        </p:nvGraphicFramePr>
        <p:xfrm>
          <a:off x="414336" y="1916832"/>
          <a:ext cx="8229599" cy="3993057"/>
        </p:xfrm>
        <a:graphic>
          <a:graphicData uri="http://schemas.openxmlformats.org/drawingml/2006/table">
            <a:tbl>
              <a:tblPr/>
              <a:tblGrid>
                <a:gridCol w="276625">
                  <a:extLst>
                    <a:ext uri="{9D8B030D-6E8A-4147-A177-3AD203B41FA5}">
                      <a16:colId xmlns:a16="http://schemas.microsoft.com/office/drawing/2014/main" val="2223498925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798771070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2412704990"/>
                    </a:ext>
                  </a:extLst>
                </a:gridCol>
                <a:gridCol w="3008300">
                  <a:extLst>
                    <a:ext uri="{9D8B030D-6E8A-4147-A177-3AD203B41FA5}">
                      <a16:colId xmlns:a16="http://schemas.microsoft.com/office/drawing/2014/main" val="4192784227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903788496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217627875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168991544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705908444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458058950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1714477780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962364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48497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6.161.009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9730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999.189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458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4160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89735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7355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5455"/>
                  </a:ext>
                </a:extLst>
              </a:tr>
              <a:tr h="281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058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9331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4270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4669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9598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353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51538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878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5.092.948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7175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4.898.861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45687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2400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136.836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8863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95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C56BF0-6142-4439-A7FB-2B87FAC72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76228"/>
              </p:ext>
            </p:extLst>
          </p:nvPr>
        </p:nvGraphicFramePr>
        <p:xfrm>
          <a:off x="414336" y="1934607"/>
          <a:ext cx="8201487" cy="2999871"/>
        </p:xfrm>
        <a:graphic>
          <a:graphicData uri="http://schemas.openxmlformats.org/drawingml/2006/table">
            <a:tbl>
              <a:tblPr/>
              <a:tblGrid>
                <a:gridCol w="275680">
                  <a:extLst>
                    <a:ext uri="{9D8B030D-6E8A-4147-A177-3AD203B41FA5}">
                      <a16:colId xmlns:a16="http://schemas.microsoft.com/office/drawing/2014/main" val="1169779260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3853409612"/>
                    </a:ext>
                  </a:extLst>
                </a:gridCol>
                <a:gridCol w="275680">
                  <a:extLst>
                    <a:ext uri="{9D8B030D-6E8A-4147-A177-3AD203B41FA5}">
                      <a16:colId xmlns:a16="http://schemas.microsoft.com/office/drawing/2014/main" val="3664162247"/>
                    </a:ext>
                  </a:extLst>
                </a:gridCol>
                <a:gridCol w="2998023">
                  <a:extLst>
                    <a:ext uri="{9D8B030D-6E8A-4147-A177-3AD203B41FA5}">
                      <a16:colId xmlns:a16="http://schemas.microsoft.com/office/drawing/2014/main" val="1253729080"/>
                    </a:ext>
                  </a:extLst>
                </a:gridCol>
                <a:gridCol w="769607">
                  <a:extLst>
                    <a:ext uri="{9D8B030D-6E8A-4147-A177-3AD203B41FA5}">
                      <a16:colId xmlns:a16="http://schemas.microsoft.com/office/drawing/2014/main" val="4102243382"/>
                    </a:ext>
                  </a:extLst>
                </a:gridCol>
                <a:gridCol w="769607">
                  <a:extLst>
                    <a:ext uri="{9D8B030D-6E8A-4147-A177-3AD203B41FA5}">
                      <a16:colId xmlns:a16="http://schemas.microsoft.com/office/drawing/2014/main" val="231392483"/>
                    </a:ext>
                  </a:extLst>
                </a:gridCol>
                <a:gridCol w="769607">
                  <a:extLst>
                    <a:ext uri="{9D8B030D-6E8A-4147-A177-3AD203B41FA5}">
                      <a16:colId xmlns:a16="http://schemas.microsoft.com/office/drawing/2014/main" val="4294340448"/>
                    </a:ext>
                  </a:extLst>
                </a:gridCol>
                <a:gridCol w="689201">
                  <a:extLst>
                    <a:ext uri="{9D8B030D-6E8A-4147-A177-3AD203B41FA5}">
                      <a16:colId xmlns:a16="http://schemas.microsoft.com/office/drawing/2014/main" val="1634369846"/>
                    </a:ext>
                  </a:extLst>
                </a:gridCol>
                <a:gridCol w="689201">
                  <a:extLst>
                    <a:ext uri="{9D8B030D-6E8A-4147-A177-3AD203B41FA5}">
                      <a16:colId xmlns:a16="http://schemas.microsoft.com/office/drawing/2014/main" val="3238820358"/>
                    </a:ext>
                  </a:extLst>
                </a:gridCol>
                <a:gridCol w="689201">
                  <a:extLst>
                    <a:ext uri="{9D8B030D-6E8A-4147-A177-3AD203B41FA5}">
                      <a16:colId xmlns:a16="http://schemas.microsoft.com/office/drawing/2014/main" val="1311687422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75514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9908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61499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113.470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9573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113.470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4045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65179"/>
                  </a:ext>
                </a:extLst>
              </a:tr>
              <a:tr h="281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58789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16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2553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3207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59137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55268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60932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1148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95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DESARROLLO LOCAL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F1C955-7483-4D69-B3BC-F663D75F0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33988"/>
              </p:ext>
            </p:extLst>
          </p:nvPr>
        </p:nvGraphicFramePr>
        <p:xfrm>
          <a:off x="414336" y="1918469"/>
          <a:ext cx="8210798" cy="3645113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321262167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4149850158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1497888968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206487624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4129952692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77123074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53194752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295287634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769050833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006245967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73405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8015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4.360.338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4572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6488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92402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38038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1262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4132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13197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49954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4.342.148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6379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4.342.148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47050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3.730.219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0142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236.229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7450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404246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88493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375.700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95316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1188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8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0060AE-7195-48B4-8B1E-4466AE727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15843"/>
              </p:ext>
            </p:extLst>
          </p:nvPr>
        </p:nvGraphicFramePr>
        <p:xfrm>
          <a:off x="414336" y="1917513"/>
          <a:ext cx="8229598" cy="3478316"/>
        </p:xfrm>
        <a:graphic>
          <a:graphicData uri="http://schemas.openxmlformats.org/drawingml/2006/table">
            <a:tbl>
              <a:tblPr/>
              <a:tblGrid>
                <a:gridCol w="276625">
                  <a:extLst>
                    <a:ext uri="{9D8B030D-6E8A-4147-A177-3AD203B41FA5}">
                      <a16:colId xmlns:a16="http://schemas.microsoft.com/office/drawing/2014/main" val="1869203349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712943939"/>
                    </a:ext>
                  </a:extLst>
                </a:gridCol>
                <a:gridCol w="276625">
                  <a:extLst>
                    <a:ext uri="{9D8B030D-6E8A-4147-A177-3AD203B41FA5}">
                      <a16:colId xmlns:a16="http://schemas.microsoft.com/office/drawing/2014/main" val="1631969172"/>
                    </a:ext>
                  </a:extLst>
                </a:gridCol>
                <a:gridCol w="3008299">
                  <a:extLst>
                    <a:ext uri="{9D8B030D-6E8A-4147-A177-3AD203B41FA5}">
                      <a16:colId xmlns:a16="http://schemas.microsoft.com/office/drawing/2014/main" val="1489249256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864291543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680466725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1987753409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39994390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203414786"/>
                    </a:ext>
                  </a:extLst>
                </a:gridCol>
                <a:gridCol w="691563">
                  <a:extLst>
                    <a:ext uri="{9D8B030D-6E8A-4147-A177-3AD203B41FA5}">
                      <a16:colId xmlns:a16="http://schemas.microsoft.com/office/drawing/2014/main" val="2102829265"/>
                    </a:ext>
                  </a:extLst>
                </a:gridCol>
              </a:tblGrid>
              <a:tr h="155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13460"/>
                  </a:ext>
                </a:extLst>
              </a:tr>
              <a:tr h="527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43247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18113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84160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88074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2098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409760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23371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244606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214620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24831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89071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596669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70109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82274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53282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868475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486208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01974"/>
                  </a:ext>
                </a:extLst>
              </a:tr>
              <a:tr h="155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92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14363C-267D-4E47-B863-29AABEE55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63387"/>
              </p:ext>
            </p:extLst>
          </p:nvPr>
        </p:nvGraphicFramePr>
        <p:xfrm>
          <a:off x="408353" y="1915892"/>
          <a:ext cx="8210798" cy="2385893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562985759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383574292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2664651558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3894789104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985579199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359221852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51577950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91134244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863395313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351572812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48049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0952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554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42146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588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3767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5618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5787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9745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5447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2836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45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70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05,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DE CONVERGENCIA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4FB823-E329-4A0C-B50A-F872FCDCC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62871"/>
              </p:ext>
            </p:extLst>
          </p:nvPr>
        </p:nvGraphicFramePr>
        <p:xfrm>
          <a:off x="414335" y="1916832"/>
          <a:ext cx="8196148" cy="3744424"/>
        </p:xfrm>
        <a:graphic>
          <a:graphicData uri="http://schemas.openxmlformats.org/drawingml/2006/table">
            <a:tbl>
              <a:tblPr/>
              <a:tblGrid>
                <a:gridCol w="275501">
                  <a:extLst>
                    <a:ext uri="{9D8B030D-6E8A-4147-A177-3AD203B41FA5}">
                      <a16:colId xmlns:a16="http://schemas.microsoft.com/office/drawing/2014/main" val="3177267610"/>
                    </a:ext>
                  </a:extLst>
                </a:gridCol>
                <a:gridCol w="275501">
                  <a:extLst>
                    <a:ext uri="{9D8B030D-6E8A-4147-A177-3AD203B41FA5}">
                      <a16:colId xmlns:a16="http://schemas.microsoft.com/office/drawing/2014/main" val="2731733722"/>
                    </a:ext>
                  </a:extLst>
                </a:gridCol>
                <a:gridCol w="275501">
                  <a:extLst>
                    <a:ext uri="{9D8B030D-6E8A-4147-A177-3AD203B41FA5}">
                      <a16:colId xmlns:a16="http://schemas.microsoft.com/office/drawing/2014/main" val="2729667531"/>
                    </a:ext>
                  </a:extLst>
                </a:gridCol>
                <a:gridCol w="2996071">
                  <a:extLst>
                    <a:ext uri="{9D8B030D-6E8A-4147-A177-3AD203B41FA5}">
                      <a16:colId xmlns:a16="http://schemas.microsoft.com/office/drawing/2014/main" val="1471239976"/>
                    </a:ext>
                  </a:extLst>
                </a:gridCol>
                <a:gridCol w="769106">
                  <a:extLst>
                    <a:ext uri="{9D8B030D-6E8A-4147-A177-3AD203B41FA5}">
                      <a16:colId xmlns:a16="http://schemas.microsoft.com/office/drawing/2014/main" val="4212500711"/>
                    </a:ext>
                  </a:extLst>
                </a:gridCol>
                <a:gridCol w="769106">
                  <a:extLst>
                    <a:ext uri="{9D8B030D-6E8A-4147-A177-3AD203B41FA5}">
                      <a16:colId xmlns:a16="http://schemas.microsoft.com/office/drawing/2014/main" val="621130969"/>
                    </a:ext>
                  </a:extLst>
                </a:gridCol>
                <a:gridCol w="769106">
                  <a:extLst>
                    <a:ext uri="{9D8B030D-6E8A-4147-A177-3AD203B41FA5}">
                      <a16:colId xmlns:a16="http://schemas.microsoft.com/office/drawing/2014/main" val="475661477"/>
                    </a:ext>
                  </a:extLst>
                </a:gridCol>
                <a:gridCol w="688752">
                  <a:extLst>
                    <a:ext uri="{9D8B030D-6E8A-4147-A177-3AD203B41FA5}">
                      <a16:colId xmlns:a16="http://schemas.microsoft.com/office/drawing/2014/main" val="1246126695"/>
                    </a:ext>
                  </a:extLst>
                </a:gridCol>
                <a:gridCol w="688752">
                  <a:extLst>
                    <a:ext uri="{9D8B030D-6E8A-4147-A177-3AD203B41FA5}">
                      <a16:colId xmlns:a16="http://schemas.microsoft.com/office/drawing/2014/main" val="2828582003"/>
                    </a:ext>
                  </a:extLst>
                </a:gridCol>
                <a:gridCol w="688752">
                  <a:extLst>
                    <a:ext uri="{9D8B030D-6E8A-4147-A177-3AD203B41FA5}">
                      <a16:colId xmlns:a16="http://schemas.microsoft.com/office/drawing/2014/main" val="510890769"/>
                    </a:ext>
                  </a:extLst>
                </a:gridCol>
              </a:tblGrid>
              <a:tr h="173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3375"/>
                  </a:ext>
                </a:extLst>
              </a:tr>
              <a:tr h="277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0965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602619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905823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258220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948166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68188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862182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677244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370197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261801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97922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022481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737858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016657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769290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63405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4.640.863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34374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934891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05230"/>
                  </a:ext>
                </a:extLst>
              </a:tr>
              <a:tr h="173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705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1002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NACIONAL DE INTELIGENCIA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9BDE39-2E6D-4D01-BDD2-59C9B2592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554704"/>
              </p:ext>
            </p:extLst>
          </p:nvPr>
        </p:nvGraphicFramePr>
        <p:xfrm>
          <a:off x="472935" y="1895010"/>
          <a:ext cx="8196574" cy="2038049"/>
        </p:xfrm>
        <a:graphic>
          <a:graphicData uri="http://schemas.openxmlformats.org/drawingml/2006/table">
            <a:tbl>
              <a:tblPr/>
              <a:tblGrid>
                <a:gridCol w="285794">
                  <a:extLst>
                    <a:ext uri="{9D8B030D-6E8A-4147-A177-3AD203B41FA5}">
                      <a16:colId xmlns:a16="http://schemas.microsoft.com/office/drawing/2014/main" val="3885044915"/>
                    </a:ext>
                  </a:extLst>
                </a:gridCol>
                <a:gridCol w="285794">
                  <a:extLst>
                    <a:ext uri="{9D8B030D-6E8A-4147-A177-3AD203B41FA5}">
                      <a16:colId xmlns:a16="http://schemas.microsoft.com/office/drawing/2014/main" val="2197685226"/>
                    </a:ext>
                  </a:extLst>
                </a:gridCol>
                <a:gridCol w="285794">
                  <a:extLst>
                    <a:ext uri="{9D8B030D-6E8A-4147-A177-3AD203B41FA5}">
                      <a16:colId xmlns:a16="http://schemas.microsoft.com/office/drawing/2014/main" val="4020946025"/>
                    </a:ext>
                  </a:extLst>
                </a:gridCol>
                <a:gridCol w="2983690">
                  <a:extLst>
                    <a:ext uri="{9D8B030D-6E8A-4147-A177-3AD203B41FA5}">
                      <a16:colId xmlns:a16="http://schemas.microsoft.com/office/drawing/2014/main" val="2961444730"/>
                    </a:ext>
                  </a:extLst>
                </a:gridCol>
                <a:gridCol w="765928">
                  <a:extLst>
                    <a:ext uri="{9D8B030D-6E8A-4147-A177-3AD203B41FA5}">
                      <a16:colId xmlns:a16="http://schemas.microsoft.com/office/drawing/2014/main" val="4127746773"/>
                    </a:ext>
                  </a:extLst>
                </a:gridCol>
                <a:gridCol w="765928">
                  <a:extLst>
                    <a:ext uri="{9D8B030D-6E8A-4147-A177-3AD203B41FA5}">
                      <a16:colId xmlns:a16="http://schemas.microsoft.com/office/drawing/2014/main" val="2845152702"/>
                    </a:ext>
                  </a:extLst>
                </a:gridCol>
                <a:gridCol w="765928">
                  <a:extLst>
                    <a:ext uri="{9D8B030D-6E8A-4147-A177-3AD203B41FA5}">
                      <a16:colId xmlns:a16="http://schemas.microsoft.com/office/drawing/2014/main" val="2139198531"/>
                    </a:ext>
                  </a:extLst>
                </a:gridCol>
                <a:gridCol w="685906">
                  <a:extLst>
                    <a:ext uri="{9D8B030D-6E8A-4147-A177-3AD203B41FA5}">
                      <a16:colId xmlns:a16="http://schemas.microsoft.com/office/drawing/2014/main" val="2485322241"/>
                    </a:ext>
                  </a:extLst>
                </a:gridCol>
                <a:gridCol w="685906">
                  <a:extLst>
                    <a:ext uri="{9D8B030D-6E8A-4147-A177-3AD203B41FA5}">
                      <a16:colId xmlns:a16="http://schemas.microsoft.com/office/drawing/2014/main" val="484900113"/>
                    </a:ext>
                  </a:extLst>
                </a:gridCol>
                <a:gridCol w="685906">
                  <a:extLst>
                    <a:ext uri="{9D8B030D-6E8A-4147-A177-3AD203B41FA5}">
                      <a16:colId xmlns:a16="http://schemas.microsoft.com/office/drawing/2014/main" val="3785507324"/>
                    </a:ext>
                  </a:extLst>
                </a:gridCol>
              </a:tblGrid>
              <a:tr h="175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160881"/>
                  </a:ext>
                </a:extLst>
              </a:tr>
              <a:tr h="28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0730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477.648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30009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379.186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65955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72.090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55427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919116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226777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34591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6320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21885"/>
                  </a:ext>
                </a:extLst>
              </a:tr>
              <a:tr h="175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5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2698E33-3198-4340-BAE6-8F771B53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8290"/>
              </p:ext>
            </p:extLst>
          </p:nvPr>
        </p:nvGraphicFramePr>
        <p:xfrm>
          <a:off x="414336" y="1916832"/>
          <a:ext cx="8210797" cy="3600407"/>
        </p:xfrm>
        <a:graphic>
          <a:graphicData uri="http://schemas.openxmlformats.org/drawingml/2006/table">
            <a:tbl>
              <a:tblPr/>
              <a:tblGrid>
                <a:gridCol w="243799">
                  <a:extLst>
                    <a:ext uri="{9D8B030D-6E8A-4147-A177-3AD203B41FA5}">
                      <a16:colId xmlns:a16="http://schemas.microsoft.com/office/drawing/2014/main" val="617129818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2829638555"/>
                    </a:ext>
                  </a:extLst>
                </a:gridCol>
                <a:gridCol w="243799">
                  <a:extLst>
                    <a:ext uri="{9D8B030D-6E8A-4147-A177-3AD203B41FA5}">
                      <a16:colId xmlns:a16="http://schemas.microsoft.com/office/drawing/2014/main" val="2697451111"/>
                    </a:ext>
                  </a:extLst>
                </a:gridCol>
                <a:gridCol w="3030072">
                  <a:extLst>
                    <a:ext uri="{9D8B030D-6E8A-4147-A177-3AD203B41FA5}">
                      <a16:colId xmlns:a16="http://schemas.microsoft.com/office/drawing/2014/main" val="1888786382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1013051165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4017261379"/>
                    </a:ext>
                  </a:extLst>
                </a:gridCol>
                <a:gridCol w="777834">
                  <a:extLst>
                    <a:ext uri="{9D8B030D-6E8A-4147-A177-3AD203B41FA5}">
                      <a16:colId xmlns:a16="http://schemas.microsoft.com/office/drawing/2014/main" val="3288566173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4213451426"/>
                    </a:ext>
                  </a:extLst>
                </a:gridCol>
                <a:gridCol w="722690">
                  <a:extLst>
                    <a:ext uri="{9D8B030D-6E8A-4147-A177-3AD203B41FA5}">
                      <a16:colId xmlns:a16="http://schemas.microsoft.com/office/drawing/2014/main" val="2690885997"/>
                    </a:ext>
                  </a:extLst>
                </a:gridCol>
                <a:gridCol w="696568">
                  <a:extLst>
                    <a:ext uri="{9D8B030D-6E8A-4147-A177-3AD203B41FA5}">
                      <a16:colId xmlns:a16="http://schemas.microsoft.com/office/drawing/2014/main" val="1306003060"/>
                    </a:ext>
                  </a:extLst>
                </a:gridCol>
              </a:tblGrid>
              <a:tr h="174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80667"/>
                  </a:ext>
                </a:extLst>
              </a:tr>
              <a:tr h="27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098899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4.000.729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386445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615.705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89507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34.123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5291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3.350.901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502425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30676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92864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3.350.901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154184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en Seguridad Ciudadana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3.336.087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422712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48690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027406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12342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82575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06548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176680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151191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05598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79"/>
                  </a:ext>
                </a:extLst>
              </a:tr>
              <a:tr h="174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5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E2D30C-57DD-42B6-BA64-F1A0B254C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72924"/>
              </p:ext>
            </p:extLst>
          </p:nvPr>
        </p:nvGraphicFramePr>
        <p:xfrm>
          <a:off x="414336" y="1916832"/>
          <a:ext cx="8229600" cy="2016226"/>
        </p:xfrm>
        <a:graphic>
          <a:graphicData uri="http://schemas.openxmlformats.org/drawingml/2006/table">
            <a:tbl>
              <a:tblPr/>
              <a:tblGrid>
                <a:gridCol w="244358">
                  <a:extLst>
                    <a:ext uri="{9D8B030D-6E8A-4147-A177-3AD203B41FA5}">
                      <a16:colId xmlns:a16="http://schemas.microsoft.com/office/drawing/2014/main" val="3749134538"/>
                    </a:ext>
                  </a:extLst>
                </a:gridCol>
                <a:gridCol w="244358">
                  <a:extLst>
                    <a:ext uri="{9D8B030D-6E8A-4147-A177-3AD203B41FA5}">
                      <a16:colId xmlns:a16="http://schemas.microsoft.com/office/drawing/2014/main" val="3277883675"/>
                    </a:ext>
                  </a:extLst>
                </a:gridCol>
                <a:gridCol w="244358">
                  <a:extLst>
                    <a:ext uri="{9D8B030D-6E8A-4147-A177-3AD203B41FA5}">
                      <a16:colId xmlns:a16="http://schemas.microsoft.com/office/drawing/2014/main" val="605989749"/>
                    </a:ext>
                  </a:extLst>
                </a:gridCol>
                <a:gridCol w="3037010">
                  <a:extLst>
                    <a:ext uri="{9D8B030D-6E8A-4147-A177-3AD203B41FA5}">
                      <a16:colId xmlns:a16="http://schemas.microsoft.com/office/drawing/2014/main" val="3405886952"/>
                    </a:ext>
                  </a:extLst>
                </a:gridCol>
                <a:gridCol w="779615">
                  <a:extLst>
                    <a:ext uri="{9D8B030D-6E8A-4147-A177-3AD203B41FA5}">
                      <a16:colId xmlns:a16="http://schemas.microsoft.com/office/drawing/2014/main" val="1330661283"/>
                    </a:ext>
                  </a:extLst>
                </a:gridCol>
                <a:gridCol w="779615">
                  <a:extLst>
                    <a:ext uri="{9D8B030D-6E8A-4147-A177-3AD203B41FA5}">
                      <a16:colId xmlns:a16="http://schemas.microsoft.com/office/drawing/2014/main" val="4005408793"/>
                    </a:ext>
                  </a:extLst>
                </a:gridCol>
                <a:gridCol w="779615">
                  <a:extLst>
                    <a:ext uri="{9D8B030D-6E8A-4147-A177-3AD203B41FA5}">
                      <a16:colId xmlns:a16="http://schemas.microsoft.com/office/drawing/2014/main" val="1240511425"/>
                    </a:ext>
                  </a:extLst>
                </a:gridCol>
                <a:gridCol w="698163">
                  <a:extLst>
                    <a:ext uri="{9D8B030D-6E8A-4147-A177-3AD203B41FA5}">
                      <a16:colId xmlns:a16="http://schemas.microsoft.com/office/drawing/2014/main" val="1293352140"/>
                    </a:ext>
                  </a:extLst>
                </a:gridCol>
                <a:gridCol w="724345">
                  <a:extLst>
                    <a:ext uri="{9D8B030D-6E8A-4147-A177-3AD203B41FA5}">
                      <a16:colId xmlns:a16="http://schemas.microsoft.com/office/drawing/2014/main" val="3835094736"/>
                    </a:ext>
                  </a:extLst>
                </a:gridCol>
                <a:gridCol w="698163">
                  <a:extLst>
                    <a:ext uri="{9D8B030D-6E8A-4147-A177-3AD203B41FA5}">
                      <a16:colId xmlns:a16="http://schemas.microsoft.com/office/drawing/2014/main" val="413943222"/>
                    </a:ext>
                  </a:extLst>
                </a:gridCol>
              </a:tblGrid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572750"/>
                  </a:ext>
                </a:extLst>
              </a:tr>
              <a:tr h="304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91119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03867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0227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80.294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82157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519535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472027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18328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31873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64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A49D8C-A65E-4F9E-853C-9978F6D8C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38298"/>
              </p:ext>
            </p:extLst>
          </p:nvPr>
        </p:nvGraphicFramePr>
        <p:xfrm>
          <a:off x="414336" y="1940124"/>
          <a:ext cx="8210798" cy="3943102"/>
        </p:xfrm>
        <a:graphic>
          <a:graphicData uri="http://schemas.openxmlformats.org/drawingml/2006/table">
            <a:tbl>
              <a:tblPr/>
              <a:tblGrid>
                <a:gridCol w="275993">
                  <a:extLst>
                    <a:ext uri="{9D8B030D-6E8A-4147-A177-3AD203B41FA5}">
                      <a16:colId xmlns:a16="http://schemas.microsoft.com/office/drawing/2014/main" val="2770175546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657831254"/>
                    </a:ext>
                  </a:extLst>
                </a:gridCol>
                <a:gridCol w="275993">
                  <a:extLst>
                    <a:ext uri="{9D8B030D-6E8A-4147-A177-3AD203B41FA5}">
                      <a16:colId xmlns:a16="http://schemas.microsoft.com/office/drawing/2014/main" val="902792474"/>
                    </a:ext>
                  </a:extLst>
                </a:gridCol>
                <a:gridCol w="3001427">
                  <a:extLst>
                    <a:ext uri="{9D8B030D-6E8A-4147-A177-3AD203B41FA5}">
                      <a16:colId xmlns:a16="http://schemas.microsoft.com/office/drawing/2014/main" val="1524462659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375111438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951205040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1148592202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1235403303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3782095625"/>
                    </a:ext>
                  </a:extLst>
                </a:gridCol>
                <a:gridCol w="689983">
                  <a:extLst>
                    <a:ext uri="{9D8B030D-6E8A-4147-A177-3AD203B41FA5}">
                      <a16:colId xmlns:a16="http://schemas.microsoft.com/office/drawing/2014/main" val="973255975"/>
                    </a:ext>
                  </a:extLst>
                </a:gridCol>
              </a:tblGrid>
              <a:tr h="182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527021"/>
                  </a:ext>
                </a:extLst>
              </a:tr>
              <a:tr h="292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886217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3.793.045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04934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638.550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21610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105.952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05415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92588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71959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411992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389195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227.030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510995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759.828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01572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512027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1.959.995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68363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90.394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80748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60422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50477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41671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552086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02822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338825"/>
                  </a:ext>
                </a:extLst>
              </a:tr>
              <a:tr h="182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690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</a:t>
            </a:r>
            <a:r>
              <a:rPr lang="es-CL" sz="1600" b="1" dirty="0">
                <a:latin typeface="+mn-lt"/>
              </a:rPr>
              <a:t>$3.270.614 millones</a:t>
            </a:r>
            <a:r>
              <a:rPr lang="es-CL" sz="1600" dirty="0">
                <a:latin typeface="+mn-lt"/>
              </a:rPr>
              <a:t>, de los cuales un 40% se destina a gastos en personal, un 21% a iniciativas de inversión, un 20%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enero ascendió a </a:t>
            </a:r>
            <a:r>
              <a:rPr lang="es-CL" sz="1600" b="1" dirty="0">
                <a:latin typeface="+mn-lt"/>
              </a:rPr>
              <a:t>$222.411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6,8%</a:t>
            </a:r>
            <a:r>
              <a:rPr lang="es-CL" sz="1600" dirty="0">
                <a:latin typeface="+mn-lt"/>
              </a:rPr>
              <a:t> respecto de la ley inicial, gasto inferior al registrado a igual mes del año 2017 (1,6 puntos porcentuales).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La Partida no presenta al mes de enero aumentos y disminuciones al presupuesto inicial, sin embargo, se registran a nivel de los programas de inversiones de los gobiernos regionales reasignaciones por $ 9.991 millones, disminuyendo dicho monto en el subtítulo 31 “iniciativas de inversión”, e incrementando los subtítulos 24 “transferencias corrientes” por $154 millones y 33 “transferencias de capital” por $9.867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18%, 31% y 32% respectivamente), los que al mes de enero alcanzaron niveles de ejecución de </a:t>
            </a:r>
            <a:r>
              <a:rPr lang="es-CL" sz="1600" b="1" dirty="0"/>
              <a:t>2,5%, 10,9% y 3,5% respectivamente</a:t>
            </a:r>
            <a:r>
              <a:rPr lang="es-CL" sz="1600" dirty="0"/>
              <a:t>, todos calculados respecto al presupuesto vigente.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s-CL" sz="1600" dirty="0"/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AF022C-9FE8-4935-BC9B-E7072FB2A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663"/>
              </p:ext>
            </p:extLst>
          </p:nvPr>
        </p:nvGraphicFramePr>
        <p:xfrm>
          <a:off x="414336" y="1912431"/>
          <a:ext cx="8201488" cy="4414666"/>
        </p:xfrm>
        <a:graphic>
          <a:graphicData uri="http://schemas.openxmlformats.org/drawingml/2006/table">
            <a:tbl>
              <a:tblPr/>
              <a:tblGrid>
                <a:gridCol w="292508">
                  <a:extLst>
                    <a:ext uri="{9D8B030D-6E8A-4147-A177-3AD203B41FA5}">
                      <a16:colId xmlns:a16="http://schemas.microsoft.com/office/drawing/2014/main" val="486200856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2398163568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3079655164"/>
                    </a:ext>
                  </a:extLst>
                </a:gridCol>
                <a:gridCol w="2936335">
                  <a:extLst>
                    <a:ext uri="{9D8B030D-6E8A-4147-A177-3AD203B41FA5}">
                      <a16:colId xmlns:a16="http://schemas.microsoft.com/office/drawing/2014/main" val="1903715604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28851282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363319883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4219547467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1727189988"/>
                    </a:ext>
                  </a:extLst>
                </a:gridCol>
                <a:gridCol w="776273">
                  <a:extLst>
                    <a:ext uri="{9D8B030D-6E8A-4147-A177-3AD203B41FA5}">
                      <a16:colId xmlns:a16="http://schemas.microsoft.com/office/drawing/2014/main" val="1366356560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3456531758"/>
                    </a:ext>
                  </a:extLst>
                </a:gridCol>
              </a:tblGrid>
              <a:tr h="179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249939"/>
                  </a:ext>
                </a:extLst>
              </a:tr>
              <a:tr h="287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216220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2.955.876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975448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875.507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549412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244.642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735097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843023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73119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310.156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311051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3422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2091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657314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665979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74340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961342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381584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69739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147.882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303554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280293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9752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266715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28330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76340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96388"/>
                  </a:ext>
                </a:extLst>
              </a:tr>
              <a:tr h="179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85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54A470-B9EB-4028-8A6B-115B87EA7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2242"/>
              </p:ext>
            </p:extLst>
          </p:nvPr>
        </p:nvGraphicFramePr>
        <p:xfrm>
          <a:off x="414336" y="1916832"/>
          <a:ext cx="8201488" cy="3096342"/>
        </p:xfrm>
        <a:graphic>
          <a:graphicData uri="http://schemas.openxmlformats.org/drawingml/2006/table">
            <a:tbl>
              <a:tblPr/>
              <a:tblGrid>
                <a:gridCol w="292508">
                  <a:extLst>
                    <a:ext uri="{9D8B030D-6E8A-4147-A177-3AD203B41FA5}">
                      <a16:colId xmlns:a16="http://schemas.microsoft.com/office/drawing/2014/main" val="2152283041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1801479263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1033445876"/>
                    </a:ext>
                  </a:extLst>
                </a:gridCol>
                <a:gridCol w="2936335">
                  <a:extLst>
                    <a:ext uri="{9D8B030D-6E8A-4147-A177-3AD203B41FA5}">
                      <a16:colId xmlns:a16="http://schemas.microsoft.com/office/drawing/2014/main" val="748476994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740988939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3256170067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2395227961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1898820633"/>
                    </a:ext>
                  </a:extLst>
                </a:gridCol>
                <a:gridCol w="776273">
                  <a:extLst>
                    <a:ext uri="{9D8B030D-6E8A-4147-A177-3AD203B41FA5}">
                      <a16:colId xmlns:a16="http://schemas.microsoft.com/office/drawing/2014/main" val="2103701066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976667845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91252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07703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39922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9081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6172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49196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2949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8861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7180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48187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51188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24542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4747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39371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56807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86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RED DE CONECTIVIDAD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89B671-C81C-42AB-AF64-7506F980A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88512"/>
              </p:ext>
            </p:extLst>
          </p:nvPr>
        </p:nvGraphicFramePr>
        <p:xfrm>
          <a:off x="420664" y="1988840"/>
          <a:ext cx="8195161" cy="1872204"/>
        </p:xfrm>
        <a:graphic>
          <a:graphicData uri="http://schemas.openxmlformats.org/drawingml/2006/table">
            <a:tbl>
              <a:tblPr/>
              <a:tblGrid>
                <a:gridCol w="292282">
                  <a:extLst>
                    <a:ext uri="{9D8B030D-6E8A-4147-A177-3AD203B41FA5}">
                      <a16:colId xmlns:a16="http://schemas.microsoft.com/office/drawing/2014/main" val="4166280340"/>
                    </a:ext>
                  </a:extLst>
                </a:gridCol>
                <a:gridCol w="292282">
                  <a:extLst>
                    <a:ext uri="{9D8B030D-6E8A-4147-A177-3AD203B41FA5}">
                      <a16:colId xmlns:a16="http://schemas.microsoft.com/office/drawing/2014/main" val="337607259"/>
                    </a:ext>
                  </a:extLst>
                </a:gridCol>
                <a:gridCol w="292282">
                  <a:extLst>
                    <a:ext uri="{9D8B030D-6E8A-4147-A177-3AD203B41FA5}">
                      <a16:colId xmlns:a16="http://schemas.microsoft.com/office/drawing/2014/main" val="535169327"/>
                    </a:ext>
                  </a:extLst>
                </a:gridCol>
                <a:gridCol w="2934070">
                  <a:extLst>
                    <a:ext uri="{9D8B030D-6E8A-4147-A177-3AD203B41FA5}">
                      <a16:colId xmlns:a16="http://schemas.microsoft.com/office/drawing/2014/main" val="2809571879"/>
                    </a:ext>
                  </a:extLst>
                </a:gridCol>
                <a:gridCol w="753191">
                  <a:extLst>
                    <a:ext uri="{9D8B030D-6E8A-4147-A177-3AD203B41FA5}">
                      <a16:colId xmlns:a16="http://schemas.microsoft.com/office/drawing/2014/main" val="3179055954"/>
                    </a:ext>
                  </a:extLst>
                </a:gridCol>
                <a:gridCol w="753191">
                  <a:extLst>
                    <a:ext uri="{9D8B030D-6E8A-4147-A177-3AD203B41FA5}">
                      <a16:colId xmlns:a16="http://schemas.microsoft.com/office/drawing/2014/main" val="1562765449"/>
                    </a:ext>
                  </a:extLst>
                </a:gridCol>
                <a:gridCol w="753191">
                  <a:extLst>
                    <a:ext uri="{9D8B030D-6E8A-4147-A177-3AD203B41FA5}">
                      <a16:colId xmlns:a16="http://schemas.microsoft.com/office/drawing/2014/main" val="594173732"/>
                    </a:ext>
                  </a:extLst>
                </a:gridCol>
                <a:gridCol w="674499">
                  <a:extLst>
                    <a:ext uri="{9D8B030D-6E8A-4147-A177-3AD203B41FA5}">
                      <a16:colId xmlns:a16="http://schemas.microsoft.com/office/drawing/2014/main" val="1003035405"/>
                    </a:ext>
                  </a:extLst>
                </a:gridCol>
                <a:gridCol w="775674">
                  <a:extLst>
                    <a:ext uri="{9D8B030D-6E8A-4147-A177-3AD203B41FA5}">
                      <a16:colId xmlns:a16="http://schemas.microsoft.com/office/drawing/2014/main" val="4179405742"/>
                    </a:ext>
                  </a:extLst>
                </a:gridCol>
                <a:gridCol w="674499">
                  <a:extLst>
                    <a:ext uri="{9D8B030D-6E8A-4147-A177-3AD203B41FA5}">
                      <a16:colId xmlns:a16="http://schemas.microsoft.com/office/drawing/2014/main" val="3147046160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97292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5642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189.333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5070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157914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52.317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1113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73171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3018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1977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29792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1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F95ABB-B10C-4556-9944-84738EB66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78700"/>
              </p:ext>
            </p:extLst>
          </p:nvPr>
        </p:nvGraphicFramePr>
        <p:xfrm>
          <a:off x="414336" y="1934606"/>
          <a:ext cx="8201488" cy="1854431"/>
        </p:xfrm>
        <a:graphic>
          <a:graphicData uri="http://schemas.openxmlformats.org/drawingml/2006/table">
            <a:tbl>
              <a:tblPr/>
              <a:tblGrid>
                <a:gridCol w="292508">
                  <a:extLst>
                    <a:ext uri="{9D8B030D-6E8A-4147-A177-3AD203B41FA5}">
                      <a16:colId xmlns:a16="http://schemas.microsoft.com/office/drawing/2014/main" val="777728799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3709762909"/>
                    </a:ext>
                  </a:extLst>
                </a:gridCol>
                <a:gridCol w="292508">
                  <a:extLst>
                    <a:ext uri="{9D8B030D-6E8A-4147-A177-3AD203B41FA5}">
                      <a16:colId xmlns:a16="http://schemas.microsoft.com/office/drawing/2014/main" val="2448911194"/>
                    </a:ext>
                  </a:extLst>
                </a:gridCol>
                <a:gridCol w="2936335">
                  <a:extLst>
                    <a:ext uri="{9D8B030D-6E8A-4147-A177-3AD203B41FA5}">
                      <a16:colId xmlns:a16="http://schemas.microsoft.com/office/drawing/2014/main" val="2075335775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1925805699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1582477307"/>
                    </a:ext>
                  </a:extLst>
                </a:gridCol>
                <a:gridCol w="753772">
                  <a:extLst>
                    <a:ext uri="{9D8B030D-6E8A-4147-A177-3AD203B41FA5}">
                      <a16:colId xmlns:a16="http://schemas.microsoft.com/office/drawing/2014/main" val="624443611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3387987057"/>
                    </a:ext>
                  </a:extLst>
                </a:gridCol>
                <a:gridCol w="776273">
                  <a:extLst>
                    <a:ext uri="{9D8B030D-6E8A-4147-A177-3AD203B41FA5}">
                      <a16:colId xmlns:a16="http://schemas.microsoft.com/office/drawing/2014/main" val="3587909603"/>
                    </a:ext>
                  </a:extLst>
                </a:gridCol>
                <a:gridCol w="675020">
                  <a:extLst>
                    <a:ext uri="{9D8B030D-6E8A-4147-A177-3AD203B41FA5}">
                      <a16:colId xmlns:a16="http://schemas.microsoft.com/office/drawing/2014/main" val="2808870364"/>
                    </a:ext>
                  </a:extLst>
                </a:gridCol>
              </a:tblGrid>
              <a:tr h="193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775093"/>
                  </a:ext>
                </a:extLst>
              </a:tr>
              <a:tr h="309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065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46251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431740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66704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02750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22554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23608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738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10,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BOMBEROS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B3B3F64-595D-488A-89A4-9E324BC23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63182"/>
              </p:ext>
            </p:extLst>
          </p:nvPr>
        </p:nvGraphicFramePr>
        <p:xfrm>
          <a:off x="414336" y="1916832"/>
          <a:ext cx="8210799" cy="3099546"/>
        </p:xfrm>
        <a:graphic>
          <a:graphicData uri="http://schemas.openxmlformats.org/drawingml/2006/table">
            <a:tbl>
              <a:tblPr/>
              <a:tblGrid>
                <a:gridCol w="292840">
                  <a:extLst>
                    <a:ext uri="{9D8B030D-6E8A-4147-A177-3AD203B41FA5}">
                      <a16:colId xmlns:a16="http://schemas.microsoft.com/office/drawing/2014/main" val="3656513446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4137888608"/>
                    </a:ext>
                  </a:extLst>
                </a:gridCol>
                <a:gridCol w="292840">
                  <a:extLst>
                    <a:ext uri="{9D8B030D-6E8A-4147-A177-3AD203B41FA5}">
                      <a16:colId xmlns:a16="http://schemas.microsoft.com/office/drawing/2014/main" val="616715811"/>
                    </a:ext>
                  </a:extLst>
                </a:gridCol>
                <a:gridCol w="2939669">
                  <a:extLst>
                    <a:ext uri="{9D8B030D-6E8A-4147-A177-3AD203B41FA5}">
                      <a16:colId xmlns:a16="http://schemas.microsoft.com/office/drawing/2014/main" val="1414484403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98381092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1642189140"/>
                    </a:ext>
                  </a:extLst>
                </a:gridCol>
                <a:gridCol w="754628">
                  <a:extLst>
                    <a:ext uri="{9D8B030D-6E8A-4147-A177-3AD203B41FA5}">
                      <a16:colId xmlns:a16="http://schemas.microsoft.com/office/drawing/2014/main" val="2512591040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60525211"/>
                    </a:ext>
                  </a:extLst>
                </a:gridCol>
                <a:gridCol w="777154">
                  <a:extLst>
                    <a:ext uri="{9D8B030D-6E8A-4147-A177-3AD203B41FA5}">
                      <a16:colId xmlns:a16="http://schemas.microsoft.com/office/drawing/2014/main" val="3120980210"/>
                    </a:ext>
                  </a:extLst>
                </a:gridCol>
                <a:gridCol w="675786">
                  <a:extLst>
                    <a:ext uri="{9D8B030D-6E8A-4147-A177-3AD203B41FA5}">
                      <a16:colId xmlns:a16="http://schemas.microsoft.com/office/drawing/2014/main" val="1819380137"/>
                    </a:ext>
                  </a:extLst>
                </a:gridCol>
              </a:tblGrid>
              <a:tr h="176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553524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974372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862591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807485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344766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861868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034220"/>
                  </a:ext>
                </a:extLst>
              </a:tr>
              <a:tr h="212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713209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035583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322455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9345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85749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25953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312938"/>
                  </a:ext>
                </a:extLst>
              </a:tr>
              <a:tr h="17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53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494A6C-D2AB-4DEE-BD46-4EA11A297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54560"/>
              </p:ext>
            </p:extLst>
          </p:nvPr>
        </p:nvGraphicFramePr>
        <p:xfrm>
          <a:off x="414336" y="1887094"/>
          <a:ext cx="8210800" cy="4134201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2177362168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578033556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1883280957"/>
                    </a:ext>
                  </a:extLst>
                </a:gridCol>
                <a:gridCol w="2884639">
                  <a:extLst>
                    <a:ext uri="{9D8B030D-6E8A-4147-A177-3AD203B41FA5}">
                      <a16:colId xmlns:a16="http://schemas.microsoft.com/office/drawing/2014/main" val="2180394494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4230828053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1568427756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698964882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514515407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4165176560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3648993328"/>
                    </a:ext>
                  </a:extLst>
                </a:gridCol>
              </a:tblGrid>
              <a:tr h="175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067924"/>
                  </a:ext>
                </a:extLst>
              </a:tr>
              <a:tr h="2802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01085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117.864.317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02444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110.701.574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503580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917.268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81544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34345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06868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82242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46125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30199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897466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04946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23713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70871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38528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471939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012027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393769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110839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97456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60150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22047"/>
                  </a:ext>
                </a:extLst>
              </a:tr>
              <a:tr h="175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511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11451F4-ACF7-4D41-AA03-0FEB1476B9BF}"/>
              </a:ext>
            </a:extLst>
          </p:cNvPr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386844-0A92-4FC0-80EB-66B6E380A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51520"/>
              </p:ext>
            </p:extLst>
          </p:nvPr>
        </p:nvGraphicFramePr>
        <p:xfrm>
          <a:off x="414336" y="1916832"/>
          <a:ext cx="8210801" cy="2232247"/>
        </p:xfrm>
        <a:graphic>
          <a:graphicData uri="http://schemas.openxmlformats.org/drawingml/2006/table">
            <a:tbl>
              <a:tblPr/>
              <a:tblGrid>
                <a:gridCol w="304104">
                  <a:extLst>
                    <a:ext uri="{9D8B030D-6E8A-4147-A177-3AD203B41FA5}">
                      <a16:colId xmlns:a16="http://schemas.microsoft.com/office/drawing/2014/main" val="1948594038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936135947"/>
                    </a:ext>
                  </a:extLst>
                </a:gridCol>
                <a:gridCol w="304104">
                  <a:extLst>
                    <a:ext uri="{9D8B030D-6E8A-4147-A177-3AD203B41FA5}">
                      <a16:colId xmlns:a16="http://schemas.microsoft.com/office/drawing/2014/main" val="2196579345"/>
                    </a:ext>
                  </a:extLst>
                </a:gridCol>
                <a:gridCol w="2884640">
                  <a:extLst>
                    <a:ext uri="{9D8B030D-6E8A-4147-A177-3AD203B41FA5}">
                      <a16:colId xmlns:a16="http://schemas.microsoft.com/office/drawing/2014/main" val="2785890819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4251690443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3449756734"/>
                    </a:ext>
                  </a:extLst>
                </a:gridCol>
                <a:gridCol w="776189">
                  <a:extLst>
                    <a:ext uri="{9D8B030D-6E8A-4147-A177-3AD203B41FA5}">
                      <a16:colId xmlns:a16="http://schemas.microsoft.com/office/drawing/2014/main" val="2243460099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2252720873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487982531"/>
                    </a:ext>
                  </a:extLst>
                </a:gridCol>
                <a:gridCol w="695094">
                  <a:extLst>
                    <a:ext uri="{9D8B030D-6E8A-4147-A177-3AD203B41FA5}">
                      <a16:colId xmlns:a16="http://schemas.microsoft.com/office/drawing/2014/main" val="1700757259"/>
                    </a:ext>
                  </a:extLst>
                </a:gridCol>
              </a:tblGrid>
              <a:tr h="192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490814"/>
                  </a:ext>
                </a:extLst>
              </a:tr>
              <a:tr h="307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00560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8073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74394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68175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73310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32465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33054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75001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6.243.082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12029,1%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12029,1%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97570"/>
                  </a:ext>
                </a:extLst>
              </a:tr>
              <a:tr h="192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6.243.082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12029,1%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12029,1%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3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CARABINEROS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5EC217-EFF9-48DD-A0E1-66D012B3F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92182"/>
              </p:ext>
            </p:extLst>
          </p:nvPr>
        </p:nvGraphicFramePr>
        <p:xfrm>
          <a:off x="411257" y="1916832"/>
          <a:ext cx="8213881" cy="1872211"/>
        </p:xfrm>
        <a:graphic>
          <a:graphicData uri="http://schemas.openxmlformats.org/drawingml/2006/table">
            <a:tbl>
              <a:tblPr/>
              <a:tblGrid>
                <a:gridCol w="304218">
                  <a:extLst>
                    <a:ext uri="{9D8B030D-6E8A-4147-A177-3AD203B41FA5}">
                      <a16:colId xmlns:a16="http://schemas.microsoft.com/office/drawing/2014/main" val="2169228757"/>
                    </a:ext>
                  </a:extLst>
                </a:gridCol>
                <a:gridCol w="304218">
                  <a:extLst>
                    <a:ext uri="{9D8B030D-6E8A-4147-A177-3AD203B41FA5}">
                      <a16:colId xmlns:a16="http://schemas.microsoft.com/office/drawing/2014/main" val="3198130147"/>
                    </a:ext>
                  </a:extLst>
                </a:gridCol>
                <a:gridCol w="304218">
                  <a:extLst>
                    <a:ext uri="{9D8B030D-6E8A-4147-A177-3AD203B41FA5}">
                      <a16:colId xmlns:a16="http://schemas.microsoft.com/office/drawing/2014/main" val="2144190026"/>
                    </a:ext>
                  </a:extLst>
                </a:gridCol>
                <a:gridCol w="2885722">
                  <a:extLst>
                    <a:ext uri="{9D8B030D-6E8A-4147-A177-3AD203B41FA5}">
                      <a16:colId xmlns:a16="http://schemas.microsoft.com/office/drawing/2014/main" val="1098618548"/>
                    </a:ext>
                  </a:extLst>
                </a:gridCol>
                <a:gridCol w="776480">
                  <a:extLst>
                    <a:ext uri="{9D8B030D-6E8A-4147-A177-3AD203B41FA5}">
                      <a16:colId xmlns:a16="http://schemas.microsoft.com/office/drawing/2014/main" val="1867839603"/>
                    </a:ext>
                  </a:extLst>
                </a:gridCol>
                <a:gridCol w="776480">
                  <a:extLst>
                    <a:ext uri="{9D8B030D-6E8A-4147-A177-3AD203B41FA5}">
                      <a16:colId xmlns:a16="http://schemas.microsoft.com/office/drawing/2014/main" val="2615561521"/>
                    </a:ext>
                  </a:extLst>
                </a:gridCol>
                <a:gridCol w="776480">
                  <a:extLst>
                    <a:ext uri="{9D8B030D-6E8A-4147-A177-3AD203B41FA5}">
                      <a16:colId xmlns:a16="http://schemas.microsoft.com/office/drawing/2014/main" val="2745585486"/>
                    </a:ext>
                  </a:extLst>
                </a:gridCol>
                <a:gridCol w="695355">
                  <a:extLst>
                    <a:ext uri="{9D8B030D-6E8A-4147-A177-3AD203B41FA5}">
                      <a16:colId xmlns:a16="http://schemas.microsoft.com/office/drawing/2014/main" val="4105524797"/>
                    </a:ext>
                  </a:extLst>
                </a:gridCol>
                <a:gridCol w="695355">
                  <a:extLst>
                    <a:ext uri="{9D8B030D-6E8A-4147-A177-3AD203B41FA5}">
                      <a16:colId xmlns:a16="http://schemas.microsoft.com/office/drawing/2014/main" val="330323265"/>
                    </a:ext>
                  </a:extLst>
                </a:gridCol>
                <a:gridCol w="695355">
                  <a:extLst>
                    <a:ext uri="{9D8B030D-6E8A-4147-A177-3AD203B41FA5}">
                      <a16:colId xmlns:a16="http://schemas.microsoft.com/office/drawing/2014/main" val="747187742"/>
                    </a:ext>
                  </a:extLst>
                </a:gridCol>
              </a:tblGrid>
              <a:tr h="195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12603"/>
                  </a:ext>
                </a:extLst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17722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970190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10373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370502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12215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94991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89083"/>
                  </a:ext>
                </a:extLst>
              </a:tr>
              <a:tr h="19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32,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HOSPITAL DE CARABINEROS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963F2B-67A4-4DD3-991E-7D7EA3434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18354"/>
              </p:ext>
            </p:extLst>
          </p:nvPr>
        </p:nvGraphicFramePr>
        <p:xfrm>
          <a:off x="414336" y="1916832"/>
          <a:ext cx="8210796" cy="2448269"/>
        </p:xfrm>
        <a:graphic>
          <a:graphicData uri="http://schemas.openxmlformats.org/drawingml/2006/table">
            <a:tbl>
              <a:tblPr/>
              <a:tblGrid>
                <a:gridCol w="265609">
                  <a:extLst>
                    <a:ext uri="{9D8B030D-6E8A-4147-A177-3AD203B41FA5}">
                      <a16:colId xmlns:a16="http://schemas.microsoft.com/office/drawing/2014/main" val="618339008"/>
                    </a:ext>
                  </a:extLst>
                </a:gridCol>
                <a:gridCol w="265609">
                  <a:extLst>
                    <a:ext uri="{9D8B030D-6E8A-4147-A177-3AD203B41FA5}">
                      <a16:colId xmlns:a16="http://schemas.microsoft.com/office/drawing/2014/main" val="3510643559"/>
                    </a:ext>
                  </a:extLst>
                </a:gridCol>
                <a:gridCol w="265609">
                  <a:extLst>
                    <a:ext uri="{9D8B030D-6E8A-4147-A177-3AD203B41FA5}">
                      <a16:colId xmlns:a16="http://schemas.microsoft.com/office/drawing/2014/main" val="822363181"/>
                    </a:ext>
                  </a:extLst>
                </a:gridCol>
                <a:gridCol w="3014091">
                  <a:extLst>
                    <a:ext uri="{9D8B030D-6E8A-4147-A177-3AD203B41FA5}">
                      <a16:colId xmlns:a16="http://schemas.microsoft.com/office/drawing/2014/main" val="362495850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2799569770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3715001984"/>
                    </a:ext>
                  </a:extLst>
                </a:gridCol>
                <a:gridCol w="773732">
                  <a:extLst>
                    <a:ext uri="{9D8B030D-6E8A-4147-A177-3AD203B41FA5}">
                      <a16:colId xmlns:a16="http://schemas.microsoft.com/office/drawing/2014/main" val="4271103029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2340955960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2718201714"/>
                    </a:ext>
                  </a:extLst>
                </a:gridCol>
                <a:gridCol w="692894">
                  <a:extLst>
                    <a:ext uri="{9D8B030D-6E8A-4147-A177-3AD203B41FA5}">
                      <a16:colId xmlns:a16="http://schemas.microsoft.com/office/drawing/2014/main" val="515286844"/>
                    </a:ext>
                  </a:extLst>
                </a:gridCol>
              </a:tblGrid>
              <a:tr h="194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705654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98872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4.177.021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80077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1.598.353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609882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98562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134290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79890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204615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21737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69384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70137"/>
                  </a:ext>
                </a:extLst>
              </a:tr>
              <a:tr h="194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7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33,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POLICÍA DE INVESTIGACIONES DE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737158-5006-4993-BDD8-5E5BEC19D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72774"/>
              </p:ext>
            </p:extLst>
          </p:nvPr>
        </p:nvGraphicFramePr>
        <p:xfrm>
          <a:off x="414335" y="1867176"/>
          <a:ext cx="8210799" cy="3938095"/>
        </p:xfrm>
        <a:graphic>
          <a:graphicData uri="http://schemas.openxmlformats.org/drawingml/2006/table">
            <a:tbl>
              <a:tblPr/>
              <a:tblGrid>
                <a:gridCol w="316670">
                  <a:extLst>
                    <a:ext uri="{9D8B030D-6E8A-4147-A177-3AD203B41FA5}">
                      <a16:colId xmlns:a16="http://schemas.microsoft.com/office/drawing/2014/main" val="227662379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3553076710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4200821603"/>
                    </a:ext>
                  </a:extLst>
                </a:gridCol>
                <a:gridCol w="2951817">
                  <a:extLst>
                    <a:ext uri="{9D8B030D-6E8A-4147-A177-3AD203B41FA5}">
                      <a16:colId xmlns:a16="http://schemas.microsoft.com/office/drawing/2014/main" val="286281185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3825208691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724645200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74354744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3977710388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3761378938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2103166482"/>
                    </a:ext>
                  </a:extLst>
                </a:gridCol>
              </a:tblGrid>
              <a:tr h="17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302204"/>
                  </a:ext>
                </a:extLst>
              </a:tr>
              <a:tr h="278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39696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23.934.037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08556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22.964.031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93998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779.932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79551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119.140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25882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119.140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05601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64.848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21560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64.848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37833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628231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64.848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76016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81834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509606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6699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249132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54092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75344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542722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06410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4251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005365"/>
                  </a:ext>
                </a:extLst>
              </a:tr>
              <a:tr h="17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600" dirty="0"/>
              <a:t>Las mayores tasas de gastos se registraron en el </a:t>
            </a:r>
            <a:r>
              <a:rPr lang="es-CL" sz="1600" b="1" dirty="0"/>
              <a:t>Servicio Gobierno Interior (16,9%)</a:t>
            </a:r>
            <a:r>
              <a:rPr lang="es-CL" sz="1600" dirty="0"/>
              <a:t> y </a:t>
            </a:r>
            <a:r>
              <a:rPr lang="es-CL" sz="1600" b="1" dirty="0"/>
              <a:t>Hospital de Carabineros (14,1%)</a:t>
            </a:r>
            <a:r>
              <a:rPr lang="es-CL" sz="1600" dirty="0"/>
              <a:t>.  Mientras que los programas </a:t>
            </a:r>
            <a:r>
              <a:rPr lang="es-CL" sz="1600" b="1" dirty="0"/>
              <a:t>Fondo Social y Transferencias a Gobiernos Regionales </a:t>
            </a:r>
            <a:r>
              <a:rPr lang="es-CL" sz="1600" dirty="0"/>
              <a:t>presentan la </a:t>
            </a:r>
            <a:r>
              <a:rPr lang="es-CL" sz="1600" b="1" dirty="0"/>
              <a:t>ejecución menor, con 0%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F9EC87-975D-45C3-8694-146262344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06640"/>
              </p:ext>
            </p:extLst>
          </p:nvPr>
        </p:nvGraphicFramePr>
        <p:xfrm>
          <a:off x="414336" y="1916832"/>
          <a:ext cx="8201488" cy="3744413"/>
        </p:xfrm>
        <a:graphic>
          <a:graphicData uri="http://schemas.openxmlformats.org/drawingml/2006/table">
            <a:tbl>
              <a:tblPr/>
              <a:tblGrid>
                <a:gridCol w="3158044">
                  <a:extLst>
                    <a:ext uri="{9D8B030D-6E8A-4147-A177-3AD203B41FA5}">
                      <a16:colId xmlns:a16="http://schemas.microsoft.com/office/drawing/2014/main" val="1074929825"/>
                    </a:ext>
                  </a:extLst>
                </a:gridCol>
                <a:gridCol w="867284">
                  <a:extLst>
                    <a:ext uri="{9D8B030D-6E8A-4147-A177-3AD203B41FA5}">
                      <a16:colId xmlns:a16="http://schemas.microsoft.com/office/drawing/2014/main" val="4119465286"/>
                    </a:ext>
                  </a:extLst>
                </a:gridCol>
                <a:gridCol w="930130">
                  <a:extLst>
                    <a:ext uri="{9D8B030D-6E8A-4147-A177-3AD203B41FA5}">
                      <a16:colId xmlns:a16="http://schemas.microsoft.com/office/drawing/2014/main" val="718472984"/>
                    </a:ext>
                  </a:extLst>
                </a:gridCol>
                <a:gridCol w="933273">
                  <a:extLst>
                    <a:ext uri="{9D8B030D-6E8A-4147-A177-3AD203B41FA5}">
                      <a16:colId xmlns:a16="http://schemas.microsoft.com/office/drawing/2014/main" val="1756648004"/>
                    </a:ext>
                  </a:extLst>
                </a:gridCol>
                <a:gridCol w="804437">
                  <a:extLst>
                    <a:ext uri="{9D8B030D-6E8A-4147-A177-3AD203B41FA5}">
                      <a16:colId xmlns:a16="http://schemas.microsoft.com/office/drawing/2014/main" val="849024227"/>
                    </a:ext>
                  </a:extLst>
                </a:gridCol>
                <a:gridCol w="754160">
                  <a:extLst>
                    <a:ext uri="{9D8B030D-6E8A-4147-A177-3AD203B41FA5}">
                      <a16:colId xmlns:a16="http://schemas.microsoft.com/office/drawing/2014/main" val="928438816"/>
                    </a:ext>
                  </a:extLst>
                </a:gridCol>
                <a:gridCol w="754160">
                  <a:extLst>
                    <a:ext uri="{9D8B030D-6E8A-4147-A177-3AD203B41FA5}">
                      <a16:colId xmlns:a16="http://schemas.microsoft.com/office/drawing/2014/main" val="3677083812"/>
                    </a:ext>
                  </a:extLst>
                </a:gridCol>
              </a:tblGrid>
              <a:tr h="1930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696111"/>
                  </a:ext>
                </a:extLst>
              </a:tr>
              <a:tr h="46322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060812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2.603.629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272567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2.173.181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06891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4.471.376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84001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353894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2.940.581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156659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3.464.934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11275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5.163.284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12712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656610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1.274.163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02839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3.318.033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735509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081843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417.338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39791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1.423.788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307737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1.883.805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66636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3.103.133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35537"/>
                  </a:ext>
                </a:extLst>
              </a:tr>
              <a:tr h="193011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4.260.543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0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Capítulos 61 al 75, Programa 01, 02 y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2017 - 2018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enero de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2A7739F-BF34-4B36-AC7B-2E2F724FA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07" y="1903639"/>
            <a:ext cx="7704856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DE FUNCIONAMIENTO GOBIERNOS REGIONALES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B1E2A6-8029-4669-AD79-4B3B764D0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85261"/>
              </p:ext>
            </p:extLst>
          </p:nvPr>
        </p:nvGraphicFramePr>
        <p:xfrm>
          <a:off x="414336" y="1916832"/>
          <a:ext cx="8201488" cy="3479669"/>
        </p:xfrm>
        <a:graphic>
          <a:graphicData uri="http://schemas.openxmlformats.org/drawingml/2006/table">
            <a:tbl>
              <a:tblPr/>
              <a:tblGrid>
                <a:gridCol w="3158044">
                  <a:extLst>
                    <a:ext uri="{9D8B030D-6E8A-4147-A177-3AD203B41FA5}">
                      <a16:colId xmlns:a16="http://schemas.microsoft.com/office/drawing/2014/main" val="272681009"/>
                    </a:ext>
                  </a:extLst>
                </a:gridCol>
                <a:gridCol w="867284">
                  <a:extLst>
                    <a:ext uri="{9D8B030D-6E8A-4147-A177-3AD203B41FA5}">
                      <a16:colId xmlns:a16="http://schemas.microsoft.com/office/drawing/2014/main" val="2096503160"/>
                    </a:ext>
                  </a:extLst>
                </a:gridCol>
                <a:gridCol w="930130">
                  <a:extLst>
                    <a:ext uri="{9D8B030D-6E8A-4147-A177-3AD203B41FA5}">
                      <a16:colId xmlns:a16="http://schemas.microsoft.com/office/drawing/2014/main" val="1879880937"/>
                    </a:ext>
                  </a:extLst>
                </a:gridCol>
                <a:gridCol w="933273">
                  <a:extLst>
                    <a:ext uri="{9D8B030D-6E8A-4147-A177-3AD203B41FA5}">
                      <a16:colId xmlns:a16="http://schemas.microsoft.com/office/drawing/2014/main" val="557277069"/>
                    </a:ext>
                  </a:extLst>
                </a:gridCol>
                <a:gridCol w="804437">
                  <a:extLst>
                    <a:ext uri="{9D8B030D-6E8A-4147-A177-3AD203B41FA5}">
                      <a16:colId xmlns:a16="http://schemas.microsoft.com/office/drawing/2014/main" val="1753204143"/>
                    </a:ext>
                  </a:extLst>
                </a:gridCol>
                <a:gridCol w="754160">
                  <a:extLst>
                    <a:ext uri="{9D8B030D-6E8A-4147-A177-3AD203B41FA5}">
                      <a16:colId xmlns:a16="http://schemas.microsoft.com/office/drawing/2014/main" val="1844779286"/>
                    </a:ext>
                  </a:extLst>
                </a:gridCol>
                <a:gridCol w="754160">
                  <a:extLst>
                    <a:ext uri="{9D8B030D-6E8A-4147-A177-3AD203B41FA5}">
                      <a16:colId xmlns:a16="http://schemas.microsoft.com/office/drawing/2014/main" val="1443824183"/>
                    </a:ext>
                  </a:extLst>
                </a:gridCol>
              </a:tblGrid>
              <a:tr h="1870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287382"/>
                  </a:ext>
                </a:extLst>
              </a:tr>
              <a:tr h="29932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015123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271.946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411091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241.428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90337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246.627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2907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952822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3913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571253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677.371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21913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829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292.180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27932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71668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11142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322.017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622243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85305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317.970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06241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8072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283.394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3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Capítulos 61 al 75, Programa 02 y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INVERSIÓN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05A8F8-8F2A-4FB2-914E-63E3F8BD6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88985"/>
              </p:ext>
            </p:extLst>
          </p:nvPr>
        </p:nvGraphicFramePr>
        <p:xfrm>
          <a:off x="414335" y="1861659"/>
          <a:ext cx="8210799" cy="3590027"/>
        </p:xfrm>
        <a:graphic>
          <a:graphicData uri="http://schemas.openxmlformats.org/drawingml/2006/table">
            <a:tbl>
              <a:tblPr/>
              <a:tblGrid>
                <a:gridCol w="3161630">
                  <a:extLst>
                    <a:ext uri="{9D8B030D-6E8A-4147-A177-3AD203B41FA5}">
                      <a16:colId xmlns:a16="http://schemas.microsoft.com/office/drawing/2014/main" val="212931393"/>
                    </a:ext>
                  </a:extLst>
                </a:gridCol>
                <a:gridCol w="868269">
                  <a:extLst>
                    <a:ext uri="{9D8B030D-6E8A-4147-A177-3AD203B41FA5}">
                      <a16:colId xmlns:a16="http://schemas.microsoft.com/office/drawing/2014/main" val="2114741343"/>
                    </a:ext>
                  </a:extLst>
                </a:gridCol>
                <a:gridCol w="931186">
                  <a:extLst>
                    <a:ext uri="{9D8B030D-6E8A-4147-A177-3AD203B41FA5}">
                      <a16:colId xmlns:a16="http://schemas.microsoft.com/office/drawing/2014/main" val="1359197378"/>
                    </a:ext>
                  </a:extLst>
                </a:gridCol>
                <a:gridCol w="934332">
                  <a:extLst>
                    <a:ext uri="{9D8B030D-6E8A-4147-A177-3AD203B41FA5}">
                      <a16:colId xmlns:a16="http://schemas.microsoft.com/office/drawing/2014/main" val="1307502056"/>
                    </a:ext>
                  </a:extLst>
                </a:gridCol>
                <a:gridCol w="805350">
                  <a:extLst>
                    <a:ext uri="{9D8B030D-6E8A-4147-A177-3AD203B41FA5}">
                      <a16:colId xmlns:a16="http://schemas.microsoft.com/office/drawing/2014/main" val="3048489058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3062260991"/>
                    </a:ext>
                  </a:extLst>
                </a:gridCol>
                <a:gridCol w="755016">
                  <a:extLst>
                    <a:ext uri="{9D8B030D-6E8A-4147-A177-3AD203B41FA5}">
                      <a16:colId xmlns:a16="http://schemas.microsoft.com/office/drawing/2014/main" val="1862793811"/>
                    </a:ext>
                  </a:extLst>
                </a:gridCol>
              </a:tblGrid>
              <a:tr h="185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869723"/>
                  </a:ext>
                </a:extLst>
              </a:tr>
              <a:tr h="44412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751033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2.331.683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156996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1.931.753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73317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4.224.749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12571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840336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2.630.678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40670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3.159.488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141008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4.485.913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18860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1.693.286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900244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981.983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76496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89621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0742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962197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1.166.989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47452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1.565.835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99300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29283"/>
                  </a:ext>
                </a:extLst>
              </a:tr>
              <a:tr h="18505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3.977.149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02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AA041B-6927-47E7-BBAA-573D5ED2E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85953"/>
              </p:ext>
            </p:extLst>
          </p:nvPr>
        </p:nvGraphicFramePr>
        <p:xfrm>
          <a:off x="414338" y="2007047"/>
          <a:ext cx="8201485" cy="2718096"/>
        </p:xfrm>
        <a:graphic>
          <a:graphicData uri="http://schemas.openxmlformats.org/drawingml/2006/table">
            <a:tbl>
              <a:tblPr/>
              <a:tblGrid>
                <a:gridCol w="766073">
                  <a:extLst>
                    <a:ext uri="{9D8B030D-6E8A-4147-A177-3AD203B41FA5}">
                      <a16:colId xmlns:a16="http://schemas.microsoft.com/office/drawing/2014/main" val="3750178389"/>
                    </a:ext>
                  </a:extLst>
                </a:gridCol>
                <a:gridCol w="2940368">
                  <a:extLst>
                    <a:ext uri="{9D8B030D-6E8A-4147-A177-3AD203B41FA5}">
                      <a16:colId xmlns:a16="http://schemas.microsoft.com/office/drawing/2014/main" val="3646663912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2683067238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3120996126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2021535264"/>
                    </a:ext>
                  </a:extLst>
                </a:gridCol>
                <a:gridCol w="768889">
                  <a:extLst>
                    <a:ext uri="{9D8B030D-6E8A-4147-A177-3AD203B41FA5}">
                      <a16:colId xmlns:a16="http://schemas.microsoft.com/office/drawing/2014/main" val="228664770"/>
                    </a:ext>
                  </a:extLst>
                </a:gridCol>
                <a:gridCol w="709744">
                  <a:extLst>
                    <a:ext uri="{9D8B030D-6E8A-4147-A177-3AD203B41FA5}">
                      <a16:colId xmlns:a16="http://schemas.microsoft.com/office/drawing/2014/main" val="3986666320"/>
                    </a:ext>
                  </a:extLst>
                </a:gridCol>
                <a:gridCol w="709744">
                  <a:extLst>
                    <a:ext uri="{9D8B030D-6E8A-4147-A177-3AD203B41FA5}">
                      <a16:colId xmlns:a16="http://schemas.microsoft.com/office/drawing/2014/main" val="3316593009"/>
                    </a:ext>
                  </a:extLst>
                </a:gridCol>
              </a:tblGrid>
              <a:tr h="1861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878382"/>
                  </a:ext>
                </a:extLst>
              </a:tr>
              <a:tr h="2978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27860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222.410.754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60509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145.217.492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63580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3.247.595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05281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882.329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7054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284.640.914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154.383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10.310.185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5936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60209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71449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1.301.511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550996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670.832.416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-9.990.970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21.070.774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9477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-405.973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15051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648.476.192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9.836.587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19.655.810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3924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21.129.786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16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428C82-3023-45A3-87AA-89F230E2A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754" y="2007047"/>
            <a:ext cx="6036539" cy="271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40F6A6A-95BD-4200-93B8-F6E7D4220F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54049"/>
              </p:ext>
            </p:extLst>
          </p:nvPr>
        </p:nvGraphicFramePr>
        <p:xfrm>
          <a:off x="414335" y="1700808"/>
          <a:ext cx="8210799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Worksheet" r:id="rId4" imgW="10344201" imgH="4876740" progId="Excel.Sheet.12">
                  <p:embed/>
                </p:oleObj>
              </mc:Choice>
              <mc:Fallback>
                <p:oleObj name="Worksheet" r:id="rId4" imgW="10344201" imgH="48767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5" y="1700808"/>
                        <a:ext cx="8210799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04BC91-6655-463A-9154-EDBC0EAAB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81768"/>
              </p:ext>
            </p:extLst>
          </p:nvPr>
        </p:nvGraphicFramePr>
        <p:xfrm>
          <a:off x="414336" y="1916832"/>
          <a:ext cx="8210801" cy="4001931"/>
        </p:xfrm>
        <a:graphic>
          <a:graphicData uri="http://schemas.openxmlformats.org/drawingml/2006/table">
            <a:tbl>
              <a:tblPr/>
              <a:tblGrid>
                <a:gridCol w="250191">
                  <a:extLst>
                    <a:ext uri="{9D8B030D-6E8A-4147-A177-3AD203B41FA5}">
                      <a16:colId xmlns:a16="http://schemas.microsoft.com/office/drawing/2014/main" val="4085517587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60792884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2046427047"/>
                    </a:ext>
                  </a:extLst>
                </a:gridCol>
                <a:gridCol w="2968170">
                  <a:extLst>
                    <a:ext uri="{9D8B030D-6E8A-4147-A177-3AD203B41FA5}">
                      <a16:colId xmlns:a16="http://schemas.microsoft.com/office/drawing/2014/main" val="1403470683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3364328931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2436310230"/>
                    </a:ext>
                  </a:extLst>
                </a:gridCol>
                <a:gridCol w="761944">
                  <a:extLst>
                    <a:ext uri="{9D8B030D-6E8A-4147-A177-3AD203B41FA5}">
                      <a16:colId xmlns:a16="http://schemas.microsoft.com/office/drawing/2014/main" val="1724016671"/>
                    </a:ext>
                  </a:extLst>
                </a:gridCol>
                <a:gridCol w="682338">
                  <a:extLst>
                    <a:ext uri="{9D8B030D-6E8A-4147-A177-3AD203B41FA5}">
                      <a16:colId xmlns:a16="http://schemas.microsoft.com/office/drawing/2014/main" val="3376897262"/>
                    </a:ext>
                  </a:extLst>
                </a:gridCol>
                <a:gridCol w="784689">
                  <a:extLst>
                    <a:ext uri="{9D8B030D-6E8A-4147-A177-3AD203B41FA5}">
                      <a16:colId xmlns:a16="http://schemas.microsoft.com/office/drawing/2014/main" val="3375113389"/>
                    </a:ext>
                  </a:extLst>
                </a:gridCol>
                <a:gridCol w="739199">
                  <a:extLst>
                    <a:ext uri="{9D8B030D-6E8A-4147-A177-3AD203B41FA5}">
                      <a16:colId xmlns:a16="http://schemas.microsoft.com/office/drawing/2014/main" val="425471320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21625"/>
                  </a:ext>
                </a:extLst>
              </a:tr>
              <a:tr h="27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19346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11.785.094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9990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2.348.177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97204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196.583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7233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608.731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6087310,0%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6087310,0%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7099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1286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608.731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9145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348.581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4726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59775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30979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348.581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7247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8558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218.277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0072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489149"/>
                  </a:ext>
                </a:extLst>
              </a:tr>
              <a:tr h="278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93.079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16039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95762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11033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805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28920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194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6684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3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GOBIERNO INTERIOR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9684AF-9E82-46EE-85A5-E4CF06C0E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91667"/>
              </p:ext>
            </p:extLst>
          </p:nvPr>
        </p:nvGraphicFramePr>
        <p:xfrm>
          <a:off x="414336" y="1914557"/>
          <a:ext cx="8229603" cy="2084874"/>
        </p:xfrm>
        <a:graphic>
          <a:graphicData uri="http://schemas.openxmlformats.org/drawingml/2006/table">
            <a:tbl>
              <a:tblPr/>
              <a:tblGrid>
                <a:gridCol w="250764">
                  <a:extLst>
                    <a:ext uri="{9D8B030D-6E8A-4147-A177-3AD203B41FA5}">
                      <a16:colId xmlns:a16="http://schemas.microsoft.com/office/drawing/2014/main" val="758431084"/>
                    </a:ext>
                  </a:extLst>
                </a:gridCol>
                <a:gridCol w="250764">
                  <a:extLst>
                    <a:ext uri="{9D8B030D-6E8A-4147-A177-3AD203B41FA5}">
                      <a16:colId xmlns:a16="http://schemas.microsoft.com/office/drawing/2014/main" val="636295927"/>
                    </a:ext>
                  </a:extLst>
                </a:gridCol>
                <a:gridCol w="250764">
                  <a:extLst>
                    <a:ext uri="{9D8B030D-6E8A-4147-A177-3AD203B41FA5}">
                      <a16:colId xmlns:a16="http://schemas.microsoft.com/office/drawing/2014/main" val="1848451324"/>
                    </a:ext>
                  </a:extLst>
                </a:gridCol>
                <a:gridCol w="2974967">
                  <a:extLst>
                    <a:ext uri="{9D8B030D-6E8A-4147-A177-3AD203B41FA5}">
                      <a16:colId xmlns:a16="http://schemas.microsoft.com/office/drawing/2014/main" val="551199636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3461528906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318877264"/>
                    </a:ext>
                  </a:extLst>
                </a:gridCol>
                <a:gridCol w="763689">
                  <a:extLst>
                    <a:ext uri="{9D8B030D-6E8A-4147-A177-3AD203B41FA5}">
                      <a16:colId xmlns:a16="http://schemas.microsoft.com/office/drawing/2014/main" val="3634397380"/>
                    </a:ext>
                  </a:extLst>
                </a:gridCol>
                <a:gridCol w="683900">
                  <a:extLst>
                    <a:ext uri="{9D8B030D-6E8A-4147-A177-3AD203B41FA5}">
                      <a16:colId xmlns:a16="http://schemas.microsoft.com/office/drawing/2014/main" val="3567041933"/>
                    </a:ext>
                  </a:extLst>
                </a:gridCol>
                <a:gridCol w="786485">
                  <a:extLst>
                    <a:ext uri="{9D8B030D-6E8A-4147-A177-3AD203B41FA5}">
                      <a16:colId xmlns:a16="http://schemas.microsoft.com/office/drawing/2014/main" val="1464300627"/>
                    </a:ext>
                  </a:extLst>
                </a:gridCol>
                <a:gridCol w="740892">
                  <a:extLst>
                    <a:ext uri="{9D8B030D-6E8A-4147-A177-3AD203B41FA5}">
                      <a16:colId xmlns:a16="http://schemas.microsoft.com/office/drawing/2014/main" val="1585241391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81014"/>
                  </a:ext>
                </a:extLst>
              </a:tr>
              <a:tr h="27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65407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7645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50042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33977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89150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5.688.287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74784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5.688.287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5931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5.018.088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4973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670.199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3315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2.594.735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0457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2.594.735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05, Capítulo 04,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163431-6A6C-4779-9A45-2EDE6B39E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43289"/>
              </p:ext>
            </p:extLst>
          </p:nvPr>
        </p:nvGraphicFramePr>
        <p:xfrm>
          <a:off x="414336" y="1868116"/>
          <a:ext cx="8210798" cy="3487088"/>
        </p:xfrm>
        <a:graphic>
          <a:graphicData uri="http://schemas.openxmlformats.org/drawingml/2006/table">
            <a:tbl>
              <a:tblPr/>
              <a:tblGrid>
                <a:gridCol w="316670">
                  <a:extLst>
                    <a:ext uri="{9D8B030D-6E8A-4147-A177-3AD203B41FA5}">
                      <a16:colId xmlns:a16="http://schemas.microsoft.com/office/drawing/2014/main" val="2727315443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3057574620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4128405206"/>
                    </a:ext>
                  </a:extLst>
                </a:gridCol>
                <a:gridCol w="2951816">
                  <a:extLst>
                    <a:ext uri="{9D8B030D-6E8A-4147-A177-3AD203B41FA5}">
                      <a16:colId xmlns:a16="http://schemas.microsoft.com/office/drawing/2014/main" val="3510875792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670822871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2881693672"/>
                    </a:ext>
                  </a:extLst>
                </a:gridCol>
                <a:gridCol w="757746">
                  <a:extLst>
                    <a:ext uri="{9D8B030D-6E8A-4147-A177-3AD203B41FA5}">
                      <a16:colId xmlns:a16="http://schemas.microsoft.com/office/drawing/2014/main" val="3016620161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2134478675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493848808"/>
                    </a:ext>
                  </a:extLst>
                </a:gridCol>
                <a:gridCol w="678578">
                  <a:extLst>
                    <a:ext uri="{9D8B030D-6E8A-4147-A177-3AD203B41FA5}">
                      <a16:colId xmlns:a16="http://schemas.microsoft.com/office/drawing/2014/main" val="567054050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008294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7956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608.572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9613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506.362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37857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100.059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5371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3571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306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0419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7343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7107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8653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28589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4112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1326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2186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978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2830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817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32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7472</Words>
  <Application>Microsoft Office PowerPoint</Application>
  <PresentationFormat>Presentación en pantalla (4:3)</PresentationFormat>
  <Paragraphs>4286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2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 acumulada al mes de enero de 2018 Partida 05: MINISTERIO DEL INTERIOR Y SEGURIDAD PÚBLICA</vt:lpstr>
      <vt:lpstr>Ejecución Presupuestaria de Gastos Ministerio del Interior y Seguridad Pública acumulada al mes de enero de 2018 </vt:lpstr>
      <vt:lpstr>Ejecución Presupuestaria de Gastos Ministerio del Interior y Seguridad Pública acumulada al mes de enero de 2018 </vt:lpstr>
      <vt:lpstr>Ejecución Presupuestaria de Gastos  MINISTERIO DEL INTERIOR Y SEGURIDAD PÚBLICA acumulada al mes de enero de 2018 </vt:lpstr>
      <vt:lpstr>Ejecución Presupuestaria de Gastos  MINISTERIO DEL INTERIOR Y SEGURIDAD PÚBLICA acumulada al mes de enero de 2018 </vt:lpstr>
      <vt:lpstr>Ejecución Presupuestaria de Gastos Partida 05, Resumen por Capítulos acumulada al mes de enero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174</cp:revision>
  <cp:lastPrinted>2017-06-20T21:34:02Z</cp:lastPrinted>
  <dcterms:created xsi:type="dcterms:W3CDTF">2016-06-23T13:38:47Z</dcterms:created>
  <dcterms:modified xsi:type="dcterms:W3CDTF">2018-08-01T20:39:27Z</dcterms:modified>
</cp:coreProperties>
</file>