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Partida'!$C$28:$C$31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INICIATIVAS DE INVERSIÓN                                                        </c:v>
                </c:pt>
              </c:strCache>
            </c:strRef>
          </c:cat>
          <c:val>
            <c:numRef>
              <c:f>'Resumen Partida'!$D$28:$D$31</c:f>
              <c:numCache>
                <c:formatCode>0.0%</c:formatCode>
                <c:ptCount val="4"/>
                <c:pt idx="0">
                  <c:v>0.78953563171833219</c:v>
                </c:pt>
                <c:pt idx="1">
                  <c:v>0.12824635052695002</c:v>
                </c:pt>
                <c:pt idx="2">
                  <c:v>3.0711032393104611E-2</c:v>
                </c:pt>
                <c:pt idx="3">
                  <c:v>4.0443676472695242E-2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0707178963740644"/>
          <c:y val="2.141223867716108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</c:f>
              <c:strCache>
                <c:ptCount val="1"/>
                <c:pt idx="0">
                  <c:v>Enero</c:v>
                </c:pt>
              </c:strCache>
            </c:strRef>
          </c:cat>
          <c:val>
            <c:numRef>
              <c:f>'Sec. y Adm.'!$Z$31</c:f>
              <c:numCache>
                <c:formatCode>0.0%</c:formatCode>
                <c:ptCount val="1"/>
                <c:pt idx="0">
                  <c:v>8.5776528515482606E-2</c:v>
                </c:pt>
              </c:numCache>
            </c:numRef>
          </c:val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530864197530864E-2"/>
                  <c:y val="-2.276863509489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</c:f>
              <c:strCache>
                <c:ptCount val="1"/>
                <c:pt idx="0">
                  <c:v>Enero</c:v>
                </c:pt>
              </c:strCache>
            </c:strRef>
          </c:cat>
          <c:val>
            <c:numRef>
              <c:f>'Sec. y Adm.'!$Z$32</c:f>
              <c:numCache>
                <c:formatCode>0.0%</c:formatCode>
                <c:ptCount val="1"/>
                <c:pt idx="0">
                  <c:v>0.11210813038503496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998144"/>
        <c:axId val="111410176"/>
      </c:barChart>
      <c:catAx>
        <c:axId val="58998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11410176"/>
        <c:crosses val="autoZero"/>
        <c:auto val="1"/>
        <c:lblAlgn val="ctr"/>
        <c:lblOffset val="100"/>
        <c:noMultiLvlLbl val="0"/>
      </c:catAx>
      <c:valAx>
        <c:axId val="1114101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89981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9" name="Picture 17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8" name="Picture 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Contraloría en el </a:t>
            </a:r>
            <a:r>
              <a:rPr lang="es-CL" sz="1600" dirty="0"/>
              <a:t>mes de </a:t>
            </a:r>
            <a:r>
              <a:rPr lang="es-CL" sz="1600" dirty="0" smtClean="0"/>
              <a:t>enero fue de $8.560 millones, equivalente a un 11,2%, superior al 8,6% registrado en igual fecha del año anterior.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No se observó modificaciones presupuestarias en este primer mes del año. Sin embargo, se registró una ejecución de $3.830 millones en deuda Flotante proveniente de operaciones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Si se hiciese el ejercicio de quitar el efecto de esta deuda flotante que no corresponde a recursos del presupuesto del presente año, el avance en el gasto alcanzaría a un 6%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Contraloría destina su presupuesto en un 79% a Personal, 12% y  a Bienes y Servicios de Consumo.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 smtClean="0"/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676970"/>
              </p:ext>
            </p:extLst>
          </p:nvPr>
        </p:nvGraphicFramePr>
        <p:xfrm>
          <a:off x="3059832" y="4653136"/>
          <a:ext cx="372719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6049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8.560.108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4.471.758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5333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8156" y="40466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01091" y="1600201"/>
          <a:ext cx="7941818" cy="4525961"/>
        </p:xfrm>
        <a:graphic>
          <a:graphicData uri="http://schemas.openxmlformats.org/drawingml/2006/table">
            <a:tbl>
              <a:tblPr/>
              <a:tblGrid>
                <a:gridCol w="337153"/>
                <a:gridCol w="399588"/>
                <a:gridCol w="362127"/>
                <a:gridCol w="2097839"/>
                <a:gridCol w="824151"/>
                <a:gridCol w="836638"/>
                <a:gridCol w="836638"/>
                <a:gridCol w="749228"/>
                <a:gridCol w="749228"/>
                <a:gridCol w="749228"/>
              </a:tblGrid>
              <a:tr h="187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8.560.108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4.471.758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250.741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3.884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639</Words>
  <Application>Microsoft Office PowerPoint</Application>
  <PresentationFormat>Presentación en pantalla (4:3)</PresentationFormat>
  <Paragraphs>320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Enero de 2018 Partida 04: CONTRALORÍA GENERAL DE LA REPÚBLICA</vt:lpstr>
      <vt:lpstr>Ejecución Presupuestaria de Gastos al mes de Enero de 2018  Contraloría General de la República</vt:lpstr>
      <vt:lpstr>Ejecución Presupuestaria de Gastos al mes de Enero de 2018  Contraloría General de la República</vt:lpstr>
      <vt:lpstr>Ejecución Presupuestaria de Gastos al mes de Enero de 2018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167</cp:revision>
  <cp:lastPrinted>2016-10-11T11:56:42Z</cp:lastPrinted>
  <dcterms:created xsi:type="dcterms:W3CDTF">2016-06-23T13:38:47Z</dcterms:created>
  <dcterms:modified xsi:type="dcterms:W3CDTF">2018-08-20T13:27:25Z</dcterms:modified>
</cp:coreProperties>
</file>