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98" r:id="rId4"/>
    <p:sldId id="264" r:id="rId5"/>
    <p:sldId id="263" r:id="rId6"/>
    <p:sldId id="281" r:id="rId7"/>
    <p:sldId id="282" r:id="rId8"/>
    <p:sldId id="302" r:id="rId9"/>
    <p:sldId id="306" r:id="rId10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07-08-2018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07-08-2018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07-08-2018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07-08-2018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07-08-2018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07-08-2018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41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acumulada al mes de enero de 2018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02: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31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Congreso Nacional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608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2018 la Partida presenta un presupuesto aprobado de $122.313 millones, un 58,8% se destino a gastos en personal; 27,4% a transferencias corrientes; y, un 11,8% a bienes y servicios de consumo.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distribución del presupuesto a nivel de programas del Congreso Nacional, es la siguiente: la Cámara de Diputados concentra el 55,7%; el Senado un 33,3%; la Biblioteca un 10% y el Consejo Resolutivo de Asignaciones Parlamentarias un 1%.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Congreso al mes de enero ascendió a $9.317 millones, es decir, un 7,6% respecto de la ley inicial que </a:t>
            </a:r>
            <a:r>
              <a:rPr lang="es-CL" sz="1600">
                <a:latin typeface="+mn-lt"/>
              </a:rPr>
              <a:t>no experimentó </a:t>
            </a:r>
            <a:r>
              <a:rPr lang="es-CL" sz="1600" dirty="0"/>
              <a:t>aumentos o disminuciones.  Dicho </a:t>
            </a:r>
            <a:r>
              <a:rPr lang="es-CL" sz="1600" dirty="0">
                <a:latin typeface="+mn-lt"/>
              </a:rPr>
              <a:t>gasto es igual al registrado a igual mes del año 2017.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las tasas de ejecución, el Senado acumuló un 7,5%, la Cámara de Diputados un 7,8%, la Biblioteca del Congreso un 6,9%, y el Consejo Resolutivo de Asignaciones Parlamentarias un 7%.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12071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88E35C73-E5A5-460E-A84C-A5C50495A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del Congreso Nacional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76A8FA56-0170-4DC0-8E73-91F8422B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501F1B83-6476-40F7-9237-CEF8B70B3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864335"/>
              </p:ext>
            </p:extLst>
          </p:nvPr>
        </p:nvGraphicFramePr>
        <p:xfrm>
          <a:off x="414336" y="1662445"/>
          <a:ext cx="8210799" cy="1766553"/>
        </p:xfrm>
        <a:graphic>
          <a:graphicData uri="http://schemas.openxmlformats.org/drawingml/2006/table">
            <a:tbl>
              <a:tblPr/>
              <a:tblGrid>
                <a:gridCol w="766189">
                  <a:extLst>
                    <a:ext uri="{9D8B030D-6E8A-4147-A177-3AD203B41FA5}">
                      <a16:colId xmlns:a16="http://schemas.microsoft.com/office/drawing/2014/main" val="199036586"/>
                    </a:ext>
                  </a:extLst>
                </a:gridCol>
                <a:gridCol w="2984704">
                  <a:extLst>
                    <a:ext uri="{9D8B030D-6E8A-4147-A177-3AD203B41FA5}">
                      <a16:colId xmlns:a16="http://schemas.microsoft.com/office/drawing/2014/main" val="2672020591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3402754305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617849528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779731112"/>
                    </a:ext>
                  </a:extLst>
                </a:gridCol>
                <a:gridCol w="766189">
                  <a:extLst>
                    <a:ext uri="{9D8B030D-6E8A-4147-A177-3AD203B41FA5}">
                      <a16:colId xmlns:a16="http://schemas.microsoft.com/office/drawing/2014/main" val="505684711"/>
                    </a:ext>
                  </a:extLst>
                </a:gridCol>
                <a:gridCol w="697575">
                  <a:extLst>
                    <a:ext uri="{9D8B030D-6E8A-4147-A177-3AD203B41FA5}">
                      <a16:colId xmlns:a16="http://schemas.microsoft.com/office/drawing/2014/main" val="1174349698"/>
                    </a:ext>
                  </a:extLst>
                </a:gridCol>
                <a:gridCol w="697575">
                  <a:extLst>
                    <a:ext uri="{9D8B030D-6E8A-4147-A177-3AD203B41FA5}">
                      <a16:colId xmlns:a16="http://schemas.microsoft.com/office/drawing/2014/main" val="2648632956"/>
                    </a:ext>
                  </a:extLst>
                </a:gridCol>
              </a:tblGrid>
              <a:tr h="18401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2914934"/>
                  </a:ext>
                </a:extLst>
              </a:tr>
              <a:tr h="2944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671424"/>
                  </a:ext>
                </a:extLst>
              </a:tr>
              <a:tr h="1840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122.313.042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122.313.042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9.317.260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287219"/>
                  </a:ext>
                </a:extLst>
              </a:tr>
              <a:tr h="18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71.944.929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71.944.929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4.906.486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798016"/>
                  </a:ext>
                </a:extLst>
              </a:tr>
              <a:tr h="18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14.390.458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14.390.458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844.667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199720"/>
                  </a:ext>
                </a:extLst>
              </a:tr>
              <a:tr h="18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635.462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635.462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234845"/>
                  </a:ext>
                </a:extLst>
              </a:tr>
              <a:tr h="18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33.504.582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33.504.582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2.507.166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704446"/>
                  </a:ext>
                </a:extLst>
              </a:tr>
              <a:tr h="18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1.662.040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1.662.040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225.388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2766531"/>
                  </a:ext>
                </a:extLst>
              </a:tr>
              <a:tr h="18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817.689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927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962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Partida 02, Resumen por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5AFC31C-A41C-4F11-BE63-54EE422AD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8D80E092-7748-4760-9A30-CFE9E094A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696219"/>
              </p:ext>
            </p:extLst>
          </p:nvPr>
        </p:nvGraphicFramePr>
        <p:xfrm>
          <a:off x="414336" y="1700808"/>
          <a:ext cx="8201486" cy="1728191"/>
        </p:xfrm>
        <a:graphic>
          <a:graphicData uri="http://schemas.openxmlformats.org/drawingml/2006/table">
            <a:tbl>
              <a:tblPr/>
              <a:tblGrid>
                <a:gridCol w="292075">
                  <a:extLst>
                    <a:ext uri="{9D8B030D-6E8A-4147-A177-3AD203B41FA5}">
                      <a16:colId xmlns:a16="http://schemas.microsoft.com/office/drawing/2014/main" val="488257837"/>
                    </a:ext>
                  </a:extLst>
                </a:gridCol>
                <a:gridCol w="292075">
                  <a:extLst>
                    <a:ext uri="{9D8B030D-6E8A-4147-A177-3AD203B41FA5}">
                      <a16:colId xmlns:a16="http://schemas.microsoft.com/office/drawing/2014/main" val="3818985553"/>
                    </a:ext>
                  </a:extLst>
                </a:gridCol>
                <a:gridCol w="3060954">
                  <a:extLst>
                    <a:ext uri="{9D8B030D-6E8A-4147-A177-3AD203B41FA5}">
                      <a16:colId xmlns:a16="http://schemas.microsoft.com/office/drawing/2014/main" val="252669032"/>
                    </a:ext>
                  </a:extLst>
                </a:gridCol>
                <a:gridCol w="782763">
                  <a:extLst>
                    <a:ext uri="{9D8B030D-6E8A-4147-A177-3AD203B41FA5}">
                      <a16:colId xmlns:a16="http://schemas.microsoft.com/office/drawing/2014/main" val="163322689"/>
                    </a:ext>
                  </a:extLst>
                </a:gridCol>
                <a:gridCol w="782763">
                  <a:extLst>
                    <a:ext uri="{9D8B030D-6E8A-4147-A177-3AD203B41FA5}">
                      <a16:colId xmlns:a16="http://schemas.microsoft.com/office/drawing/2014/main" val="2335153534"/>
                    </a:ext>
                  </a:extLst>
                </a:gridCol>
                <a:gridCol w="782763">
                  <a:extLst>
                    <a:ext uri="{9D8B030D-6E8A-4147-A177-3AD203B41FA5}">
                      <a16:colId xmlns:a16="http://schemas.microsoft.com/office/drawing/2014/main" val="3910181915"/>
                    </a:ext>
                  </a:extLst>
                </a:gridCol>
                <a:gridCol w="782763">
                  <a:extLst>
                    <a:ext uri="{9D8B030D-6E8A-4147-A177-3AD203B41FA5}">
                      <a16:colId xmlns:a16="http://schemas.microsoft.com/office/drawing/2014/main" val="3206192427"/>
                    </a:ext>
                  </a:extLst>
                </a:gridCol>
                <a:gridCol w="712665">
                  <a:extLst>
                    <a:ext uri="{9D8B030D-6E8A-4147-A177-3AD203B41FA5}">
                      <a16:colId xmlns:a16="http://schemas.microsoft.com/office/drawing/2014/main" val="3830156973"/>
                    </a:ext>
                  </a:extLst>
                </a:gridCol>
                <a:gridCol w="712665">
                  <a:extLst>
                    <a:ext uri="{9D8B030D-6E8A-4147-A177-3AD203B41FA5}">
                      <a16:colId xmlns:a16="http://schemas.microsoft.com/office/drawing/2014/main" val="1326186238"/>
                    </a:ext>
                  </a:extLst>
                </a:gridCol>
              </a:tblGrid>
              <a:tr h="1838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14901"/>
                  </a:ext>
                </a:extLst>
              </a:tr>
              <a:tr h="625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4827343"/>
                  </a:ext>
                </a:extLst>
              </a:tr>
              <a:tr h="18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122.313.042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122.313.042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9.317.260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3017669"/>
                  </a:ext>
                </a:extLst>
              </a:tr>
              <a:tr h="18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Senado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40.699.471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40.699.471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3.053.001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69203"/>
                  </a:ext>
                </a:extLst>
              </a:tr>
              <a:tr h="18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Cámara de Diputados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68.158.710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68.158.710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5.331.356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675814"/>
                  </a:ext>
                </a:extLst>
              </a:tr>
              <a:tr h="18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Biblioteca del Congreso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845.205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733484"/>
                  </a:ext>
                </a:extLst>
              </a:tr>
              <a:tr h="18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Consejo Resolutivo de Asignaciones Parlamentarias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1.259.804 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1.259.804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87.698</a:t>
                      </a:r>
                    </a:p>
                  </a:txBody>
                  <a:tcPr marL="8426" marR="8426" marT="84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426" marR="8426" marT="842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7212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02, Capítulo 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SENADO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B911CC3-C60F-4B39-A8EE-833EF723F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F7AD5AD0-892A-47AC-AA9A-5522FB9A6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515341"/>
              </p:ext>
            </p:extLst>
          </p:nvPr>
        </p:nvGraphicFramePr>
        <p:xfrm>
          <a:off x="466602" y="1982345"/>
          <a:ext cx="8149224" cy="4320520"/>
        </p:xfrm>
        <a:graphic>
          <a:graphicData uri="http://schemas.openxmlformats.org/drawingml/2006/table">
            <a:tbl>
              <a:tblPr/>
              <a:tblGrid>
                <a:gridCol w="283353">
                  <a:extLst>
                    <a:ext uri="{9D8B030D-6E8A-4147-A177-3AD203B41FA5}">
                      <a16:colId xmlns:a16="http://schemas.microsoft.com/office/drawing/2014/main" val="535562217"/>
                    </a:ext>
                  </a:extLst>
                </a:gridCol>
                <a:gridCol w="283353">
                  <a:extLst>
                    <a:ext uri="{9D8B030D-6E8A-4147-A177-3AD203B41FA5}">
                      <a16:colId xmlns:a16="http://schemas.microsoft.com/office/drawing/2014/main" val="3751719753"/>
                    </a:ext>
                  </a:extLst>
                </a:gridCol>
                <a:gridCol w="283353">
                  <a:extLst>
                    <a:ext uri="{9D8B030D-6E8A-4147-A177-3AD203B41FA5}">
                      <a16:colId xmlns:a16="http://schemas.microsoft.com/office/drawing/2014/main" val="515449418"/>
                    </a:ext>
                  </a:extLst>
                </a:gridCol>
                <a:gridCol w="2958202">
                  <a:extLst>
                    <a:ext uri="{9D8B030D-6E8A-4147-A177-3AD203B41FA5}">
                      <a16:colId xmlns:a16="http://schemas.microsoft.com/office/drawing/2014/main" val="598802750"/>
                    </a:ext>
                  </a:extLst>
                </a:gridCol>
                <a:gridCol w="759385">
                  <a:extLst>
                    <a:ext uri="{9D8B030D-6E8A-4147-A177-3AD203B41FA5}">
                      <a16:colId xmlns:a16="http://schemas.microsoft.com/office/drawing/2014/main" val="2430491834"/>
                    </a:ext>
                  </a:extLst>
                </a:gridCol>
                <a:gridCol w="759385">
                  <a:extLst>
                    <a:ext uri="{9D8B030D-6E8A-4147-A177-3AD203B41FA5}">
                      <a16:colId xmlns:a16="http://schemas.microsoft.com/office/drawing/2014/main" val="3163987861"/>
                    </a:ext>
                  </a:extLst>
                </a:gridCol>
                <a:gridCol w="759385">
                  <a:extLst>
                    <a:ext uri="{9D8B030D-6E8A-4147-A177-3AD203B41FA5}">
                      <a16:colId xmlns:a16="http://schemas.microsoft.com/office/drawing/2014/main" val="961953717"/>
                    </a:ext>
                  </a:extLst>
                </a:gridCol>
                <a:gridCol w="680046">
                  <a:extLst>
                    <a:ext uri="{9D8B030D-6E8A-4147-A177-3AD203B41FA5}">
                      <a16:colId xmlns:a16="http://schemas.microsoft.com/office/drawing/2014/main" val="422388567"/>
                    </a:ext>
                  </a:extLst>
                </a:gridCol>
                <a:gridCol w="691381">
                  <a:extLst>
                    <a:ext uri="{9D8B030D-6E8A-4147-A177-3AD203B41FA5}">
                      <a16:colId xmlns:a16="http://schemas.microsoft.com/office/drawing/2014/main" val="2967372866"/>
                    </a:ext>
                  </a:extLst>
                </a:gridCol>
                <a:gridCol w="691381">
                  <a:extLst>
                    <a:ext uri="{9D8B030D-6E8A-4147-A177-3AD203B41FA5}">
                      <a16:colId xmlns:a16="http://schemas.microsoft.com/office/drawing/2014/main" val="3696352419"/>
                    </a:ext>
                  </a:extLst>
                </a:gridCol>
              </a:tblGrid>
              <a:tr h="152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1366718"/>
                  </a:ext>
                </a:extLst>
              </a:tr>
              <a:tr h="5172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353499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40.699.471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40.699.471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3.053.001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5088457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22.023.415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22.023.415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1.756.208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8538721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6.491.563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6.491.563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275.527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101134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3031186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102.455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573842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11.452.120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11.452.120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936.971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251033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55.356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602005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679.843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55.356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930145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10.712.837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10.712.837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839.934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493486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3.299.891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3.299.891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366.575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539311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1.515.630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1.515.630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182.775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1368074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4.211.802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4.211.802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173.586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965685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462.601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462.601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37.057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328025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11.226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11.226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831104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1.211.687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1.211.687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77.050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8152213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41.681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331334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59.440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41.681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202113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629.918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629.918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7.836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9427738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70.757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70.757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1.127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898061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92.207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1.458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656088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303.756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303.756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4.344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744956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163.198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163.198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009076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76.459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924394"/>
                  </a:ext>
                </a:extLst>
              </a:tr>
              <a:tr h="1521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76.459</a:t>
                      </a:r>
                    </a:p>
                  </a:txBody>
                  <a:tcPr marL="7661" marR="7661" marT="76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61" marR="7661" marT="766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129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02, Capítulo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CÁMARA DE DIPUTADOS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0665CC09-8B63-446B-A8D1-E763EDCC7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395BDBF9-99D4-40F3-920B-7F18951280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706380"/>
              </p:ext>
            </p:extLst>
          </p:nvPr>
        </p:nvGraphicFramePr>
        <p:xfrm>
          <a:off x="466601" y="1988840"/>
          <a:ext cx="8158535" cy="4286321"/>
        </p:xfrm>
        <a:graphic>
          <a:graphicData uri="http://schemas.openxmlformats.org/drawingml/2006/table">
            <a:tbl>
              <a:tblPr/>
              <a:tblGrid>
                <a:gridCol w="283677">
                  <a:extLst>
                    <a:ext uri="{9D8B030D-6E8A-4147-A177-3AD203B41FA5}">
                      <a16:colId xmlns:a16="http://schemas.microsoft.com/office/drawing/2014/main" val="2347959846"/>
                    </a:ext>
                  </a:extLst>
                </a:gridCol>
                <a:gridCol w="283677">
                  <a:extLst>
                    <a:ext uri="{9D8B030D-6E8A-4147-A177-3AD203B41FA5}">
                      <a16:colId xmlns:a16="http://schemas.microsoft.com/office/drawing/2014/main" val="643471400"/>
                    </a:ext>
                  </a:extLst>
                </a:gridCol>
                <a:gridCol w="283677">
                  <a:extLst>
                    <a:ext uri="{9D8B030D-6E8A-4147-A177-3AD203B41FA5}">
                      <a16:colId xmlns:a16="http://schemas.microsoft.com/office/drawing/2014/main" val="2168830438"/>
                    </a:ext>
                  </a:extLst>
                </a:gridCol>
                <a:gridCol w="2961582">
                  <a:extLst>
                    <a:ext uri="{9D8B030D-6E8A-4147-A177-3AD203B41FA5}">
                      <a16:colId xmlns:a16="http://schemas.microsoft.com/office/drawing/2014/main" val="384684776"/>
                    </a:ext>
                  </a:extLst>
                </a:gridCol>
                <a:gridCol w="760252">
                  <a:extLst>
                    <a:ext uri="{9D8B030D-6E8A-4147-A177-3AD203B41FA5}">
                      <a16:colId xmlns:a16="http://schemas.microsoft.com/office/drawing/2014/main" val="627394798"/>
                    </a:ext>
                  </a:extLst>
                </a:gridCol>
                <a:gridCol w="760252">
                  <a:extLst>
                    <a:ext uri="{9D8B030D-6E8A-4147-A177-3AD203B41FA5}">
                      <a16:colId xmlns:a16="http://schemas.microsoft.com/office/drawing/2014/main" val="683980432"/>
                    </a:ext>
                  </a:extLst>
                </a:gridCol>
                <a:gridCol w="760252">
                  <a:extLst>
                    <a:ext uri="{9D8B030D-6E8A-4147-A177-3AD203B41FA5}">
                      <a16:colId xmlns:a16="http://schemas.microsoft.com/office/drawing/2014/main" val="1228862033"/>
                    </a:ext>
                  </a:extLst>
                </a:gridCol>
                <a:gridCol w="680824">
                  <a:extLst>
                    <a:ext uri="{9D8B030D-6E8A-4147-A177-3AD203B41FA5}">
                      <a16:colId xmlns:a16="http://schemas.microsoft.com/office/drawing/2014/main" val="1205685709"/>
                    </a:ext>
                  </a:extLst>
                </a:gridCol>
                <a:gridCol w="692171">
                  <a:extLst>
                    <a:ext uri="{9D8B030D-6E8A-4147-A177-3AD203B41FA5}">
                      <a16:colId xmlns:a16="http://schemas.microsoft.com/office/drawing/2014/main" val="500479853"/>
                    </a:ext>
                  </a:extLst>
                </a:gridCol>
                <a:gridCol w="692171">
                  <a:extLst>
                    <a:ext uri="{9D8B030D-6E8A-4147-A177-3AD203B41FA5}">
                      <a16:colId xmlns:a16="http://schemas.microsoft.com/office/drawing/2014/main" val="1138640746"/>
                    </a:ext>
                  </a:extLst>
                </a:gridCol>
              </a:tblGrid>
              <a:tr h="156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265033"/>
                  </a:ext>
                </a:extLst>
              </a:tr>
              <a:tr h="5318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632048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68.158.710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68.158.710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5.331.356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426571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38.743.673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38.743.673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2.414.540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533892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6.225.645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6.225.645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490.453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225260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444.073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444.073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450592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444.073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444.073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15.864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1692450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21.920.248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21.920.248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1.570.187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57946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21.857.489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21.857.489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1.570.187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62099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8.475.068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8.475.068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770.217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041612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3.247.606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3.247.606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272.608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914914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8.219.133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8.219.133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358.094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731732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1.338.168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1.338.168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121.610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094033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566011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545.038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545.038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47.623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133185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909218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62.759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0365283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825.071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825.071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214.227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213649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18.647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824510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92.340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236498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106.191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106.191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54.844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713044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506.617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506.617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156.683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8340337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101.276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101.276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555746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626.085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87129"/>
                  </a:ext>
                </a:extLst>
              </a:tr>
              <a:tr h="156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626.085</a:t>
                      </a:r>
                    </a:p>
                  </a:txBody>
                  <a:tcPr marL="7940" marR="7940" marT="79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40" marR="7940" marT="79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821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02, Capítulo 03: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BIBLIOTECA DEL CONGRESO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A5D7FAA4-F9DA-4588-8F45-B44240F32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97F0D07A-A298-4614-BBD0-2DDF48D65C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3841973"/>
              </p:ext>
            </p:extLst>
          </p:nvPr>
        </p:nvGraphicFramePr>
        <p:xfrm>
          <a:off x="414335" y="1988840"/>
          <a:ext cx="8210796" cy="3685583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4224130225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1419482849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1998732383"/>
                    </a:ext>
                  </a:extLst>
                </a:gridCol>
                <a:gridCol w="2980552">
                  <a:extLst>
                    <a:ext uri="{9D8B030D-6E8A-4147-A177-3AD203B41FA5}">
                      <a16:colId xmlns:a16="http://schemas.microsoft.com/office/drawing/2014/main" val="427927432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063093040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2602438015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730881865"/>
                    </a:ext>
                  </a:extLst>
                </a:gridCol>
                <a:gridCol w="685185">
                  <a:extLst>
                    <a:ext uri="{9D8B030D-6E8A-4147-A177-3AD203B41FA5}">
                      <a16:colId xmlns:a16="http://schemas.microsoft.com/office/drawing/2014/main" val="2766982894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2880960800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170582656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773130"/>
                  </a:ext>
                </a:extLst>
              </a:tr>
              <a:tr h="5594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13510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12.195.057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845.205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8511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10.011.405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10.011.405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650.945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33412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1.585.885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1.585.885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59046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82146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61404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4394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875140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13383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201.048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201.048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541602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38.345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38.345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97792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2118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13.820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136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65.734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65.734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479211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72.386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72.386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5341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175.571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98683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34219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53826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115.145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724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Partida 02, Capítulo 04: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RESOLUTIVO DE ASIGNACIONES PARLAMENTARIAS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al mes de enero de 2018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1585F73-BEA9-4023-868E-E1F1572C5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1" y="6315760"/>
            <a:ext cx="821079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0F39733B-4560-467F-AF1A-F741EE05D1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297232"/>
              </p:ext>
            </p:extLst>
          </p:nvPr>
        </p:nvGraphicFramePr>
        <p:xfrm>
          <a:off x="465659" y="1988840"/>
          <a:ext cx="8210797" cy="1875698"/>
        </p:xfrm>
        <a:graphic>
          <a:graphicData uri="http://schemas.openxmlformats.org/drawingml/2006/table">
            <a:tbl>
              <a:tblPr/>
              <a:tblGrid>
                <a:gridCol w="285494">
                  <a:extLst>
                    <a:ext uri="{9D8B030D-6E8A-4147-A177-3AD203B41FA5}">
                      <a16:colId xmlns:a16="http://schemas.microsoft.com/office/drawing/2014/main" val="2876869235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607663463"/>
                    </a:ext>
                  </a:extLst>
                </a:gridCol>
                <a:gridCol w="285494">
                  <a:extLst>
                    <a:ext uri="{9D8B030D-6E8A-4147-A177-3AD203B41FA5}">
                      <a16:colId xmlns:a16="http://schemas.microsoft.com/office/drawing/2014/main" val="1010002287"/>
                    </a:ext>
                  </a:extLst>
                </a:gridCol>
                <a:gridCol w="2980554">
                  <a:extLst>
                    <a:ext uri="{9D8B030D-6E8A-4147-A177-3AD203B41FA5}">
                      <a16:colId xmlns:a16="http://schemas.microsoft.com/office/drawing/2014/main" val="1217888755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175408293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2457970002"/>
                    </a:ext>
                  </a:extLst>
                </a:gridCol>
                <a:gridCol w="765123">
                  <a:extLst>
                    <a:ext uri="{9D8B030D-6E8A-4147-A177-3AD203B41FA5}">
                      <a16:colId xmlns:a16="http://schemas.microsoft.com/office/drawing/2014/main" val="3921359247"/>
                    </a:ext>
                  </a:extLst>
                </a:gridCol>
                <a:gridCol w="685184">
                  <a:extLst>
                    <a:ext uri="{9D8B030D-6E8A-4147-A177-3AD203B41FA5}">
                      <a16:colId xmlns:a16="http://schemas.microsoft.com/office/drawing/2014/main" val="1968502765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1340790215"/>
                    </a:ext>
                  </a:extLst>
                </a:gridCol>
                <a:gridCol w="696604">
                  <a:extLst>
                    <a:ext uri="{9D8B030D-6E8A-4147-A177-3AD203B41FA5}">
                      <a16:colId xmlns:a16="http://schemas.microsoft.com/office/drawing/2014/main" val="3891633759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85535"/>
                  </a:ext>
                </a:extLst>
              </a:tr>
              <a:tr h="5594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36846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1.259.804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1.259.804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87.698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608888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1.166.436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1.166.436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84.793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66024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87.365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87.365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175709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6.003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6.003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64846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91857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2.155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91275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2.309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141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3185</TotalTime>
  <Words>1705</Words>
  <Application>Microsoft Office PowerPoint</Application>
  <PresentationFormat>Presentación en pantalla (4:3)</PresentationFormat>
  <Paragraphs>952</Paragraphs>
  <Slides>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6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 acumulada al mes de enero de 2018 Partida 02: CONGRESO NACIONAL</vt:lpstr>
      <vt:lpstr>Ejecución Presupuestaria de Gastos del Congreso Nacional acumulada al mes de enero de 2018</vt:lpstr>
      <vt:lpstr>Ejecución Presupuestaria de Gastos del Congreso Nacional acumulada al mes de enero de 2018</vt:lpstr>
      <vt:lpstr>Ejecución Presupuestaria de Gastos Partida 02, Resumen por Capítulos acumulada al mes de enero de 2018 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197</cp:revision>
  <cp:lastPrinted>2016-07-04T14:42:46Z</cp:lastPrinted>
  <dcterms:created xsi:type="dcterms:W3CDTF">2016-06-23T13:38:47Z</dcterms:created>
  <dcterms:modified xsi:type="dcterms:W3CDTF">2018-08-07T21:11:33Z</dcterms:modified>
</cp:coreProperties>
</file>