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81" r:id="rId7"/>
    <p:sldId id="282" r:id="rId8"/>
    <p:sldId id="302" r:id="rId9"/>
    <p:sldId id="306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1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distribución del presupuesto a nivel de programas del Congreso Nacional, es la siguiente: la Cámara de Diputados concentra el 55,7%; el Senado un 33,3%; la Biblioteca un 10%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Congreso al mes de enero ascendió a $9.317 millones, es decir, un 7,6% respecto de la ley inicial que </a:t>
            </a:r>
            <a:r>
              <a:rPr lang="es-CL" sz="1600">
                <a:latin typeface="+mn-lt"/>
              </a:rPr>
              <a:t>no experimentó </a:t>
            </a:r>
            <a:r>
              <a:rPr lang="es-CL" sz="1600" dirty="0"/>
              <a:t>aumentos o disminuciones.  Dicho </a:t>
            </a:r>
            <a:r>
              <a:rPr lang="es-CL" sz="1600" dirty="0">
                <a:latin typeface="+mn-lt"/>
              </a:rPr>
              <a:t>gasto es igual al registrado a igual mes del año 2017.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las tasas de ejecución, el Senado acumuló un 7,5%, la Cámara de Diputados un 7,8%, la Biblioteca del Congreso un 6,9%, y el Consejo Resolutivo de Asignaciones Parlamentarias un 7%.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6A8FA56-0170-4DC0-8E73-91F8422B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501F1B83-6476-40F7-9237-CEF8B70B3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64335"/>
              </p:ext>
            </p:extLst>
          </p:nvPr>
        </p:nvGraphicFramePr>
        <p:xfrm>
          <a:off x="414336" y="1662445"/>
          <a:ext cx="8210799" cy="1766553"/>
        </p:xfrm>
        <a:graphic>
          <a:graphicData uri="http://schemas.openxmlformats.org/drawingml/2006/table">
            <a:tbl>
              <a:tblPr/>
              <a:tblGrid>
                <a:gridCol w="766189">
                  <a:extLst>
                    <a:ext uri="{9D8B030D-6E8A-4147-A177-3AD203B41FA5}">
                      <a16:colId xmlns:a16="http://schemas.microsoft.com/office/drawing/2014/main" val="199036586"/>
                    </a:ext>
                  </a:extLst>
                </a:gridCol>
                <a:gridCol w="2984704">
                  <a:extLst>
                    <a:ext uri="{9D8B030D-6E8A-4147-A177-3AD203B41FA5}">
                      <a16:colId xmlns:a16="http://schemas.microsoft.com/office/drawing/2014/main" val="2672020591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3402754305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617849528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779731112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505684711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1174349698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2648632956"/>
                    </a:ext>
                  </a:extLst>
                </a:gridCol>
              </a:tblGrid>
              <a:tr h="18401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914934"/>
                  </a:ext>
                </a:extLst>
              </a:tr>
              <a:tr h="2944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671424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9.317.260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87219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4.906.486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798016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844.667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199720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234845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2.507.166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04446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225.388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66531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817.689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927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02,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5AFC31C-A41C-4F11-BE63-54EE422A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D80E092-7748-4760-9A30-CFE9E094A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96219"/>
              </p:ext>
            </p:extLst>
          </p:nvPr>
        </p:nvGraphicFramePr>
        <p:xfrm>
          <a:off x="414336" y="1700808"/>
          <a:ext cx="8201486" cy="1728191"/>
        </p:xfrm>
        <a:graphic>
          <a:graphicData uri="http://schemas.openxmlformats.org/drawingml/2006/table">
            <a:tbl>
              <a:tblPr/>
              <a:tblGrid>
                <a:gridCol w="292075">
                  <a:extLst>
                    <a:ext uri="{9D8B030D-6E8A-4147-A177-3AD203B41FA5}">
                      <a16:colId xmlns:a16="http://schemas.microsoft.com/office/drawing/2014/main" val="488257837"/>
                    </a:ext>
                  </a:extLst>
                </a:gridCol>
                <a:gridCol w="292075">
                  <a:extLst>
                    <a:ext uri="{9D8B030D-6E8A-4147-A177-3AD203B41FA5}">
                      <a16:colId xmlns:a16="http://schemas.microsoft.com/office/drawing/2014/main" val="3818985553"/>
                    </a:ext>
                  </a:extLst>
                </a:gridCol>
                <a:gridCol w="3060954">
                  <a:extLst>
                    <a:ext uri="{9D8B030D-6E8A-4147-A177-3AD203B41FA5}">
                      <a16:colId xmlns:a16="http://schemas.microsoft.com/office/drawing/2014/main" val="252669032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163322689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2335153534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3910181915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3206192427"/>
                    </a:ext>
                  </a:extLst>
                </a:gridCol>
                <a:gridCol w="712665">
                  <a:extLst>
                    <a:ext uri="{9D8B030D-6E8A-4147-A177-3AD203B41FA5}">
                      <a16:colId xmlns:a16="http://schemas.microsoft.com/office/drawing/2014/main" val="3830156973"/>
                    </a:ext>
                  </a:extLst>
                </a:gridCol>
                <a:gridCol w="712665">
                  <a:extLst>
                    <a:ext uri="{9D8B030D-6E8A-4147-A177-3AD203B41FA5}">
                      <a16:colId xmlns:a16="http://schemas.microsoft.com/office/drawing/2014/main" val="1326186238"/>
                    </a:ext>
                  </a:extLst>
                </a:gridCol>
              </a:tblGrid>
              <a:tr h="183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14901"/>
                  </a:ext>
                </a:extLst>
              </a:tr>
              <a:tr h="625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827343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9.317.260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17669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3.053.001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69203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5.331.356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675814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845.205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733484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87.698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721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B911CC3-C60F-4B39-A8EE-833EF723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F7AD5AD0-892A-47AC-AA9A-5522FB9A6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515341"/>
              </p:ext>
            </p:extLst>
          </p:nvPr>
        </p:nvGraphicFramePr>
        <p:xfrm>
          <a:off x="466602" y="1982345"/>
          <a:ext cx="8149224" cy="4320520"/>
        </p:xfrm>
        <a:graphic>
          <a:graphicData uri="http://schemas.openxmlformats.org/drawingml/2006/table">
            <a:tbl>
              <a:tblPr/>
              <a:tblGrid>
                <a:gridCol w="283353">
                  <a:extLst>
                    <a:ext uri="{9D8B030D-6E8A-4147-A177-3AD203B41FA5}">
                      <a16:colId xmlns:a16="http://schemas.microsoft.com/office/drawing/2014/main" val="535562217"/>
                    </a:ext>
                  </a:extLst>
                </a:gridCol>
                <a:gridCol w="283353">
                  <a:extLst>
                    <a:ext uri="{9D8B030D-6E8A-4147-A177-3AD203B41FA5}">
                      <a16:colId xmlns:a16="http://schemas.microsoft.com/office/drawing/2014/main" val="3751719753"/>
                    </a:ext>
                  </a:extLst>
                </a:gridCol>
                <a:gridCol w="283353">
                  <a:extLst>
                    <a:ext uri="{9D8B030D-6E8A-4147-A177-3AD203B41FA5}">
                      <a16:colId xmlns:a16="http://schemas.microsoft.com/office/drawing/2014/main" val="515449418"/>
                    </a:ext>
                  </a:extLst>
                </a:gridCol>
                <a:gridCol w="2958202">
                  <a:extLst>
                    <a:ext uri="{9D8B030D-6E8A-4147-A177-3AD203B41FA5}">
                      <a16:colId xmlns:a16="http://schemas.microsoft.com/office/drawing/2014/main" val="598802750"/>
                    </a:ext>
                  </a:extLst>
                </a:gridCol>
                <a:gridCol w="759385">
                  <a:extLst>
                    <a:ext uri="{9D8B030D-6E8A-4147-A177-3AD203B41FA5}">
                      <a16:colId xmlns:a16="http://schemas.microsoft.com/office/drawing/2014/main" val="2430491834"/>
                    </a:ext>
                  </a:extLst>
                </a:gridCol>
                <a:gridCol w="759385">
                  <a:extLst>
                    <a:ext uri="{9D8B030D-6E8A-4147-A177-3AD203B41FA5}">
                      <a16:colId xmlns:a16="http://schemas.microsoft.com/office/drawing/2014/main" val="3163987861"/>
                    </a:ext>
                  </a:extLst>
                </a:gridCol>
                <a:gridCol w="759385">
                  <a:extLst>
                    <a:ext uri="{9D8B030D-6E8A-4147-A177-3AD203B41FA5}">
                      <a16:colId xmlns:a16="http://schemas.microsoft.com/office/drawing/2014/main" val="961953717"/>
                    </a:ext>
                  </a:extLst>
                </a:gridCol>
                <a:gridCol w="680046">
                  <a:extLst>
                    <a:ext uri="{9D8B030D-6E8A-4147-A177-3AD203B41FA5}">
                      <a16:colId xmlns:a16="http://schemas.microsoft.com/office/drawing/2014/main" val="422388567"/>
                    </a:ext>
                  </a:extLst>
                </a:gridCol>
                <a:gridCol w="691381">
                  <a:extLst>
                    <a:ext uri="{9D8B030D-6E8A-4147-A177-3AD203B41FA5}">
                      <a16:colId xmlns:a16="http://schemas.microsoft.com/office/drawing/2014/main" val="2967372866"/>
                    </a:ext>
                  </a:extLst>
                </a:gridCol>
                <a:gridCol w="691381">
                  <a:extLst>
                    <a:ext uri="{9D8B030D-6E8A-4147-A177-3AD203B41FA5}">
                      <a16:colId xmlns:a16="http://schemas.microsoft.com/office/drawing/2014/main" val="3696352419"/>
                    </a:ext>
                  </a:extLst>
                </a:gridCol>
              </a:tblGrid>
              <a:tr h="152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366718"/>
                  </a:ext>
                </a:extLst>
              </a:tr>
              <a:tr h="517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353499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3.053.001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88457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1.756.208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38721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275.527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101134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31186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573842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936.971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51033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55.356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602005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55.356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30145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839.934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493486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366.575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539311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182.775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368074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173.586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65685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37.057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328025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831104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77.050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152213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331334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02113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427738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898061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088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744956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009076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924394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129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CÁMARA DE DIPUTADOS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665CC09-8B63-446B-A8D1-E763EDCC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395BDBF9-99D4-40F3-920B-7F1895128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706380"/>
              </p:ext>
            </p:extLst>
          </p:nvPr>
        </p:nvGraphicFramePr>
        <p:xfrm>
          <a:off x="466601" y="1988840"/>
          <a:ext cx="8158535" cy="4286321"/>
        </p:xfrm>
        <a:graphic>
          <a:graphicData uri="http://schemas.openxmlformats.org/drawingml/2006/table">
            <a:tbl>
              <a:tblPr/>
              <a:tblGrid>
                <a:gridCol w="283677">
                  <a:extLst>
                    <a:ext uri="{9D8B030D-6E8A-4147-A177-3AD203B41FA5}">
                      <a16:colId xmlns:a16="http://schemas.microsoft.com/office/drawing/2014/main" val="2347959846"/>
                    </a:ext>
                  </a:extLst>
                </a:gridCol>
                <a:gridCol w="283677">
                  <a:extLst>
                    <a:ext uri="{9D8B030D-6E8A-4147-A177-3AD203B41FA5}">
                      <a16:colId xmlns:a16="http://schemas.microsoft.com/office/drawing/2014/main" val="643471400"/>
                    </a:ext>
                  </a:extLst>
                </a:gridCol>
                <a:gridCol w="283677">
                  <a:extLst>
                    <a:ext uri="{9D8B030D-6E8A-4147-A177-3AD203B41FA5}">
                      <a16:colId xmlns:a16="http://schemas.microsoft.com/office/drawing/2014/main" val="2168830438"/>
                    </a:ext>
                  </a:extLst>
                </a:gridCol>
                <a:gridCol w="2961582">
                  <a:extLst>
                    <a:ext uri="{9D8B030D-6E8A-4147-A177-3AD203B41FA5}">
                      <a16:colId xmlns:a16="http://schemas.microsoft.com/office/drawing/2014/main" val="384684776"/>
                    </a:ext>
                  </a:extLst>
                </a:gridCol>
                <a:gridCol w="760252">
                  <a:extLst>
                    <a:ext uri="{9D8B030D-6E8A-4147-A177-3AD203B41FA5}">
                      <a16:colId xmlns:a16="http://schemas.microsoft.com/office/drawing/2014/main" val="627394798"/>
                    </a:ext>
                  </a:extLst>
                </a:gridCol>
                <a:gridCol w="760252">
                  <a:extLst>
                    <a:ext uri="{9D8B030D-6E8A-4147-A177-3AD203B41FA5}">
                      <a16:colId xmlns:a16="http://schemas.microsoft.com/office/drawing/2014/main" val="683980432"/>
                    </a:ext>
                  </a:extLst>
                </a:gridCol>
                <a:gridCol w="760252">
                  <a:extLst>
                    <a:ext uri="{9D8B030D-6E8A-4147-A177-3AD203B41FA5}">
                      <a16:colId xmlns:a16="http://schemas.microsoft.com/office/drawing/2014/main" val="1228862033"/>
                    </a:ext>
                  </a:extLst>
                </a:gridCol>
                <a:gridCol w="680824">
                  <a:extLst>
                    <a:ext uri="{9D8B030D-6E8A-4147-A177-3AD203B41FA5}">
                      <a16:colId xmlns:a16="http://schemas.microsoft.com/office/drawing/2014/main" val="1205685709"/>
                    </a:ext>
                  </a:extLst>
                </a:gridCol>
                <a:gridCol w="692171">
                  <a:extLst>
                    <a:ext uri="{9D8B030D-6E8A-4147-A177-3AD203B41FA5}">
                      <a16:colId xmlns:a16="http://schemas.microsoft.com/office/drawing/2014/main" val="500479853"/>
                    </a:ext>
                  </a:extLst>
                </a:gridCol>
                <a:gridCol w="692171">
                  <a:extLst>
                    <a:ext uri="{9D8B030D-6E8A-4147-A177-3AD203B41FA5}">
                      <a16:colId xmlns:a16="http://schemas.microsoft.com/office/drawing/2014/main" val="1138640746"/>
                    </a:ext>
                  </a:extLst>
                </a:gridCol>
              </a:tblGrid>
              <a:tr h="156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265033"/>
                  </a:ext>
                </a:extLst>
              </a:tr>
              <a:tr h="5318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3204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5.331.356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26571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2.414.540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3389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490.453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225260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45059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92450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1.570.187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57946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1.570.187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62099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770.217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04161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272.608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914914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3173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121.610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094033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566011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13318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90921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65283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214.227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13649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824510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23649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54.844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713044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40337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555746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87129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821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BIBLIOTECA DEL CONGRESO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5D7FAA4-F9DA-4588-8F45-B44240F3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97F0D07A-A298-4614-BBD0-2DDF48D65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41973"/>
              </p:ext>
            </p:extLst>
          </p:nvPr>
        </p:nvGraphicFramePr>
        <p:xfrm>
          <a:off x="414335" y="1988840"/>
          <a:ext cx="8210796" cy="3685583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4224130225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419482849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998732383"/>
                    </a:ext>
                  </a:extLst>
                </a:gridCol>
                <a:gridCol w="2980552">
                  <a:extLst>
                    <a:ext uri="{9D8B030D-6E8A-4147-A177-3AD203B41FA5}">
                      <a16:colId xmlns:a16="http://schemas.microsoft.com/office/drawing/2014/main" val="42792743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06309304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602438015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730881865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2766982894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880960800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70582656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773130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135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845.205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511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650.945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3341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5904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8214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140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394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514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338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416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779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2118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36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921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5341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9868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421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5382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724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RESOLUTIVO DE ASIGNACIONES PARLAMENTARIAS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585F73-BEA9-4023-868E-E1F1572C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0F39733B-4560-467F-AF1A-F741EE05D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97232"/>
              </p:ext>
            </p:extLst>
          </p:nvPr>
        </p:nvGraphicFramePr>
        <p:xfrm>
          <a:off x="465659" y="1988840"/>
          <a:ext cx="8210797" cy="1875698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2876869235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607663463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010002287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1217888755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75408293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45797000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921359247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1968502765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340790215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89163375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85535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3684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6088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602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757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6484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185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9127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4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1705</Words>
  <Application>Microsoft Office PowerPoint</Application>
  <PresentationFormat>Presentación en pantalla (4:3)</PresentationFormat>
  <Paragraphs>952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enero de 2018 Partida 02: CONGRESO NACIONAL</vt:lpstr>
      <vt:lpstr>Ejecución Presupuestaria de Gastos del Congreso Nacional acumulada al mes de enero de 2018</vt:lpstr>
      <vt:lpstr>Ejecución Presupuestaria de Gastos del Congreso Nacional acumulada al mes de enero de 2018</vt:lpstr>
      <vt:lpstr>Ejecución Presupuestaria de Gastos Partida 02, Resumen por Capítulos acumulada al mes de enero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197</cp:revision>
  <cp:lastPrinted>2016-07-04T14:42:46Z</cp:lastPrinted>
  <dcterms:created xsi:type="dcterms:W3CDTF">2016-06-23T13:38:47Z</dcterms:created>
  <dcterms:modified xsi:type="dcterms:W3CDTF">2018-08-07T21:11:33Z</dcterms:modified>
</cp:coreProperties>
</file>