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98" r:id="rId5"/>
    <p:sldId id="308" r:id="rId6"/>
    <p:sldId id="304" r:id="rId7"/>
    <p:sldId id="264" r:id="rId8"/>
    <p:sldId id="263" r:id="rId9"/>
    <p:sldId id="265" r:id="rId10"/>
    <p:sldId id="267" r:id="rId11"/>
    <p:sldId id="301" r:id="rId12"/>
    <p:sldId id="302" r:id="rId13"/>
    <p:sldId id="305" r:id="rId14"/>
    <p:sldId id="303" r:id="rId15"/>
    <p:sldId id="268" r:id="rId16"/>
    <p:sldId id="306" r:id="rId17"/>
    <p:sldId id="307" r:id="rId18"/>
    <p:sldId id="271" r:id="rId19"/>
    <p:sldId id="273" r:id="rId20"/>
    <p:sldId id="274" r:id="rId21"/>
    <p:sldId id="276" r:id="rId22"/>
    <p:sldId id="275" r:id="rId2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6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8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6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8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08-01-2019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599419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359AFA7-35EE-4C48-92E7-060F1FEE161A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2178503"/>
          <a:ext cx="7886698" cy="3645582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421508593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658649813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808286369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393833782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55000414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19658014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76207400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2591579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74903949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356608143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41193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49924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1.006.316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1.006.316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503.157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87245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02946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822144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1.121.177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172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80540,0%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80540,0%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67928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80540,0%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80540,0%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42362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8.972.751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42.703.562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08977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8.972.741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42.703.562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296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42.703.562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427035620,0%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427035620,0%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02091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Artículo 1° Transitorio Ley N° 20.504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8.972.731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38874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58521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1677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2.302.506.470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7675021566,7%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7675021566,7%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14329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2.302.506.470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23025064700,0%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23025064700,0%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82711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51139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95444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1.001.462.410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1.000.393.884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-1.068.526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665.071.894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88172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34468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520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0426" y="5179667"/>
            <a:ext cx="8291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407259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5DB04CE-DABA-482C-9D14-B8BF0DE7C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60637"/>
              </p:ext>
            </p:extLst>
          </p:nvPr>
        </p:nvGraphicFramePr>
        <p:xfrm>
          <a:off x="645742" y="1732131"/>
          <a:ext cx="7886698" cy="3393738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3990405710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932340358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543808690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59847550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46747948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65622533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08737563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54438869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88254278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608891930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405820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59024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946.584.944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945.516.418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-1.068.526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618.792.140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77996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27.132.762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77.458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20.082.106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53179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78506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09550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316.971.460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-565.810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203.535.050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51768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27.765.904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19.721.944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98476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75532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233.615.116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91339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02868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54483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20014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5.637.485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90.776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5.319.542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60267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46.279.754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75216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26.499.553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73443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19.721.943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06542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58.258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06207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59467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691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374" y="6339511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61492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8E58C42-9AD8-429D-863D-C898930BA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974986"/>
              </p:ext>
            </p:extLst>
          </p:nvPr>
        </p:nvGraphicFramePr>
        <p:xfrm>
          <a:off x="576388" y="1916832"/>
          <a:ext cx="7886698" cy="3617853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2650626793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679403733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4227743304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118198740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26241726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39833474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73046789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66233097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3062949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417856201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84114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0335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3.195.724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1.212.642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07473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61726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6267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77009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47446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0964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4078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08504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79492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9913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92215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68197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2.137.709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2.623.052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1.193.399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6492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708.056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80492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492.640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6651,3%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40562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96050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9844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93904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03452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31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596" y="39279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4221088"/>
            <a:ext cx="777686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48BCCF8-DF71-4A4D-86AD-6A11568D7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781949"/>
              </p:ext>
            </p:extLst>
          </p:nvPr>
        </p:nvGraphicFramePr>
        <p:xfrm>
          <a:off x="573732" y="1857946"/>
          <a:ext cx="7886700" cy="1882424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4161398359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717689354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752834851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1119724565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4293814982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113224784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30442814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3625119048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2397996749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997162706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364559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30354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2.350.708.788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2.110.946.247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96587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256.702.540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151.748.051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90982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1.959.198.196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38843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712.490.000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99261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21656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1.222.663.570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934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7332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153.978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36618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16720,0%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16720,0%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85304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4349C41-FD72-458E-BC74-F51D89278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830374"/>
              </p:ext>
            </p:extLst>
          </p:nvPr>
        </p:nvGraphicFramePr>
        <p:xfrm>
          <a:off x="573732" y="4558397"/>
          <a:ext cx="7886700" cy="1720146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3845657414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984930369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748180236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2942166037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024678630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546612100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685469696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3221397934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1569676554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1774203674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564781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80280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1.290.743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833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1.290.743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5648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0569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1.002.230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3653,9%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3653,9%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82321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14540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284.456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91473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0472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277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8E4B41-E1B5-41FB-A13B-067A5361E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875476"/>
              </p:ext>
            </p:extLst>
          </p:nvPr>
        </p:nvGraphicFramePr>
        <p:xfrm>
          <a:off x="755576" y="1763920"/>
          <a:ext cx="7704857" cy="4655528"/>
        </p:xfrm>
        <a:graphic>
          <a:graphicData uri="http://schemas.openxmlformats.org/drawingml/2006/table">
            <a:tbl>
              <a:tblPr/>
              <a:tblGrid>
                <a:gridCol w="249671">
                  <a:extLst>
                    <a:ext uri="{9D8B030D-6E8A-4147-A177-3AD203B41FA5}">
                      <a16:colId xmlns:a16="http://schemas.microsoft.com/office/drawing/2014/main" val="3191954429"/>
                    </a:ext>
                  </a:extLst>
                </a:gridCol>
                <a:gridCol w="249671">
                  <a:extLst>
                    <a:ext uri="{9D8B030D-6E8A-4147-A177-3AD203B41FA5}">
                      <a16:colId xmlns:a16="http://schemas.microsoft.com/office/drawing/2014/main" val="3520738282"/>
                    </a:ext>
                  </a:extLst>
                </a:gridCol>
                <a:gridCol w="249671">
                  <a:extLst>
                    <a:ext uri="{9D8B030D-6E8A-4147-A177-3AD203B41FA5}">
                      <a16:colId xmlns:a16="http://schemas.microsoft.com/office/drawing/2014/main" val="2963222315"/>
                    </a:ext>
                  </a:extLst>
                </a:gridCol>
                <a:gridCol w="2996056">
                  <a:extLst>
                    <a:ext uri="{9D8B030D-6E8A-4147-A177-3AD203B41FA5}">
                      <a16:colId xmlns:a16="http://schemas.microsoft.com/office/drawing/2014/main" val="2789238569"/>
                    </a:ext>
                  </a:extLst>
                </a:gridCol>
                <a:gridCol w="719054">
                  <a:extLst>
                    <a:ext uri="{9D8B030D-6E8A-4147-A177-3AD203B41FA5}">
                      <a16:colId xmlns:a16="http://schemas.microsoft.com/office/drawing/2014/main" val="1990265749"/>
                    </a:ext>
                  </a:extLst>
                </a:gridCol>
                <a:gridCol w="719054">
                  <a:extLst>
                    <a:ext uri="{9D8B030D-6E8A-4147-A177-3AD203B41FA5}">
                      <a16:colId xmlns:a16="http://schemas.microsoft.com/office/drawing/2014/main" val="1758199168"/>
                    </a:ext>
                  </a:extLst>
                </a:gridCol>
                <a:gridCol w="759000">
                  <a:extLst>
                    <a:ext uri="{9D8B030D-6E8A-4147-A177-3AD203B41FA5}">
                      <a16:colId xmlns:a16="http://schemas.microsoft.com/office/drawing/2014/main" val="3131097704"/>
                    </a:ext>
                  </a:extLst>
                </a:gridCol>
                <a:gridCol w="639158">
                  <a:extLst>
                    <a:ext uri="{9D8B030D-6E8A-4147-A177-3AD203B41FA5}">
                      <a16:colId xmlns:a16="http://schemas.microsoft.com/office/drawing/2014/main" val="1187126025"/>
                    </a:ext>
                  </a:extLst>
                </a:gridCol>
                <a:gridCol w="561761">
                  <a:extLst>
                    <a:ext uri="{9D8B030D-6E8A-4147-A177-3AD203B41FA5}">
                      <a16:colId xmlns:a16="http://schemas.microsoft.com/office/drawing/2014/main" val="1178362838"/>
                    </a:ext>
                  </a:extLst>
                </a:gridCol>
                <a:gridCol w="561761">
                  <a:extLst>
                    <a:ext uri="{9D8B030D-6E8A-4147-A177-3AD203B41FA5}">
                      <a16:colId xmlns:a16="http://schemas.microsoft.com/office/drawing/2014/main" val="1842572629"/>
                    </a:ext>
                  </a:extLst>
                </a:gridCol>
              </a:tblGrid>
              <a:tr h="135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60727"/>
                  </a:ext>
                </a:extLst>
              </a:tr>
              <a:tr h="324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524469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35.671.410.951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167.485.136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25.357.294.857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501860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35.671.410.951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167.485.136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25.357.294.857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902952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19.259.816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-756.236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15.312.525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863171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121.684.702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124.889.116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3.204.414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95.451.576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135187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555.581.162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555.432.819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-148.343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380.051.730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562537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81.673.227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7.723.084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62.817.099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648475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2.721.693.514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2.626.142.570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-95.550.944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1.870.201.706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963038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82.216.493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82.404.167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187.674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61.287.541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422542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420.451.809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-3.732.326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243.875.906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100688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407.798.297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397.036.281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-10.762.016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358.029.912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20222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10.031.615.939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9.892.216.074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-139.399.865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6.446.965.360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601486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1.037.659.663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1.031.307.826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-6.351.837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772.672.120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143279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1.161.741.047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1.149.305.340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-12.435.707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857.884.873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680228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1.917.492.737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-38.323.155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1.224.389.192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09005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451.304.703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451.296.295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-8.408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324.668.208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429379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11.997.304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-608.215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6.853.972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316023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6.455.193.349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6.505.590.863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50.397.514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5.188.013.058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949101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5.263.943.470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5.557.800.467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293.856.997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4.204.156.253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080402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44.753.617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-1.110.390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30.277.070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999026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2.479.476.563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-5.696.097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1.645.376.909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836256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996.448.533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988.133.392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-8.315.141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655.983.658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149615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28.599.233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27.869.608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-729.625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21.771.029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947831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610.218.659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607.971.519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-2.247.140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422.053.420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924530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12.842.850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11.567.289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-1.275.561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8.478.852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45131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189.870.848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198.529.697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8.658.849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136.696.062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146969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128.411.001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-2.136.646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80.816.220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672819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53.686.745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51.866.876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-1.819.869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38.788.209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955976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97.396.380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96.424.523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-971.857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66.708.361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257888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52.001.799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-480.699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45.906.785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625878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23.478.152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-313.523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19.431.725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736925"/>
                  </a:ext>
                </a:extLst>
              </a:tr>
              <a:tr h="135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136.630.204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136.630.204 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72.375.526</a:t>
                      </a:r>
                    </a:p>
                  </a:txBody>
                  <a:tcPr marL="6325" marR="6325" marT="6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6325" marR="6325" marT="6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27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3568" y="1407259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E1F67BE-A892-4308-8CC6-0B86B716CB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529161"/>
              </p:ext>
            </p:extLst>
          </p:nvPr>
        </p:nvGraphicFramePr>
        <p:xfrm>
          <a:off x="628649" y="1862599"/>
          <a:ext cx="7886702" cy="2362945"/>
        </p:xfrm>
        <a:graphic>
          <a:graphicData uri="http://schemas.openxmlformats.org/drawingml/2006/table">
            <a:tbl>
              <a:tblPr/>
              <a:tblGrid>
                <a:gridCol w="255564">
                  <a:extLst>
                    <a:ext uri="{9D8B030D-6E8A-4147-A177-3AD203B41FA5}">
                      <a16:colId xmlns:a16="http://schemas.microsoft.com/office/drawing/2014/main" val="3526267883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3647825800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1374270056"/>
                    </a:ext>
                  </a:extLst>
                </a:gridCol>
                <a:gridCol w="3066767">
                  <a:extLst>
                    <a:ext uri="{9D8B030D-6E8A-4147-A177-3AD203B41FA5}">
                      <a16:colId xmlns:a16="http://schemas.microsoft.com/office/drawing/2014/main" val="3577186574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2841898857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3175192356"/>
                    </a:ext>
                  </a:extLst>
                </a:gridCol>
                <a:gridCol w="776914">
                  <a:extLst>
                    <a:ext uri="{9D8B030D-6E8A-4147-A177-3AD203B41FA5}">
                      <a16:colId xmlns:a16="http://schemas.microsoft.com/office/drawing/2014/main" val="1630541713"/>
                    </a:ext>
                  </a:extLst>
                </a:gridCol>
                <a:gridCol w="654243">
                  <a:extLst>
                    <a:ext uri="{9D8B030D-6E8A-4147-A177-3AD203B41FA5}">
                      <a16:colId xmlns:a16="http://schemas.microsoft.com/office/drawing/2014/main" val="3145402601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2666981069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2124991307"/>
                    </a:ext>
                  </a:extLst>
                </a:gridCol>
              </a:tblGrid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592618"/>
                  </a:ext>
                </a:extLst>
              </a:tr>
              <a:tr h="3682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83892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461.729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-12.788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336.562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54141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461.729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-12.788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336.562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351647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72.899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49.272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194726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72.899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49.272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6288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200.572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-5.769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167.564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85366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179.798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-4.579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141.924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665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20.774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-1.190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25.640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328538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119.726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362720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21.484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030080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46.622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498086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42.197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378498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9.423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713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501008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SEPTIEMBRE 2018 de Fondo FRP en millones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414A2A4-55E1-401A-AC7D-AC76AB8A4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392606"/>
              </p:ext>
            </p:extLst>
          </p:nvPr>
        </p:nvGraphicFramePr>
        <p:xfrm>
          <a:off x="2520950" y="1836812"/>
          <a:ext cx="4102100" cy="16002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3342355877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37596027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septiembre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0131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67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-609,2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978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1.586,2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1466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2527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-29,0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3423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10.103,9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950938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046E2A0-1949-4587-8989-395ACA007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953074"/>
              </p:ext>
            </p:extLst>
          </p:nvPr>
        </p:nvGraphicFramePr>
        <p:xfrm>
          <a:off x="674053" y="3853036"/>
          <a:ext cx="7886701" cy="1776179"/>
        </p:xfrm>
        <a:graphic>
          <a:graphicData uri="http://schemas.openxmlformats.org/drawingml/2006/table">
            <a:tbl>
              <a:tblPr/>
              <a:tblGrid>
                <a:gridCol w="279274">
                  <a:extLst>
                    <a:ext uri="{9D8B030D-6E8A-4147-A177-3AD203B41FA5}">
                      <a16:colId xmlns:a16="http://schemas.microsoft.com/office/drawing/2014/main" val="1586867096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1807653404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673851413"/>
                    </a:ext>
                  </a:extLst>
                </a:gridCol>
                <a:gridCol w="2915621">
                  <a:extLst>
                    <a:ext uri="{9D8B030D-6E8A-4147-A177-3AD203B41FA5}">
                      <a16:colId xmlns:a16="http://schemas.microsoft.com/office/drawing/2014/main" val="1150782815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2540104237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2627564359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851521009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3385809387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1541507936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1064267435"/>
                    </a:ext>
                  </a:extLst>
                </a:gridCol>
              </a:tblGrid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816220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88786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998.225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521296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3.687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064172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295.225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34189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295.225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839142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295.225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122290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699.313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871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699.313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03240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8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SEPTIEMBRE 2018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3429000"/>
            <a:ext cx="7817594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BB844A9-096B-4D25-92BB-10A356A37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318540"/>
              </p:ext>
            </p:extLst>
          </p:nvPr>
        </p:nvGraphicFramePr>
        <p:xfrm>
          <a:off x="2489200" y="1847534"/>
          <a:ext cx="4165600" cy="16002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377048697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3856008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septiembre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6167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8830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-11.394,4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1755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701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5192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-22,8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390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14.020,4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577583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2C6703F-9EA3-481A-B56F-21075D97F4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46767"/>
              </p:ext>
            </p:extLst>
          </p:nvPr>
        </p:nvGraphicFramePr>
        <p:xfrm>
          <a:off x="642838" y="3787800"/>
          <a:ext cx="7886700" cy="2206980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2445639665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4043360124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1583408858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1999251139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463009420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968643752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606931803"/>
                    </a:ext>
                  </a:extLst>
                </a:gridCol>
                <a:gridCol w="649111">
                  <a:extLst>
                    <a:ext uri="{9D8B030D-6E8A-4147-A177-3AD203B41FA5}">
                      <a16:colId xmlns:a16="http://schemas.microsoft.com/office/drawing/2014/main" val="1484574534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3224422012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724411657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448870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19937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669.327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384,8%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13480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2.145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41533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23150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35949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66038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125.606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524561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125.606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69880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68063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39390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53715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5415760,0%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788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5838" y="1484783"/>
            <a:ext cx="7969985" cy="37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3" y="4136050"/>
            <a:ext cx="783451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E070146-BEED-4A11-9D9F-FB089EA57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150569"/>
              </p:ext>
            </p:extLst>
          </p:nvPr>
        </p:nvGraphicFramePr>
        <p:xfrm>
          <a:off x="645838" y="1939473"/>
          <a:ext cx="7886701" cy="1572970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1647405883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971732254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2318910206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2423614210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348283248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32274093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097304597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1054480841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2953056515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2829728007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260156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13422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644.191.340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2147304466,7%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2147304466,7%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74206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438.798.718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4387987180,0%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4387987180,0%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59220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438.798.718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4387987180,0%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4387987180,0%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86418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438.798.718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4387987180,0%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4387987180,0%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261844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205.392.622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1026963110,0%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1026963110,0%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4790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204.141.301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2041413010,0%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2041413010,0%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36365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1.251.321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12513210,0%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12513210,0%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18884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D2E8151-1D8A-42F9-B866-5737C61DC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128934"/>
              </p:ext>
            </p:extLst>
          </p:nvPr>
        </p:nvGraphicFramePr>
        <p:xfrm>
          <a:off x="645838" y="4438242"/>
          <a:ext cx="7886701" cy="1703083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4113236611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356773242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108255949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1365972795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635878696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532655412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965930213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2383402858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4131954520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2775633327"/>
                    </a:ext>
                  </a:extLst>
                </a:gridCol>
              </a:tblGrid>
              <a:tr h="837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137978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245556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634.661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05498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65006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00054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27599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1043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634.661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2492,1%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2492,1%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39914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623.138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2447,8%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2447,8%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29429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11.523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115230,0%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115230,0%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069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0956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56791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3B533FD-3876-4CEE-A3A7-3570DA1BCC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607142"/>
              </p:ext>
            </p:extLst>
          </p:nvPr>
        </p:nvGraphicFramePr>
        <p:xfrm>
          <a:off x="645739" y="1867174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07392418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16711511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95515999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04716316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55417368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664804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4367765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86527446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15344691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655363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19481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9444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372.428.811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5525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137.070.261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5085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137.070.261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7402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235.358.550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5129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235.358.550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3686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23.153.525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-20.174.455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1174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 Tarapacá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10.598.157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10.598.157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5545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6988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III Atacama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1390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IV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15.030.197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18.626.296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3.596.099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18.553.049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7964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 Valparaíso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18.011.887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18.911.887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12.937.935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1171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 O'Higgins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10.538.517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839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22.086.862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24.717.445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2.630.583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24.717.445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7328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VIII Bío Bío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30.654.248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33.653.829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2.999.581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27.864.652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3974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IX Araucanía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25.597.800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28.597.800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25.463.638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4027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 Los Lagos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18.928.756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22.210.821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3.282.065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22.210.821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0332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 Aysén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7532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 Magallanes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6268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XIII Metropolitana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29.414.362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30.664.060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1.249.698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22.465.956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8119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XIV Los Ríos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11.534.167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12.534.167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10.428.596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9553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XV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4.879.296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7016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52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endParaRPr lang="es-CL" sz="16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acumulada al mes de SEPTIEMBRE de la Partida Tesoro Público, </a:t>
            </a:r>
            <a:r>
              <a:rPr lang="es-CL" sz="1400" b="1" dirty="0"/>
              <a:t>ascendió en moneda nacional a 77,4% </a:t>
            </a:r>
            <a:r>
              <a:rPr lang="es-CL" sz="1400" dirty="0"/>
              <a:t>respecto del presupuesto vigente.  Dentro del presupuesto de ésta Partida, el 83%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consolidado, el presupuesto vigente considera disminuciones por </a:t>
            </a:r>
            <a:r>
              <a:rPr lang="es-CL" sz="1400" b="1" dirty="0"/>
              <a:t>$529.821 millones</a:t>
            </a:r>
            <a:r>
              <a:rPr lang="es-CL" sz="1400" dirty="0"/>
              <a:t>, afectando principalmente al subtítulo 24 “transferencias corrientes” con una reducción de $ 696.588 millones, y al subtítulo 27 “aporte fiscal libre” con un incremento de $ 167.485 millones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>
                <a:solidFill>
                  <a:prstClr val="black"/>
                </a:solidFill>
              </a:rPr>
              <a:t>El </a:t>
            </a:r>
            <a:r>
              <a:rPr lang="es-CL" sz="1400" b="1" dirty="0">
                <a:solidFill>
                  <a:prstClr val="black"/>
                </a:solidFill>
              </a:rPr>
              <a:t>gasto de la Partida </a:t>
            </a:r>
            <a:r>
              <a:rPr lang="es-CL" sz="1400" dirty="0">
                <a:solidFill>
                  <a:prstClr val="black"/>
                </a:solidFill>
              </a:rPr>
              <a:t>en</a:t>
            </a:r>
            <a:r>
              <a:rPr lang="es-CL" sz="1400" b="1" dirty="0">
                <a:solidFill>
                  <a:prstClr val="black"/>
                </a:solidFill>
              </a:rPr>
              <a:t> dólares, al mes de SEPTIEMBRE alcanzó un 104,1%, </a:t>
            </a:r>
            <a:r>
              <a:rPr lang="es-CL" sz="1400" dirty="0">
                <a:solidFill>
                  <a:prstClr val="black"/>
                </a:solidFill>
              </a:rPr>
              <a:t>respecto al presupuesto vigente.  Ello debido, fundamentalmente, a que los Subtítulos 22 “bienes y servicios de consumo” y 34 “servicio de la deuda”, presentaron una ejecución de 244,7% y 391,2% respectivamente.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Respecto a la ejecución de los Programas presupuestarios, en moneda nacional, se destaca lo siguiente: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720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86104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827584" y="1531243"/>
            <a:ext cx="76328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septiembre 2018 del Fondo en millones de dólares (información trimestral)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52322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55F5821-311D-4E39-9854-7B69949EF0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116734"/>
              </p:ext>
            </p:extLst>
          </p:nvPr>
        </p:nvGraphicFramePr>
        <p:xfrm>
          <a:off x="2489200" y="1965445"/>
          <a:ext cx="4165600" cy="16002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199085159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98295494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septiembre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8807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30 junio de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681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2022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9055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5296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2186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323072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2B6C223-DA4B-4D1A-8F6F-5141EF947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638341"/>
              </p:ext>
            </p:extLst>
          </p:nvPr>
        </p:nvGraphicFramePr>
        <p:xfrm>
          <a:off x="628649" y="4339729"/>
          <a:ext cx="7886701" cy="151372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06581235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12946469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22615105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69675496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1831017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417862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2203818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05284255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5787744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59951185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8026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4636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200.846.560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9695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36.011.677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9772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36.011.677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10727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36.011.677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6668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164.834.883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3508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164.834.883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09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400" b="1" dirty="0">
                <a:solidFill>
                  <a:prstClr val="black"/>
                </a:solidFill>
              </a:rPr>
              <a:t>Subsidios</a:t>
            </a:r>
            <a:r>
              <a:rPr lang="es-CL" sz="1400" dirty="0">
                <a:solidFill>
                  <a:prstClr val="black"/>
                </a:solidFill>
              </a:rPr>
              <a:t>, con $803.418 millones ejecutados, equivalente a un 71,8%, donde las principales erogaciones correspondieron a transferencias corrientes por $355.416 millones para el “Fondo Único de Prestaciones Familiares y Subsidios de Cesantía”; $207.870 millones para el “Fondo Nacional de Subsidio Familiar”; $68.300 millones para el “Fondo Único de Prestaciones Familiares y Subsidios de Cesantía”; y, $47.485 millones para la “Subsidio Agua Potable Art.1° Ley N°18.778”, que en conjunto representan el 84% de la ejecución.</a:t>
            </a:r>
            <a:r>
              <a:rPr lang="es-CL" sz="14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400" b="1" dirty="0">
                <a:solidFill>
                  <a:prstClr val="black"/>
                </a:solidFill>
              </a:rPr>
              <a:t>Operaciones Complementarias</a:t>
            </a:r>
            <a:r>
              <a:rPr lang="es-CL" sz="1400" dirty="0">
                <a:solidFill>
                  <a:prstClr val="black"/>
                </a:solidFill>
              </a:rPr>
              <a:t>, presentó un 128% de ejecución, explicado por el nivel de erogación del subtítulo 30 “adquisición de activos financieros” (ítem compra de títulos y valores), que alcanza los $2.302.506 millones por sobre el presupuesto inicial y vigente de dicha asignación, representando a su vez el 56,4% del gasto total del programa,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Servicio de la Deuda Pública</a:t>
            </a:r>
            <a:r>
              <a:rPr lang="es-CL" sz="1400" dirty="0"/>
              <a:t>, registra un </a:t>
            </a:r>
            <a:r>
              <a:rPr lang="es-CL" sz="1400" b="1" dirty="0"/>
              <a:t>gasto de 89,8% en moneda nacional.</a:t>
            </a:r>
            <a:r>
              <a:rPr lang="es-CL" sz="1400" dirty="0">
                <a:solidFill>
                  <a:prstClr val="black"/>
                </a:solidFill>
              </a:rPr>
              <a:t>  Mientras que el presupuesto </a:t>
            </a:r>
            <a:r>
              <a:rPr lang="es-CL" sz="1400" b="1" dirty="0">
                <a:solidFill>
                  <a:prstClr val="black"/>
                </a:solidFill>
              </a:rPr>
              <a:t>en dólares </a:t>
            </a:r>
            <a:r>
              <a:rPr lang="es-CL" sz="1400" dirty="0">
                <a:solidFill>
                  <a:prstClr val="black"/>
                </a:solidFill>
              </a:rPr>
              <a:t>presenta un gasto de 391,2%,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400" b="1" dirty="0"/>
              <a:t>Aporte Fiscal Libre</a:t>
            </a:r>
            <a:r>
              <a:rPr lang="es-CL" sz="1400" dirty="0"/>
              <a:t>, presentó una ejecución de 71,1%, destacando las transferencias efectuadas al Ministerio de Hacienda, al Ministerio de la Mujer y la Equidad de Género, y al Servicio Electoral, con un 90,2%, 88,3% y un 82,8% respectivamente. 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400" dirty="0"/>
              <a:t>El </a:t>
            </a:r>
            <a:r>
              <a:rPr lang="es-CL" sz="1400" b="1" dirty="0"/>
              <a:t>Fondo de Estabilidad Económica y Social (FEES) </a:t>
            </a:r>
            <a:r>
              <a:rPr lang="es-CL" sz="1400" dirty="0"/>
              <a:t>presenta un saldo de activos a SEPTIEMBRE por </a:t>
            </a:r>
            <a:r>
              <a:rPr lang="es-CL" sz="1400" b="1" dirty="0"/>
              <a:t>US$14.020,4 millones</a:t>
            </a:r>
            <a:r>
              <a:rPr lang="es-CL" sz="1400" dirty="0"/>
              <a:t>, por su lado el </a:t>
            </a:r>
            <a:r>
              <a:rPr lang="es-CL" sz="1400" b="1" dirty="0"/>
              <a:t>Fondo de Reserva de Pensiones (FRP)</a:t>
            </a:r>
            <a:r>
              <a:rPr lang="es-CL" sz="1400" dirty="0"/>
              <a:t> acumula </a:t>
            </a:r>
            <a:r>
              <a:rPr lang="es-CL" sz="1400" b="1" dirty="0"/>
              <a:t>US$10.103,9 millones</a:t>
            </a:r>
            <a:r>
              <a:rPr lang="es-CL" sz="1400" dirty="0"/>
              <a:t>, mientras que el </a:t>
            </a:r>
            <a:r>
              <a:rPr lang="es-CL" sz="1400" b="1" dirty="0"/>
              <a:t>Fondo para Diagnóstico y Tratamiento de Alto Costo</a:t>
            </a:r>
            <a:r>
              <a:rPr lang="es-CL" sz="1400" dirty="0"/>
              <a:t> mantiene un saldo acumulado a junio de </a:t>
            </a:r>
            <a:r>
              <a:rPr lang="es-CL" sz="1400" b="1" dirty="0"/>
              <a:t>$179.570 millones</a:t>
            </a:r>
            <a:r>
              <a:rPr lang="es-CL" sz="1400" dirty="0"/>
              <a:t>, y</a:t>
            </a:r>
            <a:endParaRPr lang="es-CL" sz="14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400" dirty="0"/>
              <a:t>Para el </a:t>
            </a:r>
            <a:r>
              <a:rPr lang="es-CL" sz="1400" b="1" dirty="0"/>
              <a:t>Fondo para la Educación (FE) y</a:t>
            </a:r>
            <a:r>
              <a:rPr lang="es-CL" sz="1400" dirty="0"/>
              <a:t> </a:t>
            </a:r>
            <a:r>
              <a:rPr lang="es-CL" sz="1400" b="1" dirty="0"/>
              <a:t>Fondo de Apoyo Regional (FAR)</a:t>
            </a:r>
            <a:r>
              <a:rPr lang="es-CL" sz="1400" dirty="0"/>
              <a:t> no se entrega información respecto de los saldos acumulados y movimientos de recursos actualizado al mes de SEPTIEMBRE.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</p:spTree>
    <p:extLst>
      <p:ext uri="{BB962C8B-B14F-4D97-AF65-F5344CB8AC3E}">
        <p14:creationId xmlns:p14="http://schemas.microsoft.com/office/powerpoint/2010/main" val="596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3949888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340768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6" y="6359411"/>
            <a:ext cx="73448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4365104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A05E590-4966-4101-90F7-2B3196215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763313"/>
              </p:ext>
            </p:extLst>
          </p:nvPr>
        </p:nvGraphicFramePr>
        <p:xfrm>
          <a:off x="755576" y="1700808"/>
          <a:ext cx="7658099" cy="2280124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1631445850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347209404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2408136842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284422069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916062514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581615532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2372733413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529289439"/>
                    </a:ext>
                  </a:extLst>
                </a:gridCol>
              </a:tblGrid>
              <a:tr h="16537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251640"/>
                  </a:ext>
                </a:extLst>
              </a:tr>
              <a:tr h="26459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139645"/>
                  </a:ext>
                </a:extLst>
              </a:tr>
              <a:tr h="165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42.907.021.205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42.377.200.195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-529.821.010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32.781.677.126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121799"/>
                  </a:ext>
                </a:extLst>
              </a:tr>
              <a:tr h="16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781692"/>
                  </a:ext>
                </a:extLst>
              </a:tr>
              <a:tr h="16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197.966.001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527452"/>
                  </a:ext>
                </a:extLst>
              </a:tr>
              <a:tr h="16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3.735.610.705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3.039.022.193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-696.588.512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1.652.568.034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49780"/>
                  </a:ext>
                </a:extLst>
              </a:tr>
              <a:tr h="16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8.972.751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42.703.562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07149"/>
                  </a:ext>
                </a:extLst>
              </a:tr>
              <a:tr h="16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35.671.410.951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167.485.136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25.357.294.857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638561"/>
                  </a:ext>
                </a:extLst>
              </a:tr>
              <a:tr h="16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256.702.540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151.748.051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268803"/>
                  </a:ext>
                </a:extLst>
              </a:tr>
              <a:tr h="16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124.575.504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124.437.504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2.809.804.236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201148"/>
                  </a:ext>
                </a:extLst>
              </a:tr>
              <a:tr h="16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923.233.755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-378.526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610.311.277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467883"/>
                  </a:ext>
                </a:extLst>
              </a:tr>
              <a:tr h="16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1.959.198.196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879182"/>
                  </a:ext>
                </a:extLst>
              </a:tr>
              <a:tr h="165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6811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5638629-7D28-4B36-B6F7-6A34E3B1A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296828"/>
              </p:ext>
            </p:extLst>
          </p:nvPr>
        </p:nvGraphicFramePr>
        <p:xfrm>
          <a:off x="755576" y="4699185"/>
          <a:ext cx="7658099" cy="1647496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392254593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281693989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2265796061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021320367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742048447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596938829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3112354465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1447399960"/>
                    </a:ext>
                  </a:extLst>
                </a:gridCol>
              </a:tblGrid>
              <a:tr h="16949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218177"/>
                  </a:ext>
                </a:extLst>
              </a:tr>
              <a:tr h="27119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832426"/>
                  </a:ext>
                </a:extLst>
              </a:tr>
              <a:tr h="1694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3.661.378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4.133.933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472.555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4.305.359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267517"/>
                  </a:ext>
                </a:extLst>
              </a:tr>
              <a:tr h="169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383507"/>
                  </a:ext>
                </a:extLst>
              </a:tr>
              <a:tr h="169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06362"/>
                  </a:ext>
                </a:extLst>
              </a:tr>
              <a:tr h="169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921992"/>
                  </a:ext>
                </a:extLst>
              </a:tr>
              <a:tr h="169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336.562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665719"/>
                  </a:ext>
                </a:extLst>
              </a:tr>
              <a:tr h="169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3.323.664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2.652.979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682972"/>
                  </a:ext>
                </a:extLst>
              </a:tr>
              <a:tr h="169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70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457376"/>
            <a:ext cx="800323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34076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088718"/>
            <a:ext cx="79821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683569" y="5843989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C6E2FB9-3407-4EB8-A1B1-634ABE8C0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905314"/>
              </p:ext>
            </p:extLst>
          </p:nvPr>
        </p:nvGraphicFramePr>
        <p:xfrm>
          <a:off x="628651" y="1700808"/>
          <a:ext cx="7886698" cy="1705229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1907257381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184646989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3651379936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099954711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411523242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064887877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885980188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681413984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1418997532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879591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27817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803.418.559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12272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3.176.685.773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-697.122.563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4.066.874.586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7868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2.350.708.788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-183.583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2.110.946.247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39446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19.259.816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-756.236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15.312.525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06885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644.191.340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2147304466,7%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2147304466,7%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69907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372.428.811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8118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Diagnóstio y Tratamiento de Alto Costo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200.846.560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274738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0655087-B761-437A-9884-4285D7F91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314247"/>
              </p:ext>
            </p:extLst>
          </p:nvPr>
        </p:nvGraphicFramePr>
        <p:xfrm>
          <a:off x="628651" y="4336348"/>
          <a:ext cx="7886698" cy="1527601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2513589663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2937243652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1341467893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310215382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132269597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123494965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911117591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1015844867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39738939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02416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754011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3.195.724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485.343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1.212.642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11890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1.290.743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27946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461.729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-12.788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336.562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634008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998.225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68274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669.327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33523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634.661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729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407260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3CE160D-66AC-4E46-96EC-A6E0935BA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545642"/>
              </p:ext>
            </p:extLst>
          </p:nvPr>
        </p:nvGraphicFramePr>
        <p:xfrm>
          <a:off x="573731" y="1694699"/>
          <a:ext cx="7886701" cy="4092265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84452021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80807254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60676748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83976909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63231014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585008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5119576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81943913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85705320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26590664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5648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6296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803.418.559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6169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758.012.610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343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689.712.209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3814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1.052.469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75748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XII y la Antártica Chilena, y Subsidio  Isla de Pascua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32.333.124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862485"/>
                  </a:ext>
                </a:extLst>
              </a:tr>
              <a:tr h="1454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355.416.441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419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1732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207.870.800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9282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47.485.340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4327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45.554.035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1401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 de 2006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51509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2767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9792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68.300.401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21"/>
                  </a:ext>
                </a:extLst>
              </a:tr>
              <a:tr h="195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68.300.401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4745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45.405.949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4187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45.405.949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77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42.436.362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417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2.111.240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218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858.347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0701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Subsidios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77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7259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496714E-11BE-4EE5-A6F8-725469F5AEF8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1936236"/>
          <a:ext cx="7886698" cy="4130115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14074135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473797276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2049018410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179165368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55416895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86176421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51491380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472351391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68408870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863544538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259913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51261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3.176.685.773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-697.122.563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4.066.874.586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67774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82.912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13261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197.966.001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58004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78.869.827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52278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39.460.160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74991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9.370.482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72001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30.039.185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8783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119.096.174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95216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119.096.174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83186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09373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65415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2.603.941.367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1.907.904.855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-696.036.512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858.543.747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6701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71.197.010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61.430.609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6866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612.582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26608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5.588.245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75201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223.166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11939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8.033.512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041917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15.181.769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52008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18385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59.831.939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26.001.939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24.654.238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97392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3.097.422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32677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4.039.675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984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2242710-6CE3-4E5A-9D73-86C4619E797D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1888212"/>
          <a:ext cx="7886698" cy="4226164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2037836801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203934247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97709673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411670279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31143490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84127544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14802008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11932394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25254073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816700297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535855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2638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635.907.224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81862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50781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1.108.506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9833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Ley N° 20.630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438.798.718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18717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74399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1.628.622.463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962.585.951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-666.036.512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161.197.860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63550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317.307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6500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963.295.528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684.769.970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-278.525.558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117.890.419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0543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3.748.455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577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5.079.400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07694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3.094.601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55410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5.082.596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65326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501.598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75475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2.387.272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10717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-4.072.504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-4.072.514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36508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18686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Distribución Suplementaria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296.419.192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67.669.192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-228.750.000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36515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267.463.677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110.568.921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-156.894.756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445766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3.051.695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37572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8.691.718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39532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4.936.138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00324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3.361.327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974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3779</TotalTime>
  <Words>6100</Words>
  <Application>Microsoft Office PowerPoint</Application>
  <PresentationFormat>Presentación en pantalla (4:3)</PresentationFormat>
  <Paragraphs>3144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Imagen de mapa de bits</vt:lpstr>
      <vt:lpstr>EJECUCIÓN ACUMULADA DE GASTOS PRESUPUESTARIOS AL MES DE SEPTIEMBRE DE 2018 PARTIDA 50: TESORO PÚBLICO</vt:lpstr>
      <vt:lpstr>EJECUCIÓN ACUMULADA DE GASTOS A SEPTIEMBRE DE 2018  PARTIDA 50 TESORO PÚBLICO</vt:lpstr>
      <vt:lpstr>EJECUCIÓN ACUMULADA DE GASTOS A SEPTIEMBRE DE 2018  PARTIDA 50 TESORO PÚBLICO</vt:lpstr>
      <vt:lpstr>EJECUCIÓN ACUMULADA DE GASTOS A SEPTIEMBRE DE 2018  PARTIDA 50 TESORO PÚBLICO</vt:lpstr>
      <vt:lpstr>EJECUCIÓN ACUMULADA DE GASTOS A SEPTIEMBRE DE 2018  PARTIDA 50 TESORO PÚBLICO</vt:lpstr>
      <vt:lpstr>EJECUCIÓN ACUMULADA DE GASTOS A SEPTIEMBRE DE 2018  PARTIDA 50 RESUMEN POR CAPÍTULOS</vt:lpstr>
      <vt:lpstr>EJECUCIÓN ACUMULADA DE GASTOS A SEPTIEMBRE DE 2018  PARTIDA 50. CAPÍTULO 01. PROGRAMA 02:  SUBSIDIOS</vt:lpstr>
      <vt:lpstr>EJECUCIÓN ACUMULADA DE GASTOS A SEPTIEMBRE DE 2018  PARTIDA 50. CAPÍTULO 01. PROGRAMA 03:  OPERACIONES COMPLEMENTARIAS</vt:lpstr>
      <vt:lpstr>EJECUCIÓN ACUMULADA DE GASTOS A SEPTIEMBRE DE 2018  PARTIDA 50. CAPÍTULO 01. PROGRAMA 03:  OPERACIONES COMPLEMENTARIAS</vt:lpstr>
      <vt:lpstr>EJECUCIÓN ACUMULADA DE GASTOS A SEPTIEMBRE DE 2018  PARTIDA 50. CAPÍTULO 01. PROGRAMA 03:  OPERACIONES COMPLEMENTARIAS</vt:lpstr>
      <vt:lpstr>EJECUCIÓN ACUMULADA DE GASTOS A SEPTIEMBRE DE 2018  PARTIDA 50. CAPÍTULO 01. PROGRAMA 03:  OPERACIONES COMPLEMENTARIAS</vt:lpstr>
      <vt:lpstr>EJECUCIÓN ACUMULADA DE GASTOS A SEPTIEMBRE DE 2018  PARTIDA 50. CAPÍTULO 01. PROGRAMA 03:  OPERACIONES COMPLEMENTARIAS</vt:lpstr>
      <vt:lpstr>EJECUCIÓN ACUMULADA DE GASTOS A SEPTIEMBRE DE 2018  PARTIDA 50. CAPÍTULO 01. PROGRAMA 04:  SERVICIO DE LA DEUDA PÚBLICA</vt:lpstr>
      <vt:lpstr>EJECUCIÓN ACUMULADA DE GASTOS A SEPTIEMBRE DE 2018  PARTIDA 50. CAPÍTULO 01. PROGRAMA 05:  APORTE FISCAL LIBRE</vt:lpstr>
      <vt:lpstr>EJECUCIÓN ACUMULADA DE GASTOS A SEPTIEMBRE DE 2018  PARTIDA 50. CAPÍTULO 01. PROGRAMA 05:  APORTE FISCAL LIBRE</vt:lpstr>
      <vt:lpstr>EJECUCIÓN ACUMULADA DE GASTOS A SEPTIEMBRE DE 2018  PARTIDA 50. CAPÍTULO 01. PROGRAMA 06:  FONDO DE RESERVA DE PENSIONES</vt:lpstr>
      <vt:lpstr>EJECUCIÓN ACUMULADA DE GASTOS A SEPTIEMBRE DE 2018  PARTIDA 50. CAPÍTULO 01. PROGRAMA 07:  FONDO DE ESTABILIZACIÓN ECONÓMICA Y SOCIAL</vt:lpstr>
      <vt:lpstr>EJECUCIÓN ACUMULADA DE GASTOS A SEPTIEMBRE DE 2018  PARTIDA 50. CAPÍTULO 01. PROGRAMA 08:  FONDO PARA LA EDUCACIÓN</vt:lpstr>
      <vt:lpstr>EJECUCIÓN ACUMULADA DE GASTOS A SEPTIEMBRE DE 2018  PARTIDA 50. CAPÍTULO 01. PROGRAMA 09:  FONDO DE APOYO REGIONAL</vt:lpstr>
      <vt:lpstr>EJECUCIÓN ACUMULADA DE GASTOS A SEPTIEMBRE DE 2018  PARTIDA 50. CAPÍTULO 01. PROGRAMA 10:  FONDO PARA DIAGNÓSTICOS Y TRATAMIENTOS DE ALTO COSTO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230</cp:revision>
  <cp:lastPrinted>2016-08-01T14:19:25Z</cp:lastPrinted>
  <dcterms:created xsi:type="dcterms:W3CDTF">2016-06-23T13:38:47Z</dcterms:created>
  <dcterms:modified xsi:type="dcterms:W3CDTF">2019-01-08T19:19:09Z</dcterms:modified>
</cp:coreProperties>
</file>