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359AFA7-35EE-4C48-92E7-060F1FEE161A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178503"/>
          <a:ext cx="7886698" cy="3645582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42150859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65864981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808286369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393833782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500041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965801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6207400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591579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74903949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356608143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4119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992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1.006.316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1.006.316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503.157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724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2946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82214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1.121.177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417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67928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42362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42.703.562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08977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8.972.741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42.703.562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29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42.703.562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427035620,0%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427035620,0%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0209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887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5852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67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2.302.506.470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7675021566,7%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7675021566,7%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1432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2.302.506.470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23025064700,0%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23025064700,0%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8271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113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9544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1.000.393.884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-1.068.526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665.071.894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88172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4468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52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426" y="517966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DB04CE-DABA-482C-9D14-B8BF0DE7C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60637"/>
              </p:ext>
            </p:extLst>
          </p:nvPr>
        </p:nvGraphicFramePr>
        <p:xfrm>
          <a:off x="645742" y="1732131"/>
          <a:ext cx="7886698" cy="3393738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399040571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93234035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543808690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59847550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6747948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65622533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8737563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4438869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825427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608891930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0582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5902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945.516.418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-1.068.526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618.792.140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99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77.458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20.082.106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5317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8506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955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316.971.460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203.535.050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5176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27.765.904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19.721.944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8476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7553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233.615.116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91339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0286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54483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2001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5.637.485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5.319.542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0267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46.279.754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7521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26.499.553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73443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19.721.943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0654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620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946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691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8E58C42-9AD8-429D-863D-C898930BA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74986"/>
              </p:ext>
            </p:extLst>
          </p:nvPr>
        </p:nvGraphicFramePr>
        <p:xfrm>
          <a:off x="576388" y="1916832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65062679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67940373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227743304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18198740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6241726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983347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3046789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6233097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062949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17856201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8411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335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3.195.724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1.212.642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0747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172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267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700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4744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964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4078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8504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7949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69913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9221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6819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2.623.052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1.193.399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649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708.056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049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492.640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056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605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984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9390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345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31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4221088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8BCCF8-DF71-4A4D-86AD-6A11568D7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81949"/>
              </p:ext>
            </p:extLst>
          </p:nvPr>
        </p:nvGraphicFramePr>
        <p:xfrm>
          <a:off x="573732" y="1857946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416139835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717689354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752834851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111972456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429381498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113224784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3044281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625119048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397996749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997162706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364559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30354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2.110.946.247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96587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151.748.051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90982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1.959.198.196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3884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9261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21656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1.222.663.570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934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332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153.978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36618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16720,0%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8530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4349C41-FD72-458E-BC74-F51D89278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830374"/>
              </p:ext>
            </p:extLst>
          </p:nvPr>
        </p:nvGraphicFramePr>
        <p:xfrm>
          <a:off x="573732" y="4558397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845657414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98493036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748180236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94216603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02467863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54661210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685469696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22139793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56967655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774203674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564781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80280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1.290.743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833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1.290.743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5648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0569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1.002.230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3653,9%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3653,9%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82321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4540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1473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0472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1878,5%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277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8E4B41-E1B5-41FB-A13B-067A5361E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875476"/>
              </p:ext>
            </p:extLst>
          </p:nvPr>
        </p:nvGraphicFramePr>
        <p:xfrm>
          <a:off x="755576" y="1763920"/>
          <a:ext cx="7704857" cy="4655528"/>
        </p:xfrm>
        <a:graphic>
          <a:graphicData uri="http://schemas.openxmlformats.org/drawingml/2006/table">
            <a:tbl>
              <a:tblPr/>
              <a:tblGrid>
                <a:gridCol w="249671">
                  <a:extLst>
                    <a:ext uri="{9D8B030D-6E8A-4147-A177-3AD203B41FA5}">
                      <a16:colId xmlns:a16="http://schemas.microsoft.com/office/drawing/2014/main" val="3191954429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3520738282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2963222315"/>
                    </a:ext>
                  </a:extLst>
                </a:gridCol>
                <a:gridCol w="2996056">
                  <a:extLst>
                    <a:ext uri="{9D8B030D-6E8A-4147-A177-3AD203B41FA5}">
                      <a16:colId xmlns:a16="http://schemas.microsoft.com/office/drawing/2014/main" val="2789238569"/>
                    </a:ext>
                  </a:extLst>
                </a:gridCol>
                <a:gridCol w="719054">
                  <a:extLst>
                    <a:ext uri="{9D8B030D-6E8A-4147-A177-3AD203B41FA5}">
                      <a16:colId xmlns:a16="http://schemas.microsoft.com/office/drawing/2014/main" val="1990265749"/>
                    </a:ext>
                  </a:extLst>
                </a:gridCol>
                <a:gridCol w="719054">
                  <a:extLst>
                    <a:ext uri="{9D8B030D-6E8A-4147-A177-3AD203B41FA5}">
                      <a16:colId xmlns:a16="http://schemas.microsoft.com/office/drawing/2014/main" val="1758199168"/>
                    </a:ext>
                  </a:extLst>
                </a:gridCol>
                <a:gridCol w="759000">
                  <a:extLst>
                    <a:ext uri="{9D8B030D-6E8A-4147-A177-3AD203B41FA5}">
                      <a16:colId xmlns:a16="http://schemas.microsoft.com/office/drawing/2014/main" val="3131097704"/>
                    </a:ext>
                  </a:extLst>
                </a:gridCol>
                <a:gridCol w="639158">
                  <a:extLst>
                    <a:ext uri="{9D8B030D-6E8A-4147-A177-3AD203B41FA5}">
                      <a16:colId xmlns:a16="http://schemas.microsoft.com/office/drawing/2014/main" val="1187126025"/>
                    </a:ext>
                  </a:extLst>
                </a:gridCol>
                <a:gridCol w="561761">
                  <a:extLst>
                    <a:ext uri="{9D8B030D-6E8A-4147-A177-3AD203B41FA5}">
                      <a16:colId xmlns:a16="http://schemas.microsoft.com/office/drawing/2014/main" val="1178362838"/>
                    </a:ext>
                  </a:extLst>
                </a:gridCol>
                <a:gridCol w="561761">
                  <a:extLst>
                    <a:ext uri="{9D8B030D-6E8A-4147-A177-3AD203B41FA5}">
                      <a16:colId xmlns:a16="http://schemas.microsoft.com/office/drawing/2014/main" val="1842572629"/>
                    </a:ext>
                  </a:extLst>
                </a:gridCol>
              </a:tblGrid>
              <a:tr h="135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060727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524469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35.671.410.951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167.485.136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25.357.294.857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01860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35.671.410.951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167.485.136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25.357.294.857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902952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19.259.816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-756.236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15.312.525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863171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124.889.116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3.204.414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95.451.576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135187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555.432.819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-148.343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380.051.730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562537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81.673.227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7.723.084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62.817.099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48475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2.626.142.570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-95.550.944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1.870.201.706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6303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82.404.167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61.287.541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422542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420.451.809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-3.732.326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243.875.906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10068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397.036.281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-10.762.016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358.029.912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20222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9.892.216.074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-139.399.865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6.446.965.360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601486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1.031.307.826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-6.351.837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772.672.120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143279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1.149.305.340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-12.435.707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857.884.873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8022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1.917.492.737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-38.323.155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1.224.389.192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09005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451.296.295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324.668.208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29379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11.997.304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-608.215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6.853.972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316023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6.505.590.863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50.397.514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5.188.013.058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49101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5.557.800.467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293.856.997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4.204.156.253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0402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44.753.617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-1.110.390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30.277.070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999026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2.479.476.563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-5.696.097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1.645.376.909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836256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988.133.392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-8.315.141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655.983.658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49615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27.869.608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-729.625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21.771.029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947831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607.971.519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-2.247.140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422.053.420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924530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11.567.289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-1.275.561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8.478.852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45131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198.529.697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8.658.849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136.696.062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146969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128.411.001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-2.136.646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80.816.220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672819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53.686.745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51.866.876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-1.819.869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38.788.209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955976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96.424.523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-971.857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66.708.361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25788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52.001.799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-480.699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45.906.785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25878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23.478.152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-313.523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19.431.725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736925"/>
                  </a:ext>
                </a:extLst>
              </a:tr>
              <a:tr h="13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136.630.204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136.630.204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72.375.526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27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1F67BE-A892-4308-8CC6-0B86B716C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529161"/>
              </p:ext>
            </p:extLst>
          </p:nvPr>
        </p:nvGraphicFramePr>
        <p:xfrm>
          <a:off x="628649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3526267883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3647825800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1374270056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3577186574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2841898857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3175192356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1630541713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3145402601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666981069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124991307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592618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3892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336.562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4141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336.562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35164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9472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6288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-5.769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167.564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8536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179.798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-4.579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665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25.640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28538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119.726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6272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3008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49808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378498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713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2018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414A2A4-55E1-401A-AC7D-AC76AB8A4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392606"/>
              </p:ext>
            </p:extLst>
          </p:nvPr>
        </p:nvGraphicFramePr>
        <p:xfrm>
          <a:off x="2520950" y="1836812"/>
          <a:ext cx="4102100" cy="1600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342355877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37596027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13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67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-609,2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978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1.586,2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1466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527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342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10.103,9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95093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46E2A0-1949-4587-8989-395ACA007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53074"/>
              </p:ext>
            </p:extLst>
          </p:nvPr>
        </p:nvGraphicFramePr>
        <p:xfrm>
          <a:off x="674053" y="3853036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1586867096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1807653404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673851413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1150782815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540104237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627564359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851521009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385809387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1541507936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1064267435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816220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8786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998.225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52129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06417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3418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83914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2229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699.313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871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699.313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324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B844A9-096B-4D25-92BB-10A356A37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318540"/>
              </p:ext>
            </p:extLst>
          </p:nvPr>
        </p:nvGraphicFramePr>
        <p:xfrm>
          <a:off x="2489200" y="1847534"/>
          <a:ext cx="4165600" cy="1600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77048697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3856008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6167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8830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-11.394,4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755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7012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19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90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14.020,4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7758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C6703F-9EA3-481A-B56F-21075D97F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6767"/>
              </p:ext>
            </p:extLst>
          </p:nvPr>
        </p:nvGraphicFramePr>
        <p:xfrm>
          <a:off x="642838" y="3787800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244563966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4043360124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583408858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199925113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46300942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96864375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606931803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1484574534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3224422012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724411657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448870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19937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669.327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3480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4153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23150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5949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66038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52456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125.606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69880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68063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3939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3715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78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070146-BEED-4A11-9D9F-FB089EA57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150569"/>
              </p:ext>
            </p:extLst>
          </p:nvPr>
        </p:nvGraphicFramePr>
        <p:xfrm>
          <a:off x="645838" y="1939473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647405883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97173225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318910206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423614210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348283248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3227409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097304597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1054480841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953056515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829728007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260156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13422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644.191.340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2147304466,7%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2147304466,7%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4206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438.798.718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4387987180,0%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4387987180,0%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59220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438.798.718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4387987180,0%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4387987180,0%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86418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438.798.718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4387987180,0%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4387987180,0%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26184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205.392.622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1026963110,0%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1026963110,0%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4790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204.141.301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2041413010,0%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2041413010,0%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36365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1.251.321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12513210,0%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12513210,0%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1888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2E8151-1D8A-42F9-B866-5737C61DC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128934"/>
              </p:ext>
            </p:extLst>
          </p:nvPr>
        </p:nvGraphicFramePr>
        <p:xfrm>
          <a:off x="645838" y="4438242"/>
          <a:ext cx="7886701" cy="1703083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4113236611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356773242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08255949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1365972795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635878696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532655412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965930213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2383402858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4131954520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2775633327"/>
                    </a:ext>
                  </a:extLst>
                </a:gridCol>
              </a:tblGrid>
              <a:tr h="83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137978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4555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634.661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5498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65006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0054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27599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1043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634.661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2492,1%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2492,1%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39914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623.138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2447,8%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2447,8%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29429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069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56791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B533FD-3876-4CEE-A3A7-3570DA1BC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07142"/>
              </p:ext>
            </p:extLst>
          </p:nvPr>
        </p:nvGraphicFramePr>
        <p:xfrm>
          <a:off x="645739" y="1867174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739241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6711511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9551599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04716316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5417368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6480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4367765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8652744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534469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655363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9481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444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372.428.811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525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137.070.261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085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137.070.261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402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235.358.550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5129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235.358.550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686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23.153.525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-20.174.455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174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10.598.157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10.598.157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4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6988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390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18.553.049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7964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12.937.935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1171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10.538.517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839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732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33.653.829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27.864.652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974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25.463.638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4027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332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753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6268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8119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10.428.596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9553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016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5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SEPTIEMBRE de la Partida Tesoro Público, </a:t>
            </a:r>
            <a:r>
              <a:rPr lang="es-CL" sz="1400" b="1" dirty="0"/>
              <a:t>ascendió en moneda nacional a 77,4%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disminuciones por </a:t>
            </a:r>
            <a:r>
              <a:rPr lang="es-CL" sz="1400" b="1" dirty="0"/>
              <a:t>$529.821 millones</a:t>
            </a:r>
            <a:r>
              <a:rPr lang="es-CL" sz="1400" dirty="0"/>
              <a:t>, afectando principalmente al subtítulo 24 “transferencias corrientes” con una reducción de $ 696.588 millones, y al subtítulo 27 “aporte fiscal libre” con un incremento de $ 167.485 millones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SEPTIEMBRE alcanzó un 104,1%,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Subtítulos 22 “bienes y servicios de consumo” y 34 “servicio de la deuda”, presentaron una ejecución de 244,7% y 391,2% respectivamente.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27584" y="1531243"/>
            <a:ext cx="76328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2018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5F5821-311D-4E39-9854-7B69949EF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16734"/>
              </p:ext>
            </p:extLst>
          </p:nvPr>
        </p:nvGraphicFramePr>
        <p:xfrm>
          <a:off x="2489200" y="1965445"/>
          <a:ext cx="4165600" cy="1600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199085159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98295494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8807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junio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68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202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9055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5296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218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32307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B6C223-DA4B-4D1A-8F6F-5141EF9471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638341"/>
              </p:ext>
            </p:extLst>
          </p:nvPr>
        </p:nvGraphicFramePr>
        <p:xfrm>
          <a:off x="628649" y="4339729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658123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2946469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22615105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69675496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183101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417862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2203818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05284255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5787744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9951185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8026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463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200.846.560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9695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9772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0727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668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164.834.883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3508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164.834.883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$803.418 millones ejecutados, equivalente a un 71,8%, donde las principales erogaciones correspondieron a transferencias corrientes por $355.416 millones para el “Fondo Único de Prestaciones Familiares y Subsidios de Cesantía”; $207.870 millones para el “Fondo Nacional de Subsidio Familiar”; $68.300 millones para el “Fondo Único de Prestaciones Familiares y Subsidios de Cesantía”; y, $47.485 millones para la “Subsidio Agua Potable Art.1° Ley N°18.778”, que en conjunto representan el 84%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128% de ejecución, explicado por el nivel de erogación del subtítulo 30 “adquisición de activos financieros” (ítem compra de títulos y valores), que alcanza los $2.302.506 millones por sobre el presupuesto inicial y vigente de dicha asignación, representando a su vez el 56,4%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89,8%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391,2%,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71,1%, destacando las transferencias efectuadas al Ministerio de Hacienda, al Ministerio de la Mujer y la Equidad de Género, y al Servicio Electoral, con un 90,2%, 88,3% y un 82,8% respectivamente. 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SEPTIEMBRE por </a:t>
            </a:r>
            <a:r>
              <a:rPr lang="es-CL" sz="1400" b="1" dirty="0"/>
              <a:t>US$14.020,4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US$10.103,9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junio de </a:t>
            </a:r>
            <a:r>
              <a:rPr lang="es-CL" sz="1400" b="1" dirty="0"/>
              <a:t>$179.570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SEPTIEMBRE.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3949888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05E590-4966-4101-90F7-2B3196215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63313"/>
              </p:ext>
            </p:extLst>
          </p:nvPr>
        </p:nvGraphicFramePr>
        <p:xfrm>
          <a:off x="755576" y="1700808"/>
          <a:ext cx="7658099" cy="2280124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1631445850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34720940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408136842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28442206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91606251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581615532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2372733413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529289439"/>
                    </a:ext>
                  </a:extLst>
                </a:gridCol>
              </a:tblGrid>
              <a:tr h="1653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251640"/>
                  </a:ext>
                </a:extLst>
              </a:tr>
              <a:tr h="26459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139645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42.377.200.195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-529.821.010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32.781.677.126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121799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81692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197.966.001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27452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3.039.022.193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-696.588.512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1.652.568.034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49780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42.703.562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07149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35.671.410.951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167.485.136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25.357.294.857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638561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151.748.051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268803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2.809.804.236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201148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923.233.755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610.311.277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67883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1.959.198.196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879182"/>
                  </a:ext>
                </a:extLst>
              </a:tr>
              <a:tr h="16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681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638629-7D28-4B36-B6F7-6A34E3B1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296828"/>
              </p:ext>
            </p:extLst>
          </p:nvPr>
        </p:nvGraphicFramePr>
        <p:xfrm>
          <a:off x="755576" y="4699185"/>
          <a:ext cx="7658099" cy="1647496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92254593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28169398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265796061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02132036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74204844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596938829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112354465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447399960"/>
                    </a:ext>
                  </a:extLst>
                </a:gridCol>
              </a:tblGrid>
              <a:tr h="1694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218177"/>
                  </a:ext>
                </a:extLst>
              </a:tr>
              <a:tr h="27119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32426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4.133.933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4.305.359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67517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83507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6362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921992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665719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682972"/>
                  </a:ext>
                </a:extLst>
              </a:tr>
              <a:tr h="169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70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57376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88718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9" y="5843989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6E2FB9-3407-4EB8-A1B1-634ABE8C0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905314"/>
              </p:ext>
            </p:extLst>
          </p:nvPr>
        </p:nvGraphicFramePr>
        <p:xfrm>
          <a:off x="628651" y="1700808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1907257381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184646989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3651379936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099954711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1152324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06488787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885980188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681413984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1418997532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879591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7817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803.418.559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2272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3.176.685.773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-697.122.563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4.066.874.586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7868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2.110.946.247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39446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19.259.816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-756.236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15.312.525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6885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644.191.340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2147304466,7%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2147304466,7%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69907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372.428.811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11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200.846.560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27473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655087-B761-437A-9884-4285D7F91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14247"/>
              </p:ext>
            </p:extLst>
          </p:nvPr>
        </p:nvGraphicFramePr>
        <p:xfrm>
          <a:off x="628651" y="4336348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2513589663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2937243652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134146789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31021538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13226959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12349496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911117591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1015844867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9738939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02416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5401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3.195.724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1.212.642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11890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1.290.743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27946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336.562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3400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998.225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68274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669.327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33523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634.661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72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3CE160D-66AC-4E46-96EC-A6E0935BA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545642"/>
              </p:ext>
            </p:extLst>
          </p:nvPr>
        </p:nvGraphicFramePr>
        <p:xfrm>
          <a:off x="573731" y="1694699"/>
          <a:ext cx="7886701" cy="4092265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84452021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0807254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0676748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8397690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323101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585008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5119576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1943913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570532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6590664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5648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6296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803.418.559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6169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758.012.610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343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689.712.209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3814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1.052.469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5748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32.333.124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62485"/>
                  </a:ext>
                </a:extLst>
              </a:tr>
              <a:tr h="14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355.416.441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419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173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207.870.800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9282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47.485.340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327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45.554.035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1401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51509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2767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792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68.300.401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30921"/>
                  </a:ext>
                </a:extLst>
              </a:tr>
              <a:tr h="195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68.300.401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745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45.405.949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4187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45.405.949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77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42.436.362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417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2.111.240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9218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0701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7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96714E-11BE-4EE5-A6F8-725469F5AEF8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1936236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407413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47379727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049018410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79165368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5416895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6176421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1491380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7235139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8408870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63544538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25991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5126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3.176.685.773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-697.122.563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4.066.874.586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7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82.912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326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197.966.001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5800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78.869.827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52278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39.460.160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499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9.370.482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7200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30.039.185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8783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119.096.174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521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119.096.174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8318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0937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541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1.907.904.855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-696.036.512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858.543.747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701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61.430.609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686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612.582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26608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5.588.245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520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1939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8.033.512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04191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15.181.769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52008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838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24.654.238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739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3.097.422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2677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4.039.675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98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242710-6CE3-4E5A-9D73-86C4619E797D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1888212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03783680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20393424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9770967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411670279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31143490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412754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4802008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1932394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5254073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16700297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3585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263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635.907.224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186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50781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833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438.798.718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1871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7439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962.585.951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-666.036.512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161.197.860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6355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317.307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6500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684.769.970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-278.525.558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117.890.419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543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3.748.455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577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0769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3.094.601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5410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5.082.596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65326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501.598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7547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2.387.272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1071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-4.072.504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-4.072.514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3650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1868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Distribución Suplementaria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296.419.192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67.669.192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-228.750.000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651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110.568.921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-156.894.756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44576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3.051.695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3757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8.691.718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953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0032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7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6100</Words>
  <Application>Microsoft Office PowerPoint</Application>
  <PresentationFormat>Presentación en pantalla (4:3)</PresentationFormat>
  <Paragraphs>3144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SEPTIEMBRE DE 2018 PARTIDA 50: TESORO PÚBLICO</vt:lpstr>
      <vt:lpstr>EJECUCIÓN ACUMULADA DE GASTOS A SEPTIEMBRE DE 2018  PARTIDA 50 TESORO PÚBLICO</vt:lpstr>
      <vt:lpstr>EJECUCIÓN ACUMULADA DE GASTOS A SEPTIEMBRE DE 2018  PARTIDA 50 TESORO PÚBLICO</vt:lpstr>
      <vt:lpstr>EJECUCIÓN ACUMULADA DE GASTOS A SEPTIEMBRE DE 2018  PARTIDA 50 TESORO PÚBLICO</vt:lpstr>
      <vt:lpstr>EJECUCIÓN ACUMULADA DE GASTOS A SEPTIEMBRE DE 2018  PARTIDA 50 TESORO PÚBLICO</vt:lpstr>
      <vt:lpstr>EJECUCIÓN ACUMULADA DE GASTOS A SEPTIEMBRE DE 2018  PARTIDA 50 RESUMEN POR CAPÍTULOS</vt:lpstr>
      <vt:lpstr>EJECUCIÓN ACUMULADA DE GASTOS A SEPTIEMBRE DE 2018  PARTIDA 50. CAPÍTULO 01. PROGRAMA 02:  SUBSIDIOS</vt:lpstr>
      <vt:lpstr>EJECUCIÓN ACUMULADA DE GASTOS A SEPTIEMBRE DE 2018  PARTIDA 50. CAPÍTULO 01. PROGRAMA 03:  OPERACIONES COMPLEMENTARIAS</vt:lpstr>
      <vt:lpstr>EJECUCIÓN ACUMULADA DE GASTOS A SEPTIEMBRE DE 2018  PARTIDA 50. CAPÍTULO 01. PROGRAMA 03:  OPERACIONES COMPLEMENTARIAS</vt:lpstr>
      <vt:lpstr>EJECUCIÓN ACUMULADA DE GASTOS A SEPTIEMBRE DE 2018  PARTIDA 50. CAPÍTULO 01. PROGRAMA 03:  OPERACIONES COMPLEMENTARIAS</vt:lpstr>
      <vt:lpstr>EJECUCIÓN ACUMULADA DE GASTOS A SEPTIEMBRE DE 2018  PARTIDA 50. CAPÍTULO 01. PROGRAMA 03:  OPERACIONES COMPLEMENTARIAS</vt:lpstr>
      <vt:lpstr>EJECUCIÓN ACUMULADA DE GASTOS A SEPTIEMBRE DE 2018  PARTIDA 50. CAPÍTULO 01. PROGRAMA 03:  OPERACIONES COMPLEMENTARIAS</vt:lpstr>
      <vt:lpstr>EJECUCIÓN ACUMULADA DE GASTOS A SEPTIEMBRE DE 2018  PARTIDA 50. CAPÍTULO 01. PROGRAMA 04:  SERVICIO DE LA DEUDA PÚBLICA</vt:lpstr>
      <vt:lpstr>EJECUCIÓN ACUMULADA DE GASTOS A SEPTIEMBRE DE 2018  PARTIDA 50. CAPÍTULO 01. PROGRAMA 05:  APORTE FISCAL LIBRE</vt:lpstr>
      <vt:lpstr>EJECUCIÓN ACUMULADA DE GASTOS A SEPTIEMBRE DE 2018  PARTIDA 50. CAPÍTULO 01. PROGRAMA 05:  APORTE FISCAL LIBRE</vt:lpstr>
      <vt:lpstr>EJECUCIÓN ACUMULADA DE GASTOS A SEPTIEMBRE DE 2018  PARTIDA 50. CAPÍTULO 01. PROGRAMA 06:  FONDO DE RESERVA DE PENSIONES</vt:lpstr>
      <vt:lpstr>EJECUCIÓN ACUMULADA DE GASTOS A SEPTIEMBRE DE 2018  PARTIDA 50. CAPÍTULO 01. PROGRAMA 07:  FONDO DE ESTABILIZACIÓN ECONÓMICA Y SOCIAL</vt:lpstr>
      <vt:lpstr>EJECUCIÓN ACUMULADA DE GASTOS A SEPTIEMBRE DE 2018  PARTIDA 50. CAPÍTULO 01. PROGRAMA 08:  FONDO PARA LA EDUCACIÓN</vt:lpstr>
      <vt:lpstr>EJECUCIÓN ACUMULADA DE GASTOS A SEPTIEMBRE DE 2018  PARTIDA 50. CAPÍTULO 01. PROGRAMA 09:  FONDO DE APOYO REGIONAL</vt:lpstr>
      <vt:lpstr>EJECUCIÓN ACUMULADA DE GASTOS A SEPTIEMBRE DE 2018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230</cp:revision>
  <cp:lastPrinted>2016-08-01T14:19:25Z</cp:lastPrinted>
  <dcterms:created xsi:type="dcterms:W3CDTF">2016-06-23T13:38:47Z</dcterms:created>
  <dcterms:modified xsi:type="dcterms:W3CDTF">2019-01-08T19:19:09Z</dcterms:modified>
</cp:coreProperties>
</file>