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1" r:id="rId5"/>
    <p:sldId id="263" r:id="rId6"/>
    <p:sldId id="265" r:id="rId7"/>
    <p:sldId id="307" r:id="rId8"/>
    <p:sldId id="269" r:id="rId9"/>
    <p:sldId id="271" r:id="rId10"/>
    <p:sldId id="273" r:id="rId11"/>
    <p:sldId id="308" r:id="rId12"/>
    <p:sldId id="305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FC1FEC-7DDE-4718-8949-F6D42BBA3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871524"/>
              </p:ext>
            </p:extLst>
          </p:nvPr>
        </p:nvGraphicFramePr>
        <p:xfrm>
          <a:off x="628649" y="1916832"/>
          <a:ext cx="7886702" cy="312111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12351351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2929579462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416324189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73260165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0234802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14245794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65868899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6596740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4373711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476036019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53087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9456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2.156.423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2.156.423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696.243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9310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175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373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64.720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08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666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84.316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5102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84.316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33016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456.403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9795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628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7237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456.403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297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297.227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32078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159.176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01943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105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288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95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8993CF0-29B4-4330-9B3E-5A350595D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75049"/>
              </p:ext>
            </p:extLst>
          </p:nvPr>
        </p:nvGraphicFramePr>
        <p:xfrm>
          <a:off x="628649" y="1934607"/>
          <a:ext cx="7886702" cy="144309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4113525423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479049113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394261179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34996072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1704864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8289867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9420080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4089593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2286934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7456749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84199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489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4.779.027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4.779.027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2.956.677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408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759.448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185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2.197.229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459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520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32706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5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CDD4DD-465D-4BE0-8825-090B17D84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404406"/>
              </p:ext>
            </p:extLst>
          </p:nvPr>
        </p:nvGraphicFramePr>
        <p:xfrm>
          <a:off x="628649" y="1938557"/>
          <a:ext cx="7886702" cy="1610899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41510876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2937976569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328502690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04571339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1753540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3891378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63823842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4848400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6206165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9999638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99889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004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2.518.733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2.518.733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979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1.193.812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1.193.812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862.695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631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665.079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2027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15496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791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0106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767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3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300" dirty="0"/>
              <a:t>Con fecha 16 de marzo de 2018 queda totalmente tramitado el Decreto N°432, de fecha 14/03/2018, que crea el presupuesto de la Subsecretaría de las Culturas y las Artes, la Subsecretaría del Patrimonio Cultural y el Servicio Nacional del Patrimonio Cultural, todos con sus respectivos programas, modificándose el presupuesto del Tesoro Público y de los Ministerios de Relaciones Exteriores, de Hacienda y de Educación, como consecuencia de ello, el presente Informe se centra en la información mensual de ejecución presupuestaria, presentada por la Dirección de Presupuestos (DIPRES), al mes de SEPTIEMBRE y lo compara con el presupuesto vigente </a:t>
            </a:r>
            <a:r>
              <a:rPr lang="es-ES" sz="1300"/>
              <a:t>al 30 </a:t>
            </a:r>
            <a:r>
              <a:rPr lang="es-ES" sz="1300" dirty="0"/>
              <a:t>del mismo mes.</a:t>
            </a:r>
            <a:endParaRPr lang="es-CL" sz="13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Al mes de </a:t>
            </a:r>
            <a:r>
              <a:rPr lang="es-ES" sz="1300" dirty="0"/>
              <a:t>SEPTIEMBRE</a:t>
            </a:r>
            <a:r>
              <a:rPr lang="es-CL" sz="1300" dirty="0"/>
              <a:t>, el Presupuesto del Ministerio ascendió a los </a:t>
            </a:r>
            <a:r>
              <a:rPr lang="es-CL" sz="1300" b="1" dirty="0"/>
              <a:t>$145.425 millones </a:t>
            </a:r>
            <a:r>
              <a:rPr lang="es-CL" sz="1300" dirty="0"/>
              <a:t>y la ejecución ascendió a </a:t>
            </a:r>
            <a:r>
              <a:rPr lang="es-CL" sz="1300" b="1" dirty="0"/>
              <a:t>$12.239 millones</a:t>
            </a:r>
            <a:r>
              <a:rPr lang="es-CL" sz="1300" dirty="0"/>
              <a:t>, equivalente a un gasto de </a:t>
            </a:r>
            <a:r>
              <a:rPr lang="es-CL" sz="1300" b="1" dirty="0"/>
              <a:t>8,3%</a:t>
            </a:r>
            <a:r>
              <a:rPr lang="es-CL" sz="13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En cuanto a los programas, el 77% del presupuesto vigente, se concentra en la Subsecretaría de las Culturas y las Artes (46%) y el Servicio Nacional del Patrimonio Cultural (31%), los que al mes de </a:t>
            </a:r>
            <a:r>
              <a:rPr lang="es-ES" sz="1300" dirty="0"/>
              <a:t>SEPTIEMBRE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alcanzaron tasas de ejecución de 52,3% y 56%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Por su parte, el programa “Consejo de Monumentos Nacionales”</a:t>
            </a:r>
            <a:r>
              <a:rPr lang="es-CL" sz="1300" dirty="0">
                <a:solidFill>
                  <a:prstClr val="black"/>
                </a:solidFill>
              </a:rPr>
              <a:t> presenta la mayor ejecución, con un 62,4% de erogación,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desplazando al programa “Fondos Culturales y Artísticos” que en la ejecución al tercer trimestre elimina la información relativa a las transferencias corrientes, que hasta agosto presentó un presupuesto de $23.389 millones y una ejecución acumulada de $16.255 millones (69,5%).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Por su parte, la Subsecretaría del Patrimonio Cultural no presenta ejecución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3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4DB381-EE96-4178-B7F7-A5B2B1416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21606"/>
              </p:ext>
            </p:extLst>
          </p:nvPr>
        </p:nvGraphicFramePr>
        <p:xfrm>
          <a:off x="628650" y="1934099"/>
          <a:ext cx="7886699" cy="2240790"/>
        </p:xfrm>
        <a:graphic>
          <a:graphicData uri="http://schemas.openxmlformats.org/drawingml/2006/table">
            <a:tbl>
              <a:tblPr/>
              <a:tblGrid>
                <a:gridCol w="777866">
                  <a:extLst>
                    <a:ext uri="{9D8B030D-6E8A-4147-A177-3AD203B41FA5}">
                      <a16:colId xmlns:a16="http://schemas.microsoft.com/office/drawing/2014/main" val="949220858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391932937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3371331926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3208688079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4074359503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85845499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589648564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37127974"/>
                    </a:ext>
                  </a:extLst>
                </a:gridCol>
              </a:tblGrid>
              <a:tr h="1647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611545"/>
                  </a:ext>
                </a:extLst>
              </a:tr>
              <a:tr h="2636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3463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145.424.948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145.424.948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83.034.798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1095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37.668.674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37.668.674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26.317.734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29798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15.144.758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15.144.758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8.527.554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69528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1.178.329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14214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42.501.341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41482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4574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605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3.407.659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3.407.659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1.105.633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3842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2.295.184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564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456.403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7371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12803,9%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869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729C5A-D697-49A3-95AD-5E027536E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24517"/>
              </p:ext>
            </p:extLst>
          </p:nvPr>
        </p:nvGraphicFramePr>
        <p:xfrm>
          <a:off x="628650" y="1700808"/>
          <a:ext cx="7886700" cy="1872204"/>
        </p:xfrm>
        <a:graphic>
          <a:graphicData uri="http://schemas.openxmlformats.org/drawingml/2006/table">
            <a:tbl>
              <a:tblPr/>
              <a:tblGrid>
                <a:gridCol w="228456">
                  <a:extLst>
                    <a:ext uri="{9D8B030D-6E8A-4147-A177-3AD203B41FA5}">
                      <a16:colId xmlns:a16="http://schemas.microsoft.com/office/drawing/2014/main" val="655048482"/>
                    </a:ext>
                  </a:extLst>
                </a:gridCol>
                <a:gridCol w="228456">
                  <a:extLst>
                    <a:ext uri="{9D8B030D-6E8A-4147-A177-3AD203B41FA5}">
                      <a16:colId xmlns:a16="http://schemas.microsoft.com/office/drawing/2014/main" val="2719956773"/>
                    </a:ext>
                  </a:extLst>
                </a:gridCol>
                <a:gridCol w="3466572">
                  <a:extLst>
                    <a:ext uri="{9D8B030D-6E8A-4147-A177-3AD203B41FA5}">
                      <a16:colId xmlns:a16="http://schemas.microsoft.com/office/drawing/2014/main" val="3592784885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3314625249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2728079473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2080401491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1058546479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160729936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3354553129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970085"/>
                  </a:ext>
                </a:extLst>
              </a:tr>
              <a:tr h="282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8509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93.113.859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93.113.859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53.638.108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2264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35.082.483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630992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2.606.440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2.606.440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1.165.662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97879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98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51.808.679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51.808.679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29.396.690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80488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24.835.397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19776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4.779.027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4.779.027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2.956.677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513464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2.518.733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2.518.733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1.571.345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056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0F28E9-8ABB-4ACD-926E-2E4612E0C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903937"/>
              </p:ext>
            </p:extLst>
          </p:nvPr>
        </p:nvGraphicFramePr>
        <p:xfrm>
          <a:off x="683568" y="1916832"/>
          <a:ext cx="7704854" cy="4439517"/>
        </p:xfrm>
        <a:graphic>
          <a:graphicData uri="http://schemas.openxmlformats.org/drawingml/2006/table">
            <a:tbl>
              <a:tblPr/>
              <a:tblGrid>
                <a:gridCol w="319556">
                  <a:extLst>
                    <a:ext uri="{9D8B030D-6E8A-4147-A177-3AD203B41FA5}">
                      <a16:colId xmlns:a16="http://schemas.microsoft.com/office/drawing/2014/main" val="3695254738"/>
                    </a:ext>
                  </a:extLst>
                </a:gridCol>
                <a:gridCol w="294974">
                  <a:extLst>
                    <a:ext uri="{9D8B030D-6E8A-4147-A177-3AD203B41FA5}">
                      <a16:colId xmlns:a16="http://schemas.microsoft.com/office/drawing/2014/main" val="1649532430"/>
                    </a:ext>
                  </a:extLst>
                </a:gridCol>
                <a:gridCol w="305899">
                  <a:extLst>
                    <a:ext uri="{9D8B030D-6E8A-4147-A177-3AD203B41FA5}">
                      <a16:colId xmlns:a16="http://schemas.microsoft.com/office/drawing/2014/main" val="3007005926"/>
                    </a:ext>
                  </a:extLst>
                </a:gridCol>
                <a:gridCol w="2851425">
                  <a:extLst>
                    <a:ext uri="{9D8B030D-6E8A-4147-A177-3AD203B41FA5}">
                      <a16:colId xmlns:a16="http://schemas.microsoft.com/office/drawing/2014/main" val="1050917538"/>
                    </a:ext>
                  </a:extLst>
                </a:gridCol>
                <a:gridCol w="655500">
                  <a:extLst>
                    <a:ext uri="{9D8B030D-6E8A-4147-A177-3AD203B41FA5}">
                      <a16:colId xmlns:a16="http://schemas.microsoft.com/office/drawing/2014/main" val="2724690498"/>
                    </a:ext>
                  </a:extLst>
                </a:gridCol>
                <a:gridCol w="655500">
                  <a:extLst>
                    <a:ext uri="{9D8B030D-6E8A-4147-A177-3AD203B41FA5}">
                      <a16:colId xmlns:a16="http://schemas.microsoft.com/office/drawing/2014/main" val="3291241941"/>
                    </a:ext>
                  </a:extLst>
                </a:gridCol>
                <a:gridCol w="655500">
                  <a:extLst>
                    <a:ext uri="{9D8B030D-6E8A-4147-A177-3AD203B41FA5}">
                      <a16:colId xmlns:a16="http://schemas.microsoft.com/office/drawing/2014/main" val="3324482013"/>
                    </a:ext>
                  </a:extLst>
                </a:gridCol>
                <a:gridCol w="655500">
                  <a:extLst>
                    <a:ext uri="{9D8B030D-6E8A-4147-A177-3AD203B41FA5}">
                      <a16:colId xmlns:a16="http://schemas.microsoft.com/office/drawing/2014/main" val="3627239576"/>
                    </a:ext>
                  </a:extLst>
                </a:gridCol>
                <a:gridCol w="655500">
                  <a:extLst>
                    <a:ext uri="{9D8B030D-6E8A-4147-A177-3AD203B41FA5}">
                      <a16:colId xmlns:a16="http://schemas.microsoft.com/office/drawing/2014/main" val="1313007429"/>
                    </a:ext>
                  </a:extLst>
                </a:gridCol>
                <a:gridCol w="655500">
                  <a:extLst>
                    <a:ext uri="{9D8B030D-6E8A-4147-A177-3AD203B41FA5}">
                      <a16:colId xmlns:a16="http://schemas.microsoft.com/office/drawing/2014/main" val="3671859359"/>
                    </a:ext>
                  </a:extLst>
                </a:gridCol>
              </a:tblGrid>
              <a:tr h="238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244679"/>
                  </a:ext>
                </a:extLst>
              </a:tr>
              <a:tr h="238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241839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35.082.483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667228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13.373.431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13.373.431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9.330.561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27741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3.551.211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3.551.211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1.863.336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116030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74841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961053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20.357.994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176996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9.366.809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284301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249444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756294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080397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42982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51799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1.785.594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54410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29246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883.033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831792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259488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672907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9.849.135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385556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11.608.056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11.608.056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4.501.389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538905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1.869.859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100247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794.609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54555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993.056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615707"/>
                  </a:ext>
                </a:extLst>
              </a:tr>
              <a:tr h="238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846.378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322021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44.308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90538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728.351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078384"/>
                  </a:ext>
                </a:extLst>
              </a:tr>
              <a:tr h="148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5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06E123-CD82-45E2-9D87-971224C19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3587"/>
              </p:ext>
            </p:extLst>
          </p:nvPr>
        </p:nvGraphicFramePr>
        <p:xfrm>
          <a:off x="628649" y="1914352"/>
          <a:ext cx="7886702" cy="349028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9440416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2271600914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442744983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26577810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1330840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28406141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8703227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78588129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7787804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664625578"/>
                    </a:ext>
                  </a:extLst>
                </a:gridCol>
              </a:tblGrid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276722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2023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85942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6068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7587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28434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928.408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928.408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332.548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2682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208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3407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137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443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128.085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7179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2.210.868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683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2.210.868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669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6642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41275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77914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64019,6%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180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64019,6%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27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CA706C-F3CA-4CF4-9179-D69B91733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39297"/>
              </p:ext>
            </p:extLst>
          </p:nvPr>
        </p:nvGraphicFramePr>
        <p:xfrm>
          <a:off x="628649" y="1868116"/>
          <a:ext cx="7886702" cy="144309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52276155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776887481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518096785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98949392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1650670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9426180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13359034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0592366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28024907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24881309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39100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52836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2.606.440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2.606.440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1.165.662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88498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1.059.757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8745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5279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46466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9747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12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A8688A-8422-4039-B344-2C3EBCA03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56230"/>
              </p:ext>
            </p:extLst>
          </p:nvPr>
        </p:nvGraphicFramePr>
        <p:xfrm>
          <a:off x="628650" y="1916832"/>
          <a:ext cx="7886699" cy="2018064"/>
        </p:xfrm>
        <a:graphic>
          <a:graphicData uri="http://schemas.openxmlformats.org/drawingml/2006/table">
            <a:tbl>
              <a:tblPr/>
              <a:tblGrid>
                <a:gridCol w="289845">
                  <a:extLst>
                    <a:ext uri="{9D8B030D-6E8A-4147-A177-3AD203B41FA5}">
                      <a16:colId xmlns:a16="http://schemas.microsoft.com/office/drawing/2014/main" val="923621684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2132102222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980343842"/>
                    </a:ext>
                  </a:extLst>
                </a:gridCol>
                <a:gridCol w="2599916">
                  <a:extLst>
                    <a:ext uri="{9D8B030D-6E8A-4147-A177-3AD203B41FA5}">
                      <a16:colId xmlns:a16="http://schemas.microsoft.com/office/drawing/2014/main" val="2826450243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641610829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1604311843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3191215824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4071150981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1907439651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1229392405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03633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34932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778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66963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8616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41364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68644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2105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71418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34742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933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00DC06-845F-4D38-BAC1-279D1FC25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67063"/>
              </p:ext>
            </p:extLst>
          </p:nvPr>
        </p:nvGraphicFramePr>
        <p:xfrm>
          <a:off x="628649" y="1916832"/>
          <a:ext cx="7886702" cy="3647972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465777468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940295527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945029155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396475081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34382442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95443473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6371552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86043587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018166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3817380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85582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0694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24.835.397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8555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19.528.041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19.528.041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14.305.273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8462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3.696.005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7768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25624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68801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4.753.384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367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2.036.524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39678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847.368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6284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8788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1017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759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2.716.860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4795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2.037.819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785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8971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484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284.890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81278"/>
                  </a:ext>
                </a:extLst>
              </a:tr>
              <a:tr h="191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29131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6357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495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2471</Words>
  <Application>Microsoft Office PowerPoint</Application>
  <PresentationFormat>Presentación en pantalla (4:3)</PresentationFormat>
  <Paragraphs>1418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29: MINISTERIO DE LAS CULTURAS, LAS ARTES Y EL PATRIMONIO</vt:lpstr>
      <vt:lpstr>EJECUCIÓN ACUMULADA DE GASTOS A SEPTIEMBRE DE 2018  PARTIDA 29 MINISTERIO DE LAS CULTURAS, LAS ARTES Y EL PATRIMONIO</vt:lpstr>
      <vt:lpstr>EJECUCIÓN ACUMULADA DE GASTOS A SEPTIEMBRE DE 2018  PARTIDA 29 MINISTERIO DE LAS CULTURAS, LAS ARTES Y EL PATRIMONIO</vt:lpstr>
      <vt:lpstr>EJECUCIÓN ACUMULADA DE GASTOS A SEPTIEMBRE DE 2018  PARTIDA 29 RESUMEN POR CAPÍTULOS</vt:lpstr>
      <vt:lpstr>EJECUCIÓN ACUMULADA DE GASTOS A SEPTIEMBRE DE 2018  PARTIDA 29. CAPÍTUO 01. PROGRAMA 01: SUBSECRETARÍA DE LAS CULTURAS Y LAS ARTES </vt:lpstr>
      <vt:lpstr>EJECUCIÓN ACUMULADA DE GASTOS A SEPTIEMBRE DE 2018  PARTIDA 29. CAPÍTUO 01. PROGRAMA 01: SUBSECRETARÍA DE LAS CULTURAS Y LAS ARTES </vt:lpstr>
      <vt:lpstr>EJECUCIÓN ACUMULADA DE GASTOS A SEPTIEMBRE DE 2018  PARTIDA 29. CAPÍTUO 01. PROGRAMA 02: FONDOS CULTURALES Y ARTÍSTICOS </vt:lpstr>
      <vt:lpstr>EJECUCIÓN ACUMULADA DE GASTOS A SEPTIEMBRE DE 2018  PARTIDA 29. CAPÍTUO 02. PROGRAMA 01: SUBSECRETARÍA DEL PATRIMONIO CULTURAL </vt:lpstr>
      <vt:lpstr>EJECUCIÓN ACUMULADA DE GASTOS A SEPTIEMBRE DE 2018  PARTIDA 29. CAPÍTUO 03. PROGRAMA 01: SERVICIO NACIONAL DEL PATRIMONIO CULTURAL </vt:lpstr>
      <vt:lpstr>EJECUCIÓN ACUMULADA DE GASTOS A SEPTIEMBRE DE 2018  PARTIDA 29. CAPÍTUO 03. PROGRAMA 01: SERVICIO NACIONAL DEL PATRIMONIO CULTURAL </vt:lpstr>
      <vt:lpstr>EJECUCIÓN ACUMULADA DE GASTOS A SEPTIEMBRE DE 2018  PARTIDA 29. CAPÍTUO 03. PROGRAMA 02: RED DE BIBLIOTECAS PÚBLICAS </vt:lpstr>
      <vt:lpstr>EJECUCIÓN ACUMULADA DE GASTOS A SEPTIEMBRE DE 2018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200</cp:revision>
  <cp:lastPrinted>2017-06-20T21:34:02Z</cp:lastPrinted>
  <dcterms:created xsi:type="dcterms:W3CDTF">2016-06-23T13:38:47Z</dcterms:created>
  <dcterms:modified xsi:type="dcterms:W3CDTF">2019-01-14T18:54:33Z</dcterms:modified>
</cp:coreProperties>
</file>