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301" r:id="rId5"/>
    <p:sldId id="263" r:id="rId6"/>
    <p:sldId id="265" r:id="rId7"/>
    <p:sldId id="307" r:id="rId8"/>
    <p:sldId id="269" r:id="rId9"/>
    <p:sldId id="271" r:id="rId10"/>
    <p:sldId id="273" r:id="rId11"/>
    <p:sldId id="308" r:id="rId12"/>
    <p:sldId id="305" r:id="rId13"/>
    <p:sldId id="306" r:id="rId1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EFC1FEC-7DDE-4718-8949-F6D42BBA3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871524"/>
              </p:ext>
            </p:extLst>
          </p:nvPr>
        </p:nvGraphicFramePr>
        <p:xfrm>
          <a:off x="628649" y="1916832"/>
          <a:ext cx="7886702" cy="3121117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312351351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2929579462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1416324189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73260165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70234802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14245794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65868899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36596740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43737113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476036019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530873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29456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2.156.423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2.156.423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696.243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93100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1.900.167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1.900.167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561.812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1758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17.060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33734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64.720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1082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91.646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91.646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52.651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56668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84.316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05102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84.316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33016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3.625.765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3.625.765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456.403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97958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66281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47237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3.292.315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3.292.315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456.403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18297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614.455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614.455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297.227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32078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159.176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01943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2.113.560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2.113.560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1052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2887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795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923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8993CF0-29B4-4330-9B3E-5A350595DF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475049"/>
              </p:ext>
            </p:extLst>
          </p:nvPr>
        </p:nvGraphicFramePr>
        <p:xfrm>
          <a:off x="628649" y="1934607"/>
          <a:ext cx="7886702" cy="1443097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4113525423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3479049113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2394261179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234996072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217048643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38289867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94200807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54089593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72286934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074567497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841994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94895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4.779.027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4.779.027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2.956.677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54080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1.104.956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1.104.956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759.448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1855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3.672.071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3.672.071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2.197.229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54595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05202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32706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51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BCDD4DD-465D-4BE0-8825-090B17D84B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404406"/>
              </p:ext>
            </p:extLst>
          </p:nvPr>
        </p:nvGraphicFramePr>
        <p:xfrm>
          <a:off x="628649" y="1938557"/>
          <a:ext cx="7886702" cy="1610899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341510876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2937976569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1328502690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204571339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71753540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38913783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638238426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84848400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962061656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999996382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998893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8004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2.518.733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2.518.733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1.571.345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9791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1.193.812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1.193.812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862.695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86311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1.246.068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1.246.068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665.079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20273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43.571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15496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07916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0106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767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24744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300" b="1" dirty="0"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ES" sz="1300" dirty="0"/>
              <a:t>Con fecha 16 de marzo de 2018 queda totalmente tramitado el Decreto N°432, de fecha 14/03/2018, que crea el presupuesto de la Subsecretaría de las Culturas y las Artes, la Subsecretaría del Patrimonio Cultural y el Servicio Nacional del Patrimonio Cultural, todos con sus respectivos programas, modificándose el presupuesto del Tesoro Público y de los Ministerios de Relaciones Exteriores, de Hacienda y de Educación, como consecuencia de ello, el presente Informe se centra en la información mensual de ejecución presupuestaria, presentada por la Dirección de Presupuestos (DIPRES), al mes de SEPTIEMBRE y lo compara con el presupuesto vigente </a:t>
            </a:r>
            <a:r>
              <a:rPr lang="es-ES" sz="1300"/>
              <a:t>al 30 </a:t>
            </a:r>
            <a:r>
              <a:rPr lang="es-ES" sz="1300" dirty="0"/>
              <a:t>del mismo mes.</a:t>
            </a:r>
            <a:endParaRPr lang="es-CL" sz="13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300" dirty="0"/>
              <a:t>Al mes de </a:t>
            </a:r>
            <a:r>
              <a:rPr lang="es-ES" sz="1300" dirty="0"/>
              <a:t>SEPTIEMBRE</a:t>
            </a:r>
            <a:r>
              <a:rPr lang="es-CL" sz="1300" dirty="0"/>
              <a:t>, el Presupuesto del Ministerio ascendió a los </a:t>
            </a:r>
            <a:r>
              <a:rPr lang="es-CL" sz="1300" b="1" dirty="0"/>
              <a:t>$145.425 millones </a:t>
            </a:r>
            <a:r>
              <a:rPr lang="es-CL" sz="1300" dirty="0"/>
              <a:t>y la ejecución ascendió a </a:t>
            </a:r>
            <a:r>
              <a:rPr lang="es-CL" sz="1300" b="1" dirty="0"/>
              <a:t>$12.239 millones</a:t>
            </a:r>
            <a:r>
              <a:rPr lang="es-CL" sz="1300" dirty="0"/>
              <a:t>, equivalente a un gasto de </a:t>
            </a:r>
            <a:r>
              <a:rPr lang="es-CL" sz="1300" b="1" dirty="0"/>
              <a:t>8,3%</a:t>
            </a:r>
            <a:r>
              <a:rPr lang="es-CL" sz="1300" dirty="0"/>
              <a:t> respecto al presupuesto vigente.  Lo anterior no considera el presupuesto disponible en los Ministerios y Servicios que vieron modificado su presupuesto como consecuencia de la aplicación de la Ley N°21.045, que crea el Ministerio de las Culturas, las Artes y el Patrimonio.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En cuanto a los programas, el 77% del presupuesto vigente, se concentra en la Subsecretaría de las Culturas y las Artes (46%) y el Servicio Nacional del Patrimonio Cultural (31%), los que al mes de </a:t>
            </a:r>
            <a:r>
              <a:rPr lang="es-ES" sz="1300" dirty="0"/>
              <a:t>SEPTIEMBRE</a:t>
            </a: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 alcanzaron tasas de ejecución de 52,3% y 56% respectivamente, calculados respecto al presupuesto vigente.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Por su parte, el programa “Consejo de Monumentos Nacionales”</a:t>
            </a:r>
            <a:r>
              <a:rPr lang="es-CL" sz="1300" dirty="0">
                <a:solidFill>
                  <a:prstClr val="black"/>
                </a:solidFill>
              </a:rPr>
              <a:t> presenta la mayor ejecución, con un 62,4% de erogación,</a:t>
            </a: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 desplazando al programa “Fondos Culturales y Artísticos” que en la ejecución al tercer trimestre elimina la información relativa a las transferencias corrientes, que hasta agosto presentó un presupuesto de $23.389 millones y una ejecución acumulada de $16.255 millones (69,5%).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Por su parte, la Subsecretaría del Patrimonio Cultural no presenta ejecución a la fecha.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3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414338" y="14787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24DB381-EE96-4178-B7F7-A5B2B1416D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421606"/>
              </p:ext>
            </p:extLst>
          </p:nvPr>
        </p:nvGraphicFramePr>
        <p:xfrm>
          <a:off x="628650" y="1934099"/>
          <a:ext cx="7886699" cy="2240790"/>
        </p:xfrm>
        <a:graphic>
          <a:graphicData uri="http://schemas.openxmlformats.org/drawingml/2006/table">
            <a:tbl>
              <a:tblPr/>
              <a:tblGrid>
                <a:gridCol w="777866">
                  <a:extLst>
                    <a:ext uri="{9D8B030D-6E8A-4147-A177-3AD203B41FA5}">
                      <a16:colId xmlns:a16="http://schemas.microsoft.com/office/drawing/2014/main" val="949220858"/>
                    </a:ext>
                  </a:extLst>
                </a:gridCol>
                <a:gridCol w="2830569">
                  <a:extLst>
                    <a:ext uri="{9D8B030D-6E8A-4147-A177-3AD203B41FA5}">
                      <a16:colId xmlns:a16="http://schemas.microsoft.com/office/drawing/2014/main" val="391932937"/>
                    </a:ext>
                  </a:extLst>
                </a:gridCol>
                <a:gridCol w="777866">
                  <a:extLst>
                    <a:ext uri="{9D8B030D-6E8A-4147-A177-3AD203B41FA5}">
                      <a16:colId xmlns:a16="http://schemas.microsoft.com/office/drawing/2014/main" val="3371331926"/>
                    </a:ext>
                  </a:extLst>
                </a:gridCol>
                <a:gridCol w="777866">
                  <a:extLst>
                    <a:ext uri="{9D8B030D-6E8A-4147-A177-3AD203B41FA5}">
                      <a16:colId xmlns:a16="http://schemas.microsoft.com/office/drawing/2014/main" val="3208688079"/>
                    </a:ext>
                  </a:extLst>
                </a:gridCol>
                <a:gridCol w="777866">
                  <a:extLst>
                    <a:ext uri="{9D8B030D-6E8A-4147-A177-3AD203B41FA5}">
                      <a16:colId xmlns:a16="http://schemas.microsoft.com/office/drawing/2014/main" val="4074359503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2858454996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3589648564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237127974"/>
                    </a:ext>
                  </a:extLst>
                </a:gridCol>
              </a:tblGrid>
              <a:tr h="16476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611545"/>
                  </a:ext>
                </a:extLst>
              </a:tr>
              <a:tr h="26362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34634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145.424.948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145.424.948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83.034.798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410957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37.668.674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37.668.674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26.317.734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297986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15.144.758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15.144.758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8.527.554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695283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1.530.199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1.530.199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1.178.329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142141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71.580.591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71.580.591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42.501.341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414829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545742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46051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3.407.659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3.407.659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1.105.633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538425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9.956.229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9.956.229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2.295.184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75643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6.101.352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6.101.352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456.403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973716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640.196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12803,9%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869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5729C5A-D697-49A3-95AD-5E027536E9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324517"/>
              </p:ext>
            </p:extLst>
          </p:nvPr>
        </p:nvGraphicFramePr>
        <p:xfrm>
          <a:off x="628650" y="1700808"/>
          <a:ext cx="7886700" cy="1872204"/>
        </p:xfrm>
        <a:graphic>
          <a:graphicData uri="http://schemas.openxmlformats.org/drawingml/2006/table">
            <a:tbl>
              <a:tblPr/>
              <a:tblGrid>
                <a:gridCol w="228456">
                  <a:extLst>
                    <a:ext uri="{9D8B030D-6E8A-4147-A177-3AD203B41FA5}">
                      <a16:colId xmlns:a16="http://schemas.microsoft.com/office/drawing/2014/main" val="655048482"/>
                    </a:ext>
                  </a:extLst>
                </a:gridCol>
                <a:gridCol w="228456">
                  <a:extLst>
                    <a:ext uri="{9D8B030D-6E8A-4147-A177-3AD203B41FA5}">
                      <a16:colId xmlns:a16="http://schemas.microsoft.com/office/drawing/2014/main" val="2719956773"/>
                    </a:ext>
                  </a:extLst>
                </a:gridCol>
                <a:gridCol w="3466572">
                  <a:extLst>
                    <a:ext uri="{9D8B030D-6E8A-4147-A177-3AD203B41FA5}">
                      <a16:colId xmlns:a16="http://schemas.microsoft.com/office/drawing/2014/main" val="3592784885"/>
                    </a:ext>
                  </a:extLst>
                </a:gridCol>
                <a:gridCol w="725100">
                  <a:extLst>
                    <a:ext uri="{9D8B030D-6E8A-4147-A177-3AD203B41FA5}">
                      <a16:colId xmlns:a16="http://schemas.microsoft.com/office/drawing/2014/main" val="3314625249"/>
                    </a:ext>
                  </a:extLst>
                </a:gridCol>
                <a:gridCol w="725100">
                  <a:extLst>
                    <a:ext uri="{9D8B030D-6E8A-4147-A177-3AD203B41FA5}">
                      <a16:colId xmlns:a16="http://schemas.microsoft.com/office/drawing/2014/main" val="2728079473"/>
                    </a:ext>
                  </a:extLst>
                </a:gridCol>
                <a:gridCol w="725100">
                  <a:extLst>
                    <a:ext uri="{9D8B030D-6E8A-4147-A177-3AD203B41FA5}">
                      <a16:colId xmlns:a16="http://schemas.microsoft.com/office/drawing/2014/main" val="2080401491"/>
                    </a:ext>
                  </a:extLst>
                </a:gridCol>
                <a:gridCol w="595972">
                  <a:extLst>
                    <a:ext uri="{9D8B030D-6E8A-4147-A177-3AD203B41FA5}">
                      <a16:colId xmlns:a16="http://schemas.microsoft.com/office/drawing/2014/main" val="1058546479"/>
                    </a:ext>
                  </a:extLst>
                </a:gridCol>
                <a:gridCol w="595972">
                  <a:extLst>
                    <a:ext uri="{9D8B030D-6E8A-4147-A177-3AD203B41FA5}">
                      <a16:colId xmlns:a16="http://schemas.microsoft.com/office/drawing/2014/main" val="160729936"/>
                    </a:ext>
                  </a:extLst>
                </a:gridCol>
                <a:gridCol w="595972">
                  <a:extLst>
                    <a:ext uri="{9D8B030D-6E8A-4147-A177-3AD203B41FA5}">
                      <a16:colId xmlns:a16="http://schemas.microsoft.com/office/drawing/2014/main" val="3354553129"/>
                    </a:ext>
                  </a:extLst>
                </a:gridCol>
              </a:tblGrid>
              <a:tr h="176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970085"/>
                  </a:ext>
                </a:extLst>
              </a:tr>
              <a:tr h="282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185091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93.113.859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93.113.859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53.638.108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22649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Subsecretaría de las Culturas y las Artes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67.118.445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67.118.445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35.082.483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630992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Fondos Culturales y Artísticos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2.606.440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2.606.440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1.165.662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978790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502.410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502.410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5987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51.808.679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51.808.679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29.396.690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804889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Nacional del Patrimonio Cultural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44.366.515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44.366.515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24.835.397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19776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Red de Bibliotecas Públicas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4.779.027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4.779.027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2.956.677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513464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Consejo de Monumentos Nacionales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2.518.733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2.518.733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1.571.345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056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20F28E9-8ABB-4ACD-926E-2E4612E0C2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903937"/>
              </p:ext>
            </p:extLst>
          </p:nvPr>
        </p:nvGraphicFramePr>
        <p:xfrm>
          <a:off x="683568" y="1916832"/>
          <a:ext cx="7704854" cy="4439517"/>
        </p:xfrm>
        <a:graphic>
          <a:graphicData uri="http://schemas.openxmlformats.org/drawingml/2006/table">
            <a:tbl>
              <a:tblPr/>
              <a:tblGrid>
                <a:gridCol w="319556">
                  <a:extLst>
                    <a:ext uri="{9D8B030D-6E8A-4147-A177-3AD203B41FA5}">
                      <a16:colId xmlns:a16="http://schemas.microsoft.com/office/drawing/2014/main" val="3695254738"/>
                    </a:ext>
                  </a:extLst>
                </a:gridCol>
                <a:gridCol w="294974">
                  <a:extLst>
                    <a:ext uri="{9D8B030D-6E8A-4147-A177-3AD203B41FA5}">
                      <a16:colId xmlns:a16="http://schemas.microsoft.com/office/drawing/2014/main" val="1649532430"/>
                    </a:ext>
                  </a:extLst>
                </a:gridCol>
                <a:gridCol w="305899">
                  <a:extLst>
                    <a:ext uri="{9D8B030D-6E8A-4147-A177-3AD203B41FA5}">
                      <a16:colId xmlns:a16="http://schemas.microsoft.com/office/drawing/2014/main" val="3007005926"/>
                    </a:ext>
                  </a:extLst>
                </a:gridCol>
                <a:gridCol w="2851425">
                  <a:extLst>
                    <a:ext uri="{9D8B030D-6E8A-4147-A177-3AD203B41FA5}">
                      <a16:colId xmlns:a16="http://schemas.microsoft.com/office/drawing/2014/main" val="1050917538"/>
                    </a:ext>
                  </a:extLst>
                </a:gridCol>
                <a:gridCol w="655500">
                  <a:extLst>
                    <a:ext uri="{9D8B030D-6E8A-4147-A177-3AD203B41FA5}">
                      <a16:colId xmlns:a16="http://schemas.microsoft.com/office/drawing/2014/main" val="2724690498"/>
                    </a:ext>
                  </a:extLst>
                </a:gridCol>
                <a:gridCol w="655500">
                  <a:extLst>
                    <a:ext uri="{9D8B030D-6E8A-4147-A177-3AD203B41FA5}">
                      <a16:colId xmlns:a16="http://schemas.microsoft.com/office/drawing/2014/main" val="3291241941"/>
                    </a:ext>
                  </a:extLst>
                </a:gridCol>
                <a:gridCol w="655500">
                  <a:extLst>
                    <a:ext uri="{9D8B030D-6E8A-4147-A177-3AD203B41FA5}">
                      <a16:colId xmlns:a16="http://schemas.microsoft.com/office/drawing/2014/main" val="3324482013"/>
                    </a:ext>
                  </a:extLst>
                </a:gridCol>
                <a:gridCol w="655500">
                  <a:extLst>
                    <a:ext uri="{9D8B030D-6E8A-4147-A177-3AD203B41FA5}">
                      <a16:colId xmlns:a16="http://schemas.microsoft.com/office/drawing/2014/main" val="3627239576"/>
                    </a:ext>
                  </a:extLst>
                </a:gridCol>
                <a:gridCol w="655500">
                  <a:extLst>
                    <a:ext uri="{9D8B030D-6E8A-4147-A177-3AD203B41FA5}">
                      <a16:colId xmlns:a16="http://schemas.microsoft.com/office/drawing/2014/main" val="1313007429"/>
                    </a:ext>
                  </a:extLst>
                </a:gridCol>
                <a:gridCol w="655500">
                  <a:extLst>
                    <a:ext uri="{9D8B030D-6E8A-4147-A177-3AD203B41FA5}">
                      <a16:colId xmlns:a16="http://schemas.microsoft.com/office/drawing/2014/main" val="3671859359"/>
                    </a:ext>
                  </a:extLst>
                </a:gridCol>
              </a:tblGrid>
              <a:tr h="2383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244679"/>
                  </a:ext>
                </a:extLst>
              </a:tr>
              <a:tr h="2383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241839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67.118.445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67.118.445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35.082.483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667228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13.373.431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13.373.431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9.330.561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827741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3.551.211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3.551.211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1.863.336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116030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451.649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451.649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339.779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874841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451.649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451.649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339.779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961053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38.933.022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38.933.022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20.357.994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176996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13.022.217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13.022.217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9.366.809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284301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412.032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249444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1.486.718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1.486.718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1.486.718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756294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1.506.407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1.506.407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1.506.406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080397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1.064.500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1.064.500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1.064.500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742982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1.629.268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1.629.268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1.629.268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251799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5.188.702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5.188.702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1.785.594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254410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599.258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599.258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599.258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029246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1.135.332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1.135.332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883.033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831792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259488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672907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24.768.755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24.768.755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9.849.135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385556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11.608.056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11.608.056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4.501.389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538905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3.191.232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3.191.232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1.869.859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100247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1.401.885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1.401.885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794.609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054555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3.016.470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3.016.470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993.056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615707"/>
                  </a:ext>
                </a:extLst>
              </a:tr>
              <a:tr h="238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1.667.495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1.667.495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846.378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322021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de Organizaciones Culturales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2.594.665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2.594.665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44.308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890538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1.129.880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1.129.880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728.351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078384"/>
                  </a:ext>
                </a:extLst>
              </a:tr>
              <a:tr h="148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71.185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51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206E123-CD82-45E2-9D87-971224C19F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43587"/>
              </p:ext>
            </p:extLst>
          </p:nvPr>
        </p:nvGraphicFramePr>
        <p:xfrm>
          <a:off x="628649" y="1914352"/>
          <a:ext cx="7886702" cy="3490281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39440416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2271600914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442744983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126577810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213308406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28406141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87032277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78588129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577878043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664625578"/>
                    </a:ext>
                  </a:extLst>
                </a:gridCol>
              </a:tblGrid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276722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2023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85942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66068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67587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28434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928.408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928.408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332.548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72682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2089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39.357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39.357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10.959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33407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237.237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237.237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81.301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6137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328.313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328.313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112.203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64434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128.085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7179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7.396.229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7.396.229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2.210.868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46834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7.396.229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7.396.229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2.210.868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06690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66642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412753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77914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640.196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64019,6%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56180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640.196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64019,6%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127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435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ACA706C-F3CA-4CF4-9179-D69B91733A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639297"/>
              </p:ext>
            </p:extLst>
          </p:nvPr>
        </p:nvGraphicFramePr>
        <p:xfrm>
          <a:off x="628649" y="1868116"/>
          <a:ext cx="7886702" cy="1443097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152276155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1776887481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518096785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198949392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91650670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9426180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13359034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0592366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28024907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248813097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391008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52836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2.606.440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2.606.440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1.165.662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88498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2.137.598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2.137.598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1.059.757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87458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466.842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466.842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105.905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52798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46466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97472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612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EA8688A-8422-4039-B344-2C3EBCA03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156230"/>
              </p:ext>
            </p:extLst>
          </p:nvPr>
        </p:nvGraphicFramePr>
        <p:xfrm>
          <a:off x="628650" y="1916832"/>
          <a:ext cx="7886699" cy="2018064"/>
        </p:xfrm>
        <a:graphic>
          <a:graphicData uri="http://schemas.openxmlformats.org/drawingml/2006/table">
            <a:tbl>
              <a:tblPr/>
              <a:tblGrid>
                <a:gridCol w="289845">
                  <a:extLst>
                    <a:ext uri="{9D8B030D-6E8A-4147-A177-3AD203B41FA5}">
                      <a16:colId xmlns:a16="http://schemas.microsoft.com/office/drawing/2014/main" val="923621684"/>
                    </a:ext>
                  </a:extLst>
                </a:gridCol>
                <a:gridCol w="289845">
                  <a:extLst>
                    <a:ext uri="{9D8B030D-6E8A-4147-A177-3AD203B41FA5}">
                      <a16:colId xmlns:a16="http://schemas.microsoft.com/office/drawing/2014/main" val="2132102222"/>
                    </a:ext>
                  </a:extLst>
                </a:gridCol>
                <a:gridCol w="289845">
                  <a:extLst>
                    <a:ext uri="{9D8B030D-6E8A-4147-A177-3AD203B41FA5}">
                      <a16:colId xmlns:a16="http://schemas.microsoft.com/office/drawing/2014/main" val="980343842"/>
                    </a:ext>
                  </a:extLst>
                </a:gridCol>
                <a:gridCol w="2599916">
                  <a:extLst>
                    <a:ext uri="{9D8B030D-6E8A-4147-A177-3AD203B41FA5}">
                      <a16:colId xmlns:a16="http://schemas.microsoft.com/office/drawing/2014/main" val="2826450243"/>
                    </a:ext>
                  </a:extLst>
                </a:gridCol>
                <a:gridCol w="776786">
                  <a:extLst>
                    <a:ext uri="{9D8B030D-6E8A-4147-A177-3AD203B41FA5}">
                      <a16:colId xmlns:a16="http://schemas.microsoft.com/office/drawing/2014/main" val="641610829"/>
                    </a:ext>
                  </a:extLst>
                </a:gridCol>
                <a:gridCol w="776786">
                  <a:extLst>
                    <a:ext uri="{9D8B030D-6E8A-4147-A177-3AD203B41FA5}">
                      <a16:colId xmlns:a16="http://schemas.microsoft.com/office/drawing/2014/main" val="1604311843"/>
                    </a:ext>
                  </a:extLst>
                </a:gridCol>
                <a:gridCol w="776786">
                  <a:extLst>
                    <a:ext uri="{9D8B030D-6E8A-4147-A177-3AD203B41FA5}">
                      <a16:colId xmlns:a16="http://schemas.microsoft.com/office/drawing/2014/main" val="3191215824"/>
                    </a:ext>
                  </a:extLst>
                </a:gridCol>
                <a:gridCol w="695630">
                  <a:extLst>
                    <a:ext uri="{9D8B030D-6E8A-4147-A177-3AD203B41FA5}">
                      <a16:colId xmlns:a16="http://schemas.microsoft.com/office/drawing/2014/main" val="4071150981"/>
                    </a:ext>
                  </a:extLst>
                </a:gridCol>
                <a:gridCol w="695630">
                  <a:extLst>
                    <a:ext uri="{9D8B030D-6E8A-4147-A177-3AD203B41FA5}">
                      <a16:colId xmlns:a16="http://schemas.microsoft.com/office/drawing/2014/main" val="1907439651"/>
                    </a:ext>
                  </a:extLst>
                </a:gridCol>
                <a:gridCol w="695630">
                  <a:extLst>
                    <a:ext uri="{9D8B030D-6E8A-4147-A177-3AD203B41FA5}">
                      <a16:colId xmlns:a16="http://schemas.microsoft.com/office/drawing/2014/main" val="1229392405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203633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349327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502.410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502.410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7778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330.836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330.836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66963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98616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102.833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102.833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41364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68644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2105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71418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42.072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42.072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347427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933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100DC06-845F-4D38-BAC1-279D1FC253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667063"/>
              </p:ext>
            </p:extLst>
          </p:nvPr>
        </p:nvGraphicFramePr>
        <p:xfrm>
          <a:off x="628649" y="1916832"/>
          <a:ext cx="7886702" cy="3647972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3465777468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940295527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945029155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396475081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343824426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95443473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56371552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86043587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00181667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93817380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5855823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50694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44.366.515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44.366.515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24.835.397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85559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19.528.041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19.528.041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14.305.273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84628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6.140.825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6.140.825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3.696.005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77682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838.550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25624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838.550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68801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9.258.595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9.258.595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4.753.384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93675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2.262.606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2.262.606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2.036.524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39678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901.038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901.038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847.368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16284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98788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1.156.249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1.156.249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1.156.248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1017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172.411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172.411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07593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6.995.989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6.995.989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2.716.860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47953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4.600.220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4.600.220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2.037.819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47853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41.074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88971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459.987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459.987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91.298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74842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838.454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838.454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284.890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081278"/>
                  </a:ext>
                </a:extLst>
              </a:tr>
              <a:tr h="191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953.820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953.820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261.779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29131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26357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495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3490</TotalTime>
  <Words>2471</Words>
  <Application>Microsoft Office PowerPoint</Application>
  <PresentationFormat>Presentación en pantalla (4:3)</PresentationFormat>
  <Paragraphs>1418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SEPTIEMBRE DE 2018 PARTIDA 29: MINISTERIO DE LAS CULTURAS, LAS ARTES Y EL PATRIMONIO</vt:lpstr>
      <vt:lpstr>EJECUCIÓN ACUMULADA DE GASTOS A SEPTIEMBRE DE 2018  PARTIDA 29 MINISTERIO DE LAS CULTURAS, LAS ARTES Y EL PATRIMONIO</vt:lpstr>
      <vt:lpstr>EJECUCIÓN ACUMULADA DE GASTOS A SEPTIEMBRE DE 2018  PARTIDA 29 MINISTERIO DE LAS CULTURAS, LAS ARTES Y EL PATRIMONIO</vt:lpstr>
      <vt:lpstr>EJECUCIÓN ACUMULADA DE GASTOS A SEPTIEMBRE DE 2018  PARTIDA 29 RESUMEN POR CAPÍTULOS</vt:lpstr>
      <vt:lpstr>EJECUCIÓN ACUMULADA DE GASTOS A SEPTIEMBRE DE 2018  PARTIDA 29. CAPÍTUO 01. PROGRAMA 01: SUBSECRETARÍA DE LAS CULTURAS Y LAS ARTES </vt:lpstr>
      <vt:lpstr>EJECUCIÓN ACUMULADA DE GASTOS A SEPTIEMBRE DE 2018  PARTIDA 29. CAPÍTUO 01. PROGRAMA 01: SUBSECRETARÍA DE LAS CULTURAS Y LAS ARTES </vt:lpstr>
      <vt:lpstr>EJECUCIÓN ACUMULADA DE GASTOS A SEPTIEMBRE DE 2018  PARTIDA 29. CAPÍTUO 01. PROGRAMA 02: FONDOS CULTURALES Y ARTÍSTICOS </vt:lpstr>
      <vt:lpstr>EJECUCIÓN ACUMULADA DE GASTOS A SEPTIEMBRE DE 2018  PARTIDA 29. CAPÍTUO 02. PROGRAMA 01: SUBSECRETARÍA DEL PATRIMONIO CULTURAL </vt:lpstr>
      <vt:lpstr>EJECUCIÓN ACUMULADA DE GASTOS A SEPTIEMBRE DE 2018  PARTIDA 29. CAPÍTUO 03. PROGRAMA 01: SERVICIO NACIONAL DEL PATRIMONIO CULTURAL </vt:lpstr>
      <vt:lpstr>EJECUCIÓN ACUMULADA DE GASTOS A SEPTIEMBRE DE 2018  PARTIDA 29. CAPÍTUO 03. PROGRAMA 01: SERVICIO NACIONAL DEL PATRIMONIO CULTURAL </vt:lpstr>
      <vt:lpstr>EJECUCIÓN ACUMULADA DE GASTOS A SEPTIEMBRE DE 2018  PARTIDA 29. CAPÍTUO 03. PROGRAMA 02: RED DE BIBLIOTECAS PÚBLICAS </vt:lpstr>
      <vt:lpstr>EJECUCIÓN ACUMULADA DE GASTOS A SEPTIEMBRE DE 2018  PARTIDA 29. CAPÍTUO 03. PROGRAMA 03: CONSEJO DE MONUMENTOS NACIONALES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200</cp:revision>
  <cp:lastPrinted>2017-06-20T21:34:02Z</cp:lastPrinted>
  <dcterms:created xsi:type="dcterms:W3CDTF">2016-06-23T13:38:47Z</dcterms:created>
  <dcterms:modified xsi:type="dcterms:W3CDTF">2019-01-14T18:54:33Z</dcterms:modified>
</cp:coreProperties>
</file>