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301" r:id="rId6"/>
    <p:sldId id="263" r:id="rId7"/>
    <p:sldId id="265" r:id="rId8"/>
    <p:sldId id="300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el mes de SEPTIEMBRE, el Servicio Electoral registró una ejecución que ascendió a </a:t>
            </a:r>
            <a:r>
              <a:rPr lang="es-CL" sz="1400" b="1" dirty="0"/>
              <a:t>$1.721 millones</a:t>
            </a:r>
            <a:r>
              <a:rPr lang="es-CL" sz="1400" dirty="0"/>
              <a:t>, equivalente a un gasto de </a:t>
            </a:r>
            <a:r>
              <a:rPr lang="es-CL" sz="1400" b="1" dirty="0"/>
              <a:t>7,2%</a:t>
            </a:r>
            <a:r>
              <a:rPr lang="es-CL" sz="1400" dirty="0"/>
              <a:t> respecto de la ley inicial, dicha ejecución es mayor en 3,3 puntos porcentuales respecto a igual mes del año 2017.  Con ello, la ejecución acumulada al tercer trimestre de 2018 ascendió a </a:t>
            </a:r>
            <a:r>
              <a:rPr lang="es-CL" sz="1400" b="1" dirty="0"/>
              <a:t>$27.376 millones</a:t>
            </a:r>
            <a:r>
              <a:rPr lang="es-CL" sz="1400" dirty="0"/>
              <a:t>, equivalente a un </a:t>
            </a:r>
            <a:r>
              <a:rPr lang="es-CL" sz="1400" b="1" dirty="0"/>
              <a:t>84,2%</a:t>
            </a:r>
            <a:r>
              <a:rPr lang="es-CL" sz="1400" dirty="0"/>
              <a:t> del presupuesto vigente y un </a:t>
            </a:r>
            <a:r>
              <a:rPr lang="es-CL" sz="1400" b="1" dirty="0"/>
              <a:t>114,8%</a:t>
            </a:r>
            <a:r>
              <a:rPr lang="es-CL" sz="1400" dirty="0"/>
              <a:t> del presupuesto inicial que presentó un incremento consolidado de $8.687 millones, afectando principalmente al subtítulo 34 “servicio de la deuda” ($8.501 millones), para hacer frente a los gastos devengados al 31 de diciembre de 2017 (deuda flotante).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52% del presupuesto vigente para el ejercicio 2018, se concentra en </a:t>
            </a:r>
            <a:r>
              <a:rPr lang="es-CL" sz="1400" b="1" dirty="0"/>
              <a:t>Elecciones Parlamentarias y Presidencial</a:t>
            </a:r>
            <a:r>
              <a:rPr lang="es-CL" sz="1400" dirty="0"/>
              <a:t>, que al mes de SEPTIEMBRE alcanzó un nivel de ejecución de </a:t>
            </a:r>
            <a:r>
              <a:rPr lang="es-CL" sz="1400" b="1" dirty="0"/>
              <a:t>96,1%</a:t>
            </a:r>
            <a:r>
              <a:rPr lang="es-CL" sz="14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global, el subtítulo que registra la menor erogación es </a:t>
            </a:r>
            <a:r>
              <a:rPr lang="es-CL" sz="1400" b="1" dirty="0"/>
              <a:t>adquisición de activos no financieros</a:t>
            </a:r>
            <a:r>
              <a:rPr lang="es-CL" sz="1400" dirty="0"/>
              <a:t> con un gasto de 24,5%, mientras que el mayor nivel de ejecución se registra en los subtítulos </a:t>
            </a:r>
            <a:r>
              <a:rPr lang="es-CL" sz="1400" b="1" dirty="0" err="1"/>
              <a:t>Integros</a:t>
            </a:r>
            <a:r>
              <a:rPr lang="es-CL" sz="1400" b="1" dirty="0"/>
              <a:t> al Fisco y Servicio de la deuda, ambos con un 100%</a:t>
            </a:r>
            <a:r>
              <a:rPr lang="es-CL" sz="1400" dirty="0"/>
              <a:t>, que a su vez representan el 26,1% del presupuesto vigente de la Partida.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80B5E5E-B4DE-4472-9B4D-C3252A868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67" y="1913907"/>
            <a:ext cx="3998454" cy="244826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A2889B0-394C-4F39-A33D-BADC7883A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280" y="1913906"/>
            <a:ext cx="4071938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5D5F4C-0581-4935-9E2C-1A583B432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200803"/>
              </p:ext>
            </p:extLst>
          </p:nvPr>
        </p:nvGraphicFramePr>
        <p:xfrm>
          <a:off x="628651" y="1822310"/>
          <a:ext cx="7886698" cy="1901809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1412541027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3728150139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338552380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1292436053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1203431333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553317747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813619852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2252224961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815080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74798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32.527.698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8.686.900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27.375.582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12689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11.056.856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151.996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8.894.668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63943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12.730.611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53.356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9.765.087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4286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157.200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38476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39359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238.948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-19.724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58.652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09410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8.499.964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82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693EE4D-0029-48DC-9883-FE1440C66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3622"/>
              </p:ext>
            </p:extLst>
          </p:nvPr>
        </p:nvGraphicFramePr>
        <p:xfrm>
          <a:off x="628650" y="1822310"/>
          <a:ext cx="7886700" cy="997713"/>
        </p:xfrm>
        <a:graphic>
          <a:graphicData uri="http://schemas.openxmlformats.org/drawingml/2006/table">
            <a:tbl>
              <a:tblPr/>
              <a:tblGrid>
                <a:gridCol w="296828">
                  <a:extLst>
                    <a:ext uri="{9D8B030D-6E8A-4147-A177-3AD203B41FA5}">
                      <a16:colId xmlns:a16="http://schemas.microsoft.com/office/drawing/2014/main" val="1655633621"/>
                    </a:ext>
                  </a:extLst>
                </a:gridCol>
                <a:gridCol w="296828">
                  <a:extLst>
                    <a:ext uri="{9D8B030D-6E8A-4147-A177-3AD203B41FA5}">
                      <a16:colId xmlns:a16="http://schemas.microsoft.com/office/drawing/2014/main" val="716678767"/>
                    </a:ext>
                  </a:extLst>
                </a:gridCol>
                <a:gridCol w="2662540">
                  <a:extLst>
                    <a:ext uri="{9D8B030D-6E8A-4147-A177-3AD203B41FA5}">
                      <a16:colId xmlns:a16="http://schemas.microsoft.com/office/drawing/2014/main" val="3498524770"/>
                    </a:ext>
                  </a:extLst>
                </a:gridCol>
                <a:gridCol w="795497">
                  <a:extLst>
                    <a:ext uri="{9D8B030D-6E8A-4147-A177-3AD203B41FA5}">
                      <a16:colId xmlns:a16="http://schemas.microsoft.com/office/drawing/2014/main" val="1234056730"/>
                    </a:ext>
                  </a:extLst>
                </a:gridCol>
                <a:gridCol w="795497">
                  <a:extLst>
                    <a:ext uri="{9D8B030D-6E8A-4147-A177-3AD203B41FA5}">
                      <a16:colId xmlns:a16="http://schemas.microsoft.com/office/drawing/2014/main" val="1103000482"/>
                    </a:ext>
                  </a:extLst>
                </a:gridCol>
                <a:gridCol w="795497">
                  <a:extLst>
                    <a:ext uri="{9D8B030D-6E8A-4147-A177-3AD203B41FA5}">
                      <a16:colId xmlns:a16="http://schemas.microsoft.com/office/drawing/2014/main" val="1738446581"/>
                    </a:ext>
                  </a:extLst>
                </a:gridCol>
                <a:gridCol w="795497">
                  <a:extLst>
                    <a:ext uri="{9D8B030D-6E8A-4147-A177-3AD203B41FA5}">
                      <a16:colId xmlns:a16="http://schemas.microsoft.com/office/drawing/2014/main" val="3250312217"/>
                    </a:ext>
                  </a:extLst>
                </a:gridCol>
                <a:gridCol w="724258">
                  <a:extLst>
                    <a:ext uri="{9D8B030D-6E8A-4147-A177-3AD203B41FA5}">
                      <a16:colId xmlns:a16="http://schemas.microsoft.com/office/drawing/2014/main" val="4282633452"/>
                    </a:ext>
                  </a:extLst>
                </a:gridCol>
                <a:gridCol w="724258">
                  <a:extLst>
                    <a:ext uri="{9D8B030D-6E8A-4147-A177-3AD203B41FA5}">
                      <a16:colId xmlns:a16="http://schemas.microsoft.com/office/drawing/2014/main" val="1064442149"/>
                    </a:ext>
                  </a:extLst>
                </a:gridCol>
              </a:tblGrid>
              <a:tr h="1781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947405"/>
                  </a:ext>
                </a:extLst>
              </a:tr>
              <a:tr h="285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721651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32.527.698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8.686.900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27.375.582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114,8%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504975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Electoral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15.599.467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979.796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11.111.395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17598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Elecciones Parlamentarias y Presidencial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16.928.231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7.707.104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16.264.187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930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B0E8D2D-56B3-4329-B5E9-2E629C3E0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011052"/>
              </p:ext>
            </p:extLst>
          </p:nvPr>
        </p:nvGraphicFramePr>
        <p:xfrm>
          <a:off x="628650" y="1988840"/>
          <a:ext cx="7886699" cy="2914145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86458633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3076633189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952912044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2592746051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611570867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3276098902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2725777738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250195017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3699502346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3293871530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735201"/>
                  </a:ext>
                </a:extLst>
              </a:tr>
              <a:tr h="312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70559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15.599.467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979.796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11.111.395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2583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9.837.991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-22.683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7.803.417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35380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4.341.455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-158.859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1.911.246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56872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157.200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78244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157.200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66922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32443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69846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58.652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1596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54.991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44956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74.212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-7.868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75948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59.425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93865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50.320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-5.712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4360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1.180.869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4328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1.180.869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238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03:  ELECCIONES PARLAMENTARIAS Y PRESIDENCIAL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61F3F4-67C9-48F4-AE32-783E74C2AF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024593"/>
              </p:ext>
            </p:extLst>
          </p:nvPr>
        </p:nvGraphicFramePr>
        <p:xfrm>
          <a:off x="628650" y="1988840"/>
          <a:ext cx="7886699" cy="1318304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4210761396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4184697800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882159722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3460370044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1418999897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1651916921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2970443089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195163710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3370588665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533907001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794198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07486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16.928.231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7.707.104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16.264.187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47008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1.218.865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174.679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1.091.251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39300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8.389.156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7.853.841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63344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41672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334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2828</TotalTime>
  <Words>806</Words>
  <Application>Microsoft Office PowerPoint</Application>
  <PresentationFormat>Presentación en pantalla (4:3)</PresentationFormat>
  <Paragraphs>353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2018 PARTIDA 28: SERVICIO ELECTORAL</vt:lpstr>
      <vt:lpstr>EJECUCIÓN ACUMULADA DE GASTOS A SEPTIEMBRE DE 2018  PARTIDA 28 SERVICIO ELECTORAL</vt:lpstr>
      <vt:lpstr>Presentación de PowerPoint</vt:lpstr>
      <vt:lpstr>EJECUCIÓN ACUMULADA DE GASTOS A SEPTIEMBRE DE 2018  PARTIDA 28 SERVICIO ELECTORAL</vt:lpstr>
      <vt:lpstr>EJECUCIÓN ACUMULADA DE GASTOS A SEPTIEMBRE DE 2018  PARTIDA 28 RESUMEN POR CAPÍTULOS</vt:lpstr>
      <vt:lpstr>EJECUCIÓN ACUMULADA DE GASTOS A SEPTIEMBRE DE 2018  PARTIDA 28. CAPÍTULO 01. PROGRAMA 01:  SERVICIO ELECTORAL</vt:lpstr>
      <vt:lpstr>EJECUCIÓN ACUMULADA DE GASTOS A SEPTIEMBRE DE 2018  PARTIDA 28. CAPÍTULO 01. PROGRAMA 03:  ELECCIONES PARLAMENTARIAS Y PRESIDENCIAL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168</cp:revision>
  <cp:lastPrinted>2016-10-11T11:56:42Z</cp:lastPrinted>
  <dcterms:created xsi:type="dcterms:W3CDTF">2016-06-23T13:38:47Z</dcterms:created>
  <dcterms:modified xsi:type="dcterms:W3CDTF">2019-01-09T19:59:03Z</dcterms:modified>
</cp:coreProperties>
</file>