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6" r:id="rId4"/>
    <p:sldId id="298" r:id="rId5"/>
    <p:sldId id="304" r:id="rId6"/>
    <p:sldId id="305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F3-4CCC-B037-E7B8170BD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8AE-4CF2-8A14-7186ED87904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8AE-4CF2-8A14-7186ED87904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38AE-4CF2-8A14-7186ED879043}"/>
              </c:ext>
            </c:extLst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AE-4CF2-8A14-7186ED879043}"/>
                </c:ext>
              </c:extLst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AE-4CF2-8A14-7186ED879043}"/>
                </c:ext>
              </c:extLst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AE-4CF2-8A14-7186ED879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AE-4CF2-8A14-7186ED879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11840"/>
        <c:axId val="101013376"/>
        <c:axId val="0"/>
      </c:bar3DChart>
      <c:catAx>
        <c:axId val="10101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3376"/>
        <c:crosses val="autoZero"/>
        <c:auto val="1"/>
        <c:lblAlgn val="ctr"/>
        <c:lblOffset val="100"/>
        <c:noMultiLvlLbl val="0"/>
      </c:catAx>
      <c:valAx>
        <c:axId val="1010133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18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C5-4903-918F-A258062A3B87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C5-4903-918F-A258062A3B87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C5-4903-918F-A258062A3B87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C5-4903-918F-A258062A3B87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C5-4903-918F-A258062A3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Partida'!$X$19:$AF$19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Partida'!$X$20:$AF$20</c:f>
              <c:numCache>
                <c:formatCode>0.0%</c:formatCode>
                <c:ptCount val="9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  <c:pt idx="5">
                  <c:v>7.8203093390942904E-2</c:v>
                </c:pt>
                <c:pt idx="6">
                  <c:v>6.1140903364748089E-2</c:v>
                </c:pt>
                <c:pt idx="7">
                  <c:v>6.2886880176024895E-2</c:v>
                </c:pt>
                <c:pt idx="8">
                  <c:v>0.10443869074318957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C5-4903-918F-A258062A3B87}"/>
            </c:ext>
          </c:extLst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Partida'!$X$19:$AF$19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Partida'!$X$21:$AF$21</c:f>
              <c:numCache>
                <c:formatCode>0.0%</c:formatCode>
                <c:ptCount val="9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  <c:pt idx="5">
                  <c:v>7.7693368123996534E-2</c:v>
                </c:pt>
                <c:pt idx="6">
                  <c:v>5.1636841859064968E-2</c:v>
                </c:pt>
                <c:pt idx="7">
                  <c:v>7.6506524694726519E-2</c:v>
                </c:pt>
                <c:pt idx="8">
                  <c:v>7.2405480882852064E-2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5-4903-918F-A258062A3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988416"/>
        <c:axId val="38560128"/>
      </c:barChart>
      <c:catAx>
        <c:axId val="3898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560128"/>
        <c:crosses val="autoZero"/>
        <c:auto val="1"/>
        <c:lblAlgn val="ctr"/>
        <c:lblOffset val="100"/>
        <c:noMultiLvlLbl val="0"/>
      </c:catAx>
      <c:valAx>
        <c:axId val="385601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884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5C-4C86-8F7A-D32AFC1D3D73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5C-4C86-8F7A-D32AFC1D3D73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5C-4C86-8F7A-D32AFC1D3D73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5C-4C86-8F7A-D32AFC1D3D73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5C-4C86-8F7A-D32AFC1D3D73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5C-4C86-8F7A-D32AFC1D3D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Partida'!$AK$19:$AS$19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Partida'!$AK$20:$AS$20</c:f>
              <c:numCache>
                <c:formatCode>0.0%</c:formatCode>
                <c:ptCount val="9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  <c:pt idx="5">
                  <c:v>0.40476261588065737</c:v>
                </c:pt>
                <c:pt idx="6">
                  <c:v>0.46590351924540546</c:v>
                </c:pt>
                <c:pt idx="7">
                  <c:v>0.52879039942143036</c:v>
                </c:pt>
                <c:pt idx="8">
                  <c:v>0.63322909016461992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45C-4C86-8F7A-D32AFC1D3D73}"/>
            </c:ext>
          </c:extLst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5C-4C86-8F7A-D32AFC1D3D73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5C-4C86-8F7A-D32AFC1D3D73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5C-4C86-8F7A-D32AFC1D3D73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5C-4C86-8F7A-D32AFC1D3D73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5C-4C86-8F7A-D32AFC1D3D73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5C-4C86-8F7A-D32AFC1D3D73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5C-4C86-8F7A-D32AFC1D3D73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45C-4C86-8F7A-D32AFC1D3D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Partida'!$AK$19:$AS$19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Partida'!$AK$21:$AS$21</c:f>
              <c:numCache>
                <c:formatCode>0.0%</c:formatCode>
                <c:ptCount val="9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  <c:pt idx="5">
                  <c:v>0.42861677023669098</c:v>
                </c:pt>
                <c:pt idx="6">
                  <c:v>0.48025361209575596</c:v>
                </c:pt>
                <c:pt idx="7">
                  <c:v>0.55676013679048253</c:v>
                </c:pt>
                <c:pt idx="8">
                  <c:v>0.62916561767333457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45C-4C86-8F7A-D32AFC1D3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947072"/>
        <c:axId val="73666560"/>
      </c:lineChart>
      <c:catAx>
        <c:axId val="3894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666560"/>
        <c:crosses val="autoZero"/>
        <c:auto val="1"/>
        <c:lblAlgn val="ctr"/>
        <c:lblOffset val="100"/>
        <c:noMultiLvlLbl val="0"/>
      </c:catAx>
      <c:valAx>
        <c:axId val="73666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47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SEPTIEMBRE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237312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8A7C9A0-44E7-4426-90C6-62B8CD75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527" y="1773285"/>
            <a:ext cx="7962257" cy="436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13910" y="1700808"/>
            <a:ext cx="81369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SEPTIEMBRE la ejecución de la Partida fue de $</a:t>
            </a:r>
            <a:r>
              <a:rPr lang="es-CL" sz="1400" b="1" dirty="0">
                <a:solidFill>
                  <a:prstClr val="black"/>
                </a:solidFill>
              </a:rPr>
              <a:t>8.816 millones</a:t>
            </a:r>
            <a:r>
              <a:rPr lang="es-CL" sz="1400" dirty="0">
                <a:solidFill>
                  <a:prstClr val="black"/>
                </a:solidFill>
              </a:rPr>
              <a:t>, equivalente a un 7,2% respecto de la ley inicial. Esta ejecución es inferior a la ejecución del mes anterior (7,7%), y menor a la registrada en el mismo mes del año 2017 (10,4%).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ello, la ejecución acumulada de la Partida totalizó en </a:t>
            </a:r>
            <a:r>
              <a:rPr lang="es-MX" sz="1400" b="1" dirty="0">
                <a:solidFill>
                  <a:prstClr val="black"/>
                </a:solidFill>
              </a:rPr>
              <a:t>$76.611 millones, equivalente a un 62,9%</a:t>
            </a:r>
            <a:r>
              <a:rPr lang="es-MX" sz="1400" dirty="0">
                <a:solidFill>
                  <a:prstClr val="black"/>
                </a:solidFill>
              </a:rPr>
              <a:t>, inferior al 63,3% obtenido al mismo período del año 2017.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Durante este mes se observa continuidad a las modificaciones </a:t>
            </a:r>
            <a:r>
              <a:rPr lang="es-CL" sz="1400">
                <a:solidFill>
                  <a:prstClr val="black"/>
                </a:solidFill>
              </a:rPr>
              <a:t>presupuestarias de </a:t>
            </a:r>
            <a:r>
              <a:rPr lang="es-CL" sz="1400" dirty="0">
                <a:solidFill>
                  <a:prstClr val="black"/>
                </a:solidFill>
              </a:rPr>
              <a:t>los meses anteriores que reducen el presupuesto vigente en $510 millones, y esta rebaja se distribuye de la Siguiente manera: incremento de $444 en Servicio de la Deuda, $31 millones en Adquisición de Activos No Financieros y $76 millones en Prestaciones de Seguridad Social; y rebaja en Gastos en Personal por $127 millones, Bienes y Servicios de Consumo en $770 millones e Iniciativas de Inversión por $ 163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Estas modificaciones presupuestarias impactaron en los programas; </a:t>
            </a:r>
            <a:r>
              <a:rPr lang="es-MX" sz="1400" b="1" dirty="0">
                <a:solidFill>
                  <a:prstClr val="black"/>
                </a:solidFill>
              </a:rPr>
              <a:t>Secretaría </a:t>
            </a:r>
            <a:r>
              <a:rPr lang="es-MX" sz="1400" dirty="0">
                <a:solidFill>
                  <a:prstClr val="black"/>
                </a:solidFill>
              </a:rPr>
              <a:t>con una rebaja de $183 millones, que se descompone en disminución en  Bienes y Servicios de Consumo ($213 millones) y Gastos en Personal ($28 millones) y un incremento en Prestaciones de Seguridad Social ($76 millones);  </a:t>
            </a:r>
            <a:r>
              <a:rPr lang="es-MX" sz="1400" b="1" dirty="0">
                <a:solidFill>
                  <a:prstClr val="black"/>
                </a:solidFill>
              </a:rPr>
              <a:t>Instituto Nacional del Deporte </a:t>
            </a:r>
            <a:r>
              <a:rPr lang="es-MX" sz="1400" dirty="0">
                <a:solidFill>
                  <a:prstClr val="black"/>
                </a:solidFill>
              </a:rPr>
              <a:t>con una rebaja de $462 millones que se descompone en una disminución de $99 millones en Personal,  $526 millones en Bienes y Servicios de Consumo y $163 millones en Iniciativas de Inversión, y un alza en Adquisición de Activos No Financieros  por $48 millones y en Servicio de la Deuda por $277 millones;  y en </a:t>
            </a:r>
            <a:r>
              <a:rPr lang="es-MX" sz="1400" b="1" dirty="0">
                <a:solidFill>
                  <a:prstClr val="black"/>
                </a:solidFill>
              </a:rPr>
              <a:t>Fondo Fomento Deportivo </a:t>
            </a:r>
            <a:r>
              <a:rPr lang="es-MX" sz="1400" dirty="0">
                <a:solidFill>
                  <a:prstClr val="black"/>
                </a:solidFill>
              </a:rPr>
              <a:t>con un incremento por $ 136 millones, se observó una rebaja de $30 millones en Bienes y Servicios de Consumo y un aumento de $167 millones en Servicio de la Deuda.</a:t>
            </a: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considera: un 47% para Transferencias Corrientes, 20% en Gastos en Personal, 13% Transferencias de Capital y 10% Iniciativas de 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(IND), 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66791"/>
              </p:ext>
            </p:extLst>
          </p:nvPr>
        </p:nvGraphicFramePr>
        <p:xfrm>
          <a:off x="930940" y="3356992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833777"/>
              </p:ext>
            </p:extLst>
          </p:nvPr>
        </p:nvGraphicFramePr>
        <p:xfrm>
          <a:off x="4532592" y="3356992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1" y="6055095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Gráfico" title="Ejecución Mensual">
            <a:extLst>
              <a:ext uri="{FF2B5EF4-FFF2-40B4-BE49-F238E27FC236}">
                <a16:creationId xmlns:a16="http://schemas.microsoft.com/office/drawing/2014/main" id="{DE9820A9-48D0-4617-9DAD-8990CFBC93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28C0C141-082D-4097-A325-F3FAB2D52F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4797152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5DCA94E-FD98-485B-8C88-DEB8D926D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75" y="2060848"/>
            <a:ext cx="7354301" cy="254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0872" y="3933056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17A6C1-5DED-4700-B820-39D52D52D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99" y="2488175"/>
            <a:ext cx="7523888" cy="133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0C46AF-8720-4CB7-B010-D40540D5F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00" y="2082180"/>
            <a:ext cx="7860248" cy="341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45370"/>
            <a:ext cx="7905792" cy="27610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CE6CF1C-37B4-42AE-BF0F-96BC95598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24" y="1315119"/>
            <a:ext cx="8158623" cy="514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628</Words>
  <Application>Microsoft Office PowerPoint</Application>
  <PresentationFormat>Presentación en pantalla (4:3)</PresentationFormat>
  <Paragraphs>49</Paragraphs>
  <Slides>10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SEPTIEMBRE 2018 PARTIDA 26: MINISTERIO DEL DEPORTE</vt:lpstr>
      <vt:lpstr>EJECUCIÓN ACUMULADA DE GASTOS A SEPTIEMBRE DE 2018  PARTIDA 26 MINISTERIO DEL DEPORTE</vt:lpstr>
      <vt:lpstr>EJECUCIÓN ACUMULADA DE GASTOS A SEPTIEMBRE DE 2018  PARTIDA 26 MINISTERIO DEL DEPORTE</vt:lpstr>
      <vt:lpstr>COMPORTAMIENTO DE LA EJCUCIÓN ACUMULADA DE GASTOS A SEPTIEMBRE 2018  PARTIDA 26 MINISTERIO DEL DEPORTE</vt:lpstr>
      <vt:lpstr>COMPORTAMIENTO DE LA EJCUCIÓN ACUMULADA DE GASTOS A SEPTIEMBRE 2018  PARTIDA 26 MINISTERIO DEL DEPORTE</vt:lpstr>
      <vt:lpstr>EJECUCIÓN ACUMULADA DE GASTOS A SEPTIEMBRE 2018  PARTIDA 26 MINISTERIO DEL DEPORTE</vt:lpstr>
      <vt:lpstr>EJECUCIÓN ACUMULADA DE GASTOS A SEPTIEMBRE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200</cp:revision>
  <cp:lastPrinted>2016-07-14T20:27:16Z</cp:lastPrinted>
  <dcterms:created xsi:type="dcterms:W3CDTF">2016-06-23T13:38:47Z</dcterms:created>
  <dcterms:modified xsi:type="dcterms:W3CDTF">2019-01-11T13:32:11Z</dcterms:modified>
</cp:coreProperties>
</file>